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handoutMasterIdLst>
    <p:handoutMasterId r:id="rId122"/>
  </p:handoutMasterIdLst>
  <p:sldIdLst>
    <p:sldId id="257" r:id="rId2"/>
    <p:sldId id="467" r:id="rId3"/>
    <p:sldId id="499" r:id="rId4"/>
    <p:sldId id="497" r:id="rId5"/>
    <p:sldId id="495" r:id="rId6"/>
    <p:sldId id="479" r:id="rId7"/>
    <p:sldId id="475" r:id="rId8"/>
    <p:sldId id="502" r:id="rId9"/>
    <p:sldId id="503" r:id="rId10"/>
    <p:sldId id="504" r:id="rId11"/>
    <p:sldId id="268" r:id="rId12"/>
    <p:sldId id="505" r:id="rId13"/>
    <p:sldId id="460" r:id="rId14"/>
    <p:sldId id="309" r:id="rId15"/>
    <p:sldId id="310" r:id="rId16"/>
    <p:sldId id="506" r:id="rId17"/>
    <p:sldId id="507" r:id="rId18"/>
    <p:sldId id="312" r:id="rId19"/>
    <p:sldId id="313" r:id="rId20"/>
    <p:sldId id="508" r:id="rId21"/>
    <p:sldId id="509" r:id="rId22"/>
    <p:sldId id="315" r:id="rId23"/>
    <p:sldId id="316" r:id="rId24"/>
    <p:sldId id="511" r:id="rId25"/>
    <p:sldId id="319" r:id="rId26"/>
    <p:sldId id="320" r:id="rId27"/>
    <p:sldId id="512" r:id="rId28"/>
    <p:sldId id="501" r:id="rId29"/>
    <p:sldId id="327" r:id="rId30"/>
    <p:sldId id="513" r:id="rId31"/>
    <p:sldId id="322" r:id="rId32"/>
    <p:sldId id="324" r:id="rId33"/>
    <p:sldId id="514" r:id="rId34"/>
    <p:sldId id="333" r:id="rId35"/>
    <p:sldId id="335" r:id="rId36"/>
    <p:sldId id="515" r:id="rId37"/>
    <p:sldId id="340" r:id="rId38"/>
    <p:sldId id="342" r:id="rId39"/>
    <p:sldId id="516" r:id="rId40"/>
    <p:sldId id="344" r:id="rId41"/>
    <p:sldId id="345" r:id="rId42"/>
    <p:sldId id="517" r:id="rId43"/>
    <p:sldId id="347" r:id="rId44"/>
    <p:sldId id="348" r:id="rId45"/>
    <p:sldId id="518" r:id="rId46"/>
    <p:sldId id="350" r:id="rId47"/>
    <p:sldId id="351" r:id="rId48"/>
    <p:sldId id="519" r:id="rId49"/>
    <p:sldId id="353" r:id="rId50"/>
    <p:sldId id="354" r:id="rId51"/>
    <p:sldId id="544" r:id="rId52"/>
    <p:sldId id="355" r:id="rId53"/>
    <p:sldId id="356" r:id="rId54"/>
    <p:sldId id="521" r:id="rId55"/>
    <p:sldId id="358" r:id="rId56"/>
    <p:sldId id="359" r:id="rId57"/>
    <p:sldId id="522" r:id="rId58"/>
    <p:sldId id="422" r:id="rId59"/>
    <p:sldId id="423" r:id="rId60"/>
    <p:sldId id="523" r:id="rId61"/>
    <p:sldId id="360" r:id="rId62"/>
    <p:sldId id="361" r:id="rId63"/>
    <p:sldId id="524" r:id="rId64"/>
    <p:sldId id="525" r:id="rId65"/>
    <p:sldId id="364" r:id="rId66"/>
    <p:sldId id="365" r:id="rId67"/>
    <p:sldId id="526" r:id="rId68"/>
    <p:sldId id="367" r:id="rId69"/>
    <p:sldId id="368" r:id="rId70"/>
    <p:sldId id="527" r:id="rId71"/>
    <p:sldId id="369" r:id="rId72"/>
    <p:sldId id="372" r:id="rId73"/>
    <p:sldId id="528" r:id="rId74"/>
    <p:sldId id="375" r:id="rId75"/>
    <p:sldId id="376" r:id="rId76"/>
    <p:sldId id="529" r:id="rId77"/>
    <p:sldId id="378" r:id="rId78"/>
    <p:sldId id="379" r:id="rId79"/>
    <p:sldId id="530" r:id="rId80"/>
    <p:sldId id="382" r:id="rId81"/>
    <p:sldId id="384" r:id="rId82"/>
    <p:sldId id="531" r:id="rId83"/>
    <p:sldId id="386" r:id="rId84"/>
    <p:sldId id="387" r:id="rId85"/>
    <p:sldId id="532" r:id="rId86"/>
    <p:sldId id="390" r:id="rId87"/>
    <p:sldId id="391" r:id="rId88"/>
    <p:sldId id="533" r:id="rId89"/>
    <p:sldId id="393" r:id="rId90"/>
    <p:sldId id="395" r:id="rId91"/>
    <p:sldId id="534" r:id="rId92"/>
    <p:sldId id="397" r:id="rId93"/>
    <p:sldId id="398" r:id="rId94"/>
    <p:sldId id="535" r:id="rId95"/>
    <p:sldId id="400" r:id="rId96"/>
    <p:sldId id="401" r:id="rId97"/>
    <p:sldId id="536" r:id="rId98"/>
    <p:sldId id="402" r:id="rId99"/>
    <p:sldId id="404" r:id="rId100"/>
    <p:sldId id="538" r:id="rId101"/>
    <p:sldId id="405" r:id="rId102"/>
    <p:sldId id="406" r:id="rId103"/>
    <p:sldId id="539" r:id="rId104"/>
    <p:sldId id="407" r:id="rId105"/>
    <p:sldId id="413" r:id="rId106"/>
    <p:sldId id="540" r:id="rId107"/>
    <p:sldId id="338" r:id="rId108"/>
    <p:sldId id="299" r:id="rId109"/>
    <p:sldId id="541" r:id="rId110"/>
    <p:sldId id="416" r:id="rId111"/>
    <p:sldId id="418" r:id="rId112"/>
    <p:sldId id="542" r:id="rId113"/>
    <p:sldId id="425" r:id="rId114"/>
    <p:sldId id="427" r:id="rId115"/>
    <p:sldId id="543" r:id="rId116"/>
    <p:sldId id="429" r:id="rId117"/>
    <p:sldId id="498" r:id="rId118"/>
    <p:sldId id="430" r:id="rId119"/>
    <p:sldId id="307" r:id="rId120"/>
  </p:sldIdLst>
  <p:sldSz cx="9144000" cy="6858000" type="screen4x3"/>
  <p:notesSz cx="6810375"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дреева Анастасия Юрьевна" initials="ААЮ" lastIdx="1" clrIdx="0">
    <p:extLst>
      <p:ext uri="{19B8F6BF-5375-455C-9EA6-DF929625EA0E}">
        <p15:presenceInfo xmlns:p15="http://schemas.microsoft.com/office/powerpoint/2012/main" userId="S-1-5-21-3160363674-1614192749-1370964198-1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DE"/>
    <a:srgbClr val="FFE5E5"/>
    <a:srgbClr val="E1F4FF"/>
    <a:srgbClr val="CCECFF"/>
    <a:srgbClr val="B8AF82"/>
    <a:srgbClr val="009999"/>
    <a:srgbClr val="CC3300"/>
    <a:srgbClr val="F79646"/>
    <a:srgbClr val="FDEADA"/>
    <a:srgbClr val="FCD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5709" autoAdjust="0"/>
  </p:normalViewPr>
  <p:slideViewPr>
    <p:cSldViewPr snapToGrid="0">
      <p:cViewPr>
        <p:scale>
          <a:sx n="100" d="100"/>
          <a:sy n="100" d="100"/>
        </p:scale>
        <p:origin x="1266"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v.rempel\Desktop\&#1050;&#1085;&#1080;&#1075;&#107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6145217739121712E-2"/>
          <c:y val="0"/>
          <c:w val="0.9677095645217566"/>
          <c:h val="1"/>
        </c:manualLayout>
      </c:layout>
      <c:barChart>
        <c:barDir val="col"/>
        <c:grouping val="clustered"/>
        <c:varyColors val="0"/>
        <c:ser>
          <c:idx val="0"/>
          <c:order val="0"/>
          <c:tx>
            <c:strRef>
              <c:f>Лист1!$B$1</c:f>
              <c:strCache>
                <c:ptCount val="1"/>
                <c:pt idx="0">
                  <c:v>Ряд 1</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6.3369546604211012E-3"/>
                  <c:y val="9.1167627089938558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8.3970243177594939E-2"/>
                      <c:h val="0.28804230840935474"/>
                    </c:manualLayout>
                  </c15:layout>
                </c:ext>
                <c:ext xmlns:c16="http://schemas.microsoft.com/office/drawing/2014/chart" uri="{C3380CC4-5D6E-409C-BE32-E72D297353CC}">
                  <c16:uniqueId val="{00000003-1960-4750-8872-D86A4F326883}"/>
                </c:ext>
              </c:extLst>
            </c:dLbl>
            <c:dLbl>
              <c:idx val="1"/>
              <c:layout>
                <c:manualLayout>
                  <c:x val="1.9570334502803156E-3"/>
                  <c:y val="0.2065575094773648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BC7-4D4A-AA40-3A70CB9FAB10}"/>
                </c:ext>
              </c:extLst>
            </c:dLbl>
            <c:dLbl>
              <c:idx val="3"/>
              <c:layout>
                <c:manualLayout>
                  <c:x val="-3.0176473157244648E-3"/>
                  <c:y val="0.2158595279172749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960-4750-8872-D86A4F326883}"/>
                </c:ext>
              </c:extLst>
            </c:dLbl>
            <c:dLbl>
              <c:idx val="4"/>
              <c:layout>
                <c:manualLayout>
                  <c:x val="-1.3036474011327564E-16"/>
                  <c:y val="0.1987685355972583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960-4750-8872-D86A4F326883}"/>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3"/>
                </a:solidFill>
                <a:prstDash val="sysDash"/>
              </a:ln>
              <a:effectLst/>
            </c:spPr>
            <c:trendlineType val="linear"/>
            <c:dispRSqr val="0"/>
            <c:dispEq val="0"/>
          </c:trendline>
          <c:cat>
            <c:strRef>
              <c:f>Лист1!$A$4:$A$8</c:f>
              <c:strCache>
                <c:ptCount val="5"/>
                <c:pt idx="0">
                  <c:v>2021</c:v>
                </c:pt>
                <c:pt idx="1">
                  <c:v>2022</c:v>
                </c:pt>
                <c:pt idx="2">
                  <c:v>2023</c:v>
                </c:pt>
                <c:pt idx="3">
                  <c:v>2024-2026</c:v>
                </c:pt>
                <c:pt idx="4">
                  <c:v>2030</c:v>
                </c:pt>
              </c:strCache>
            </c:strRef>
          </c:cat>
          <c:val>
            <c:numRef>
              <c:f>Лист1!$B$4:$B$8</c:f>
              <c:numCache>
                <c:formatCode>General</c:formatCode>
                <c:ptCount val="5"/>
                <c:pt idx="0">
                  <c:v>-13</c:v>
                </c:pt>
                <c:pt idx="1">
                  <c:v>240</c:v>
                </c:pt>
                <c:pt idx="2">
                  <c:v>166</c:v>
                </c:pt>
                <c:pt idx="3">
                  <c:v>288</c:v>
                </c:pt>
                <c:pt idx="4">
                  <c:v>288</c:v>
                </c:pt>
              </c:numCache>
            </c:numRef>
          </c:val>
          <c:extLst>
            <c:ext xmlns:c16="http://schemas.microsoft.com/office/drawing/2014/chart" uri="{C3380CC4-5D6E-409C-BE32-E72D297353CC}">
              <c16:uniqueId val="{00000000-CAD4-46E2-AC78-577EB7033F04}"/>
            </c:ext>
          </c:extLst>
        </c:ser>
        <c:dLbls>
          <c:dLblPos val="inEnd"/>
          <c:showLegendKey val="0"/>
          <c:showVal val="1"/>
          <c:showCatName val="0"/>
          <c:showSerName val="0"/>
          <c:showPercent val="0"/>
          <c:showBubbleSize val="0"/>
        </c:dLbls>
        <c:gapWidth val="41"/>
        <c:axId val="-382597312"/>
        <c:axId val="-382596768"/>
      </c:barChart>
      <c:catAx>
        <c:axId val="-382597312"/>
        <c:scaling>
          <c:orientation val="minMax"/>
        </c:scaling>
        <c:delete val="1"/>
        <c:axPos val="b"/>
        <c:numFmt formatCode="General" sourceLinked="1"/>
        <c:majorTickMark val="none"/>
        <c:minorTickMark val="none"/>
        <c:tickLblPos val="nextTo"/>
        <c:crossAx val="-382596768"/>
        <c:crosses val="autoZero"/>
        <c:auto val="1"/>
        <c:lblAlgn val="ctr"/>
        <c:lblOffset val="100"/>
        <c:noMultiLvlLbl val="0"/>
      </c:catAx>
      <c:valAx>
        <c:axId val="-382596768"/>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3825973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617312709653371E-2"/>
          <c:y val="0.31284065521043686"/>
          <c:w val="0.58012159895639204"/>
          <c:h val="0.40766426751108553"/>
        </c:manualLayout>
      </c:layout>
      <c:doughnutChart>
        <c:varyColors val="1"/>
        <c:ser>
          <c:idx val="0"/>
          <c:order val="0"/>
          <c:tx>
            <c:strRef>
              <c:f>Лист1!$B$1</c:f>
              <c:strCache>
                <c:ptCount val="1"/>
                <c:pt idx="0">
                  <c:v>Структура неналоговых доходов2</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5AF-4CBD-A0F6-3A6C7B0EF7C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5AF-4CBD-A0F6-3A6C7B0EF7C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5AF-4CBD-A0F6-3A6C7B0EF7C2}"/>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5AF-4CBD-A0F6-3A6C7B0EF7C2}"/>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5AF-4CBD-A0F6-3A6C7B0EF7C2}"/>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050-40B1-8B38-E79645A0CF99}"/>
              </c:ext>
            </c:extLst>
          </c:dPt>
          <c:dLbls>
            <c:delete val="1"/>
          </c:dLbls>
          <c:cat>
            <c:strRef>
              <c:f>Лист1!$A$2:$A$7</c:f>
              <c:strCache>
                <c:ptCount val="6"/>
                <c:pt idx="0">
                  <c:v>Доходы от аренды земельных участков 
- 83 154,29 тыс.руб. (13,1%)</c:v>
                </c:pt>
                <c:pt idx="1">
                  <c:v>Доходы от сдачи в аренду имущества 
- 23 111,98тыс.руб. (3,6%)</c:v>
                </c:pt>
                <c:pt idx="2">
                  <c:v>Плата за негативное воздействие на окружающую среду 
- 123 006,10 тыс.руб. (19,4%)</c:v>
                </c:pt>
                <c:pt idx="3">
                  <c:v>Доходы от оказания платных услуг и компенсации затрат 
- 77 610,12 тыс.руб. (12,2%)</c:v>
                </c:pt>
                <c:pt idx="4">
                  <c:v>Дивиденды по акциям
- 323 569,96 тыс.руб. (50,9%)</c:v>
                </c:pt>
                <c:pt idx="5">
                  <c:v>Прочие неналоговые доходы 
- 5 177,5 тыс. руб. (0,8%)</c:v>
                </c:pt>
              </c:strCache>
            </c:strRef>
          </c:cat>
          <c:val>
            <c:numRef>
              <c:f>Лист1!$B$2:$B$7</c:f>
              <c:numCache>
                <c:formatCode>#,##0.00\ _₽</c:formatCode>
                <c:ptCount val="6"/>
                <c:pt idx="0">
                  <c:v>83154.289999999994</c:v>
                </c:pt>
                <c:pt idx="1">
                  <c:v>23111.98</c:v>
                </c:pt>
                <c:pt idx="2" formatCode="#,##0.00">
                  <c:v>123006.1</c:v>
                </c:pt>
                <c:pt idx="3" formatCode="#,##0.00">
                  <c:v>77610.12</c:v>
                </c:pt>
                <c:pt idx="4" formatCode="#,##0.00">
                  <c:v>323569.96000000002</c:v>
                </c:pt>
                <c:pt idx="5" formatCode="#,##0.00">
                  <c:v>5177.5</c:v>
                </c:pt>
              </c:numCache>
            </c:numRef>
          </c:val>
          <c:extLst>
            <c:ext xmlns:c16="http://schemas.microsoft.com/office/drawing/2014/chart" uri="{C3380CC4-5D6E-409C-BE32-E72D297353CC}">
              <c16:uniqueId val="{00000000-B050-40B1-8B38-E79645A0CF99}"/>
            </c:ext>
          </c:extLst>
        </c:ser>
        <c:ser>
          <c:idx val="1"/>
          <c:order val="1"/>
          <c:tx>
            <c:strRef>
              <c:f>Лист1!$C$1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5FF0-4019-B83F-F1D8D031DFB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5FF0-4019-B83F-F1D8D031DFB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5FF0-4019-B83F-F1D8D031DFB6}"/>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5FF0-4019-B83F-F1D8D031DFB6}"/>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5FF0-4019-B83F-F1D8D031DFB6}"/>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7-5FF0-4019-B83F-F1D8D031DFB6}"/>
              </c:ext>
            </c:extLst>
          </c:dPt>
          <c:dLbls>
            <c:dLbl>
              <c:idx val="4"/>
              <c:layout>
                <c:manualLayout>
                  <c:x val="2.3667536339917996E-2"/>
                  <c:y val="0"/>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5-5FF0-4019-B83F-F1D8D031DFB6}"/>
                </c:ext>
              </c:extLst>
            </c:dLbl>
            <c:dLbl>
              <c:idx val="5"/>
              <c:layout>
                <c:manualLayout>
                  <c:x val="-5.4237477556343095E-17"/>
                  <c:y val="-7.2763691032763145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7-5FF0-4019-B83F-F1D8D031DFB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Лист1!$A$2:$A$7</c:f>
              <c:strCache>
                <c:ptCount val="6"/>
                <c:pt idx="0">
                  <c:v>Доходы от аренды земельных участков 
- 83 154,29 тыс.руб. (13,1%)</c:v>
                </c:pt>
                <c:pt idx="1">
                  <c:v>Доходы от сдачи в аренду имущества 
- 23 111,98тыс.руб. (3,6%)</c:v>
                </c:pt>
                <c:pt idx="2">
                  <c:v>Плата за негативное воздействие на окружающую среду 
- 123 006,10 тыс.руб. (19,4%)</c:v>
                </c:pt>
                <c:pt idx="3">
                  <c:v>Доходы от оказания платных услуг и компенсации затрат 
- 77 610,12 тыс.руб. (12,2%)</c:v>
                </c:pt>
                <c:pt idx="4">
                  <c:v>Дивиденды по акциям
- 323 569,96 тыс.руб. (50,9%)</c:v>
                </c:pt>
                <c:pt idx="5">
                  <c:v>Прочие неналоговые доходы 
- 5 177,5 тыс. руб. (0,8%)</c:v>
                </c:pt>
              </c:strCache>
            </c:strRef>
          </c:cat>
          <c:val>
            <c:numRef>
              <c:f>Лист1!$C$2:$C$7</c:f>
              <c:numCache>
                <c:formatCode>0.0</c:formatCode>
                <c:ptCount val="6"/>
                <c:pt idx="0">
                  <c:v>13.082185633323288</c:v>
                </c:pt>
                <c:pt idx="1">
                  <c:v>3.6360747318467292</c:v>
                </c:pt>
                <c:pt idx="2">
                  <c:v>19.351841429120832</c:v>
                </c:pt>
                <c:pt idx="3">
                  <c:v>12.209953291219207</c:v>
                </c:pt>
                <c:pt idx="4">
                  <c:v>50.90539865215603</c:v>
                </c:pt>
                <c:pt idx="5">
                  <c:v>0.81454626233392557</c:v>
                </c:pt>
              </c:numCache>
            </c:numRef>
          </c:val>
          <c:extLst>
            <c:ext xmlns:c16="http://schemas.microsoft.com/office/drawing/2014/chart" uri="{C3380CC4-5D6E-409C-BE32-E72D297353CC}">
              <c16:uniqueId val="{00000018-5FF0-4019-B83F-F1D8D031DFB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delete val="1"/>
      </c:legendEntry>
      <c:layout>
        <c:manualLayout>
          <c:xMode val="edge"/>
          <c:yMode val="edge"/>
          <c:x val="0.59409318841227676"/>
          <c:y val="0.13724689039578208"/>
          <c:w val="0.37602217666790905"/>
          <c:h val="0.8217021105235450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ru-RU" sz="1600" b="1" dirty="0">
                <a:solidFill>
                  <a:schemeClr val="tx1"/>
                </a:solidFill>
              </a:rPr>
              <a:t>Налог на доходы физических лиц</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c:formatCode>
                <c:ptCount val="6"/>
                <c:pt idx="0">
                  <c:v>2021</c:v>
                </c:pt>
                <c:pt idx="1">
                  <c:v>2022</c:v>
                </c:pt>
                <c:pt idx="2">
                  <c:v>2023</c:v>
                </c:pt>
                <c:pt idx="3">
                  <c:v>2024</c:v>
                </c:pt>
                <c:pt idx="4">
                  <c:v>2025</c:v>
                </c:pt>
                <c:pt idx="5">
                  <c:v>2026</c:v>
                </c:pt>
              </c:numCache>
            </c:numRef>
          </c:cat>
          <c:val>
            <c:numRef>
              <c:f>Лист9!$B$2:$H$2</c:f>
            </c:numRef>
          </c:val>
          <c:extLst>
            <c:ext xmlns:c16="http://schemas.microsoft.com/office/drawing/2014/chart" uri="{C3380CC4-5D6E-409C-BE32-E72D297353CC}">
              <c16:uniqueId val="{00000000-FDCA-4BD3-96C4-7B49FC257A18}"/>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c:formatCode>
                <c:ptCount val="6"/>
                <c:pt idx="0">
                  <c:v>2021</c:v>
                </c:pt>
                <c:pt idx="1">
                  <c:v>2022</c:v>
                </c:pt>
                <c:pt idx="2">
                  <c:v>2023</c:v>
                </c:pt>
                <c:pt idx="3">
                  <c:v>2024</c:v>
                </c:pt>
                <c:pt idx="4">
                  <c:v>2025</c:v>
                </c:pt>
                <c:pt idx="5">
                  <c:v>2026</c:v>
                </c:pt>
              </c:numCache>
            </c:numRef>
          </c:cat>
          <c:val>
            <c:numRef>
              <c:f>Лист9!$B$3:$H$3</c:f>
            </c:numRef>
          </c:val>
          <c:extLst>
            <c:ext xmlns:c16="http://schemas.microsoft.com/office/drawing/2014/chart" uri="{C3380CC4-5D6E-409C-BE32-E72D297353CC}">
              <c16:uniqueId val="{00000001-FDCA-4BD3-96C4-7B49FC257A18}"/>
            </c:ext>
          </c:extLst>
        </c:ser>
        <c:ser>
          <c:idx val="2"/>
          <c:order val="2"/>
          <c:tx>
            <c:strRef>
              <c:f>Лист9!$A$4</c:f>
              <c:strCache>
                <c:ptCount val="1"/>
                <c:pt idx="0">
                  <c:v>Налог на доходы физических лиц</c:v>
                </c:pt>
              </c:strCache>
            </c:strRef>
          </c:tx>
          <c:spPr>
            <a:solidFill>
              <a:schemeClr val="accent3">
                <a:lumMod val="75000"/>
              </a:schemeClr>
            </a:solidFill>
            <a:ln>
              <a:noFill/>
            </a:ln>
            <a:effectLst/>
            <a:sp3d/>
          </c:spPr>
          <c:invertIfNegative val="0"/>
          <c:dLbls>
            <c:dLbl>
              <c:idx val="0"/>
              <c:layout>
                <c:manualLayout>
                  <c:x val="2.9173626031327878E-3"/>
                  <c:y val="-3.24074074074074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98C-406F-9057-33DA8B217324}"/>
                </c:ext>
              </c:extLst>
            </c:dLbl>
            <c:dLbl>
              <c:idx val="1"/>
              <c:layout>
                <c:manualLayout>
                  <c:x val="-2.9173626031328147E-3"/>
                  <c:y val="-1.38888888888889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98C-406F-9057-33DA8B217324}"/>
                </c:ext>
              </c:extLst>
            </c:dLbl>
            <c:dLbl>
              <c:idx val="2"/>
              <c:layout>
                <c:manualLayout>
                  <c:x val="1.1669450412531099E-2"/>
                  <c:y val="-1.38888888888888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98C-406F-9057-33DA8B217324}"/>
                </c:ext>
              </c:extLst>
            </c:dLbl>
            <c:dLbl>
              <c:idx val="3"/>
              <c:layout>
                <c:manualLayout>
                  <c:x val="2.8912369583291915E-2"/>
                  <c:y val="-3.20906486537299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98C-406F-9057-33DA8B217324}"/>
                </c:ext>
              </c:extLst>
            </c:dLbl>
            <c:dLbl>
              <c:idx val="4"/>
              <c:layout>
                <c:manualLayout>
                  <c:x val="-9.5869871515939873E-4"/>
                  <c:y val="-5.98684166517329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98C-406F-9057-33DA8B217324}"/>
                </c:ext>
              </c:extLst>
            </c:dLbl>
            <c:dLbl>
              <c:idx val="5"/>
              <c:layout>
                <c:manualLayout>
                  <c:x val="5.2948958564422631E-2"/>
                  <c:y val="-8.942626012690782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C1A-484D-9066-7100D339A72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c:formatCode>
                <c:ptCount val="6"/>
                <c:pt idx="0">
                  <c:v>2021</c:v>
                </c:pt>
                <c:pt idx="1">
                  <c:v>2022</c:v>
                </c:pt>
                <c:pt idx="2">
                  <c:v>2023</c:v>
                </c:pt>
                <c:pt idx="3">
                  <c:v>2024</c:v>
                </c:pt>
                <c:pt idx="4">
                  <c:v>2025</c:v>
                </c:pt>
                <c:pt idx="5">
                  <c:v>2026</c:v>
                </c:pt>
              </c:numCache>
            </c:numRef>
          </c:cat>
          <c:val>
            <c:numRef>
              <c:f>Лист9!$B$4:$H$4</c:f>
              <c:numCache>
                <c:formatCode>#,##0.00</c:formatCode>
                <c:ptCount val="6"/>
                <c:pt idx="0">
                  <c:v>1694816.25</c:v>
                </c:pt>
                <c:pt idx="1">
                  <c:v>2015908.43</c:v>
                </c:pt>
                <c:pt idx="2">
                  <c:v>2356027.0699999998</c:v>
                </c:pt>
                <c:pt idx="3">
                  <c:v>2425231.7799999998</c:v>
                </c:pt>
                <c:pt idx="4">
                  <c:v>2518785</c:v>
                </c:pt>
                <c:pt idx="5">
                  <c:v>2717445</c:v>
                </c:pt>
              </c:numCache>
            </c:numRef>
          </c:val>
          <c:extLst>
            <c:ext xmlns:c16="http://schemas.microsoft.com/office/drawing/2014/chart" uri="{C3380CC4-5D6E-409C-BE32-E72D297353CC}">
              <c16:uniqueId val="{00000002-FDCA-4BD3-96C4-7B49FC257A18}"/>
            </c:ext>
          </c:extLst>
        </c:ser>
        <c:dLbls>
          <c:showLegendKey val="0"/>
          <c:showVal val="0"/>
          <c:showCatName val="0"/>
          <c:showSerName val="0"/>
          <c:showPercent val="0"/>
          <c:showBubbleSize val="0"/>
        </c:dLbls>
        <c:gapWidth val="150"/>
        <c:shape val="box"/>
        <c:axId val="-233211744"/>
        <c:axId val="-233213376"/>
        <c:axId val="0"/>
      </c:bar3DChart>
      <c:catAx>
        <c:axId val="-233211744"/>
        <c:scaling>
          <c:orientation val="minMax"/>
        </c:scaling>
        <c:delete val="0"/>
        <c:axPos val="b"/>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233213376"/>
        <c:crosses val="autoZero"/>
        <c:auto val="1"/>
        <c:lblAlgn val="ctr"/>
        <c:lblOffset val="100"/>
        <c:noMultiLvlLbl val="0"/>
      </c:catAx>
      <c:valAx>
        <c:axId val="-233213376"/>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33211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c:ext xmlns:c16="http://schemas.microsoft.com/office/drawing/2014/chart" uri="{C3380CC4-5D6E-409C-BE32-E72D297353CC}">
              <c16:uniqueId val="{00000000-9EA6-4037-8109-FCFF72BDF738}"/>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c:ext xmlns:c16="http://schemas.microsoft.com/office/drawing/2014/chart" uri="{C3380CC4-5D6E-409C-BE32-E72D297353CC}">
              <c16:uniqueId val="{00000001-9EA6-4037-8109-FCFF72BDF738}"/>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c:ext xmlns:c16="http://schemas.microsoft.com/office/drawing/2014/chart" uri="{C3380CC4-5D6E-409C-BE32-E72D297353CC}">
              <c16:uniqueId val="{00000002-9EA6-4037-8109-FCFF72BDF738}"/>
            </c:ext>
          </c:extLst>
        </c:ser>
        <c:ser>
          <c:idx val="3"/>
          <c:order val="3"/>
          <c:tx>
            <c:strRef>
              <c:f>Лист9!$A$5</c:f>
              <c:strCache>
                <c:ptCount val="1"/>
                <c:pt idx="0">
                  <c:v>Акцизы на нефтепродукты</c:v>
                </c:pt>
              </c:strCache>
            </c:strRef>
          </c:tx>
          <c:spPr>
            <a:solidFill>
              <a:srgbClr val="339966"/>
            </a:solidFill>
            <a:ln>
              <a:noFill/>
            </a:ln>
            <a:effectLst/>
            <a:sp3d/>
          </c:spPr>
          <c:invertIfNegative val="0"/>
          <c:dLbls>
            <c:dLbl>
              <c:idx val="0"/>
              <c:layout>
                <c:manualLayout>
                  <c:x val="6.6988386745582855E-3"/>
                  <c:y val="-1.86899864718345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99D-445B-8047-F906E3B94F03}"/>
                </c:ext>
              </c:extLst>
            </c:dLbl>
            <c:dLbl>
              <c:idx val="1"/>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99D-445B-8047-F906E3B94F03}"/>
                </c:ext>
              </c:extLst>
            </c:dLbl>
            <c:dLbl>
              <c:idx val="2"/>
              <c:layout>
                <c:manualLayout>
                  <c:x val="1.3397677349116571E-2"/>
                  <c:y val="-2.3362483089793242E-2"/>
                </c:manualLayout>
              </c:layout>
              <c:tx>
                <c:rich>
                  <a:bodyPr/>
                  <a:lstStyle/>
                  <a:p>
                    <a:r>
                      <a:rPr lang="en-US" dirty="0" smtClean="0"/>
                      <a:t>7 684,51</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99D-445B-8047-F906E3B94F03}"/>
                </c:ext>
              </c:extLst>
            </c:dLbl>
            <c:dLbl>
              <c:idx val="3"/>
              <c:layout>
                <c:manualLayout>
                  <c:x val="1.3397677349116571E-2"/>
                  <c:y val="-1.40174898538759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99D-445B-8047-F906E3B94F03}"/>
                </c:ext>
              </c:extLst>
            </c:dLbl>
            <c:dLbl>
              <c:idx val="4"/>
              <c:layout>
                <c:manualLayout>
                  <c:x val="6.6988386745582855E-3"/>
                  <c:y val="-2.33624830897932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99D-445B-8047-F906E3B94F0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Лист9!$B$5:$H$5</c:f>
              <c:numCache>
                <c:formatCode>#,##0.00\ _₽</c:formatCode>
                <c:ptCount val="6"/>
                <c:pt idx="0">
                  <c:v>5817.28</c:v>
                </c:pt>
                <c:pt idx="1">
                  <c:v>7327.6</c:v>
                </c:pt>
                <c:pt idx="2">
                  <c:v>7883.45</c:v>
                </c:pt>
                <c:pt idx="3">
                  <c:v>7883.89</c:v>
                </c:pt>
                <c:pt idx="4">
                  <c:v>9987.07</c:v>
                </c:pt>
                <c:pt idx="5">
                  <c:v>9982.4599999999991</c:v>
                </c:pt>
              </c:numCache>
            </c:numRef>
          </c:val>
          <c:extLst>
            <c:ext xmlns:c16="http://schemas.microsoft.com/office/drawing/2014/chart" uri="{C3380CC4-5D6E-409C-BE32-E72D297353CC}">
              <c16:uniqueId val="{00000003-9EA6-4037-8109-FCFF72BDF738}"/>
            </c:ext>
          </c:extLst>
        </c:ser>
        <c:ser>
          <c:idx val="4"/>
          <c:order val="4"/>
          <c:tx>
            <c:strRef>
              <c:f>Лист9!$A$6</c:f>
              <c:strCache>
                <c:ptCount val="1"/>
                <c:pt idx="0">
                  <c:v>Налог на добычу ОПИ</c:v>
                </c:pt>
              </c:strCache>
            </c:strRef>
          </c:tx>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c:ext xmlns:c16="http://schemas.microsoft.com/office/drawing/2014/chart" uri="{C3380CC4-5D6E-409C-BE32-E72D297353CC}">
              <c16:uniqueId val="{00000000-9329-4582-9EA6-3C4EC7F18240}"/>
            </c:ext>
          </c:extLst>
        </c:ser>
        <c:ser>
          <c:idx val="5"/>
          <c:order val="5"/>
          <c:tx>
            <c:strRef>
              <c:f>Лист9!$A$7</c:f>
              <c:strCache>
                <c:ptCount val="1"/>
                <c:pt idx="0">
                  <c:v>Государственная пошлина</c:v>
                </c:pt>
              </c:strCache>
            </c:strRef>
          </c:tx>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c:ext xmlns:c16="http://schemas.microsoft.com/office/drawing/2014/chart" uri="{C3380CC4-5D6E-409C-BE32-E72D297353CC}">
              <c16:uniqueId val="{00000001-9329-4582-9EA6-3C4EC7F18240}"/>
            </c:ext>
          </c:extLst>
        </c:ser>
        <c:dLbls>
          <c:showLegendKey val="0"/>
          <c:showVal val="0"/>
          <c:showCatName val="0"/>
          <c:showSerName val="0"/>
          <c:showPercent val="0"/>
          <c:showBubbleSize val="0"/>
        </c:dLbls>
        <c:gapWidth val="150"/>
        <c:shape val="box"/>
        <c:axId val="-232672976"/>
        <c:axId val="-232676240"/>
        <c:axId val="0"/>
      </c:bar3DChart>
      <c:catAx>
        <c:axId val="-232672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232676240"/>
        <c:crosses val="autoZero"/>
        <c:auto val="1"/>
        <c:lblAlgn val="ctr"/>
        <c:lblOffset val="100"/>
        <c:noMultiLvlLbl val="0"/>
      </c:catAx>
      <c:valAx>
        <c:axId val="-232676240"/>
        <c:scaling>
          <c:orientation val="minMax"/>
        </c:scaling>
        <c:delete val="1"/>
        <c:axPos val="l"/>
        <c:majorGridlines>
          <c:spPr>
            <a:ln w="9525" cap="flat" cmpd="sng" algn="ctr">
              <a:solidFill>
                <a:schemeClr val="tx1">
                  <a:lumMod val="15000"/>
                  <a:lumOff val="85000"/>
                </a:schemeClr>
              </a:solidFill>
              <a:round/>
            </a:ln>
            <a:effectLst/>
          </c:spPr>
        </c:majorGridlines>
        <c:numFmt formatCode="#,##0.00\ _₽" sourceLinked="1"/>
        <c:majorTickMark val="none"/>
        <c:minorTickMark val="none"/>
        <c:tickLblPos val="nextTo"/>
        <c:crossAx val="-232672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lnSpc>
              <a:spcPts val="1500"/>
            </a:lnSpc>
            <a:defRPr sz="1600" b="1"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c:ext xmlns:c16="http://schemas.microsoft.com/office/drawing/2014/chart" uri="{C3380CC4-5D6E-409C-BE32-E72D297353CC}">
              <c16:uniqueId val="{00000000-9886-439B-8C01-755DE232B428}"/>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c:ext xmlns:c16="http://schemas.microsoft.com/office/drawing/2014/chart" uri="{C3380CC4-5D6E-409C-BE32-E72D297353CC}">
              <c16:uniqueId val="{00000001-9886-439B-8C01-755DE232B428}"/>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c:ext xmlns:c16="http://schemas.microsoft.com/office/drawing/2014/chart" uri="{C3380CC4-5D6E-409C-BE32-E72D297353CC}">
              <c16:uniqueId val="{00000002-9886-439B-8C01-755DE232B428}"/>
            </c:ext>
          </c:extLst>
        </c:ser>
        <c:ser>
          <c:idx val="3"/>
          <c:order val="3"/>
          <c:tx>
            <c:strRef>
              <c:f>Лист9!$A$5</c:f>
              <c:strCache>
                <c:ptCount val="1"/>
                <c:pt idx="0">
                  <c:v>Акцизы на нефтепродукты</c:v>
                </c:pt>
              </c:strCache>
            </c:strRef>
          </c:tx>
          <c:spPr>
            <a:solidFill>
              <a:schemeClr val="accent4"/>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Лист9!$B$5:$H$5</c:f>
            </c:numRef>
          </c:val>
          <c:extLst>
            <c:ext xmlns:c16="http://schemas.microsoft.com/office/drawing/2014/chart" uri="{C3380CC4-5D6E-409C-BE32-E72D297353CC}">
              <c16:uniqueId val="{00000003-9886-439B-8C01-755DE232B428}"/>
            </c:ext>
          </c:extLst>
        </c:ser>
        <c:ser>
          <c:idx val="4"/>
          <c:order val="4"/>
          <c:tx>
            <c:strRef>
              <c:f>Лист9!$A$6</c:f>
              <c:strCache>
                <c:ptCount val="1"/>
                <c:pt idx="0">
                  <c:v>Налог на добычу ОПИ</c:v>
                </c:pt>
              </c:strCache>
            </c:strRef>
          </c:tx>
          <c:spPr>
            <a:solidFill>
              <a:schemeClr val="accent5"/>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c:ext xmlns:c16="http://schemas.microsoft.com/office/drawing/2014/chart" uri="{C3380CC4-5D6E-409C-BE32-E72D297353CC}">
              <c16:uniqueId val="{00000004-9886-439B-8C01-755DE232B428}"/>
            </c:ext>
          </c:extLst>
        </c:ser>
        <c:ser>
          <c:idx val="5"/>
          <c:order val="5"/>
          <c:tx>
            <c:strRef>
              <c:f>Лист9!$A$7</c:f>
              <c:strCache>
                <c:ptCount val="1"/>
                <c:pt idx="0">
                  <c:v>Государственная пошлина</c:v>
                </c:pt>
              </c:strCache>
            </c:strRef>
          </c:tx>
          <c:spPr>
            <a:solidFill>
              <a:schemeClr val="accent6"/>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c:ext xmlns:c16="http://schemas.microsoft.com/office/drawing/2014/chart" uri="{C3380CC4-5D6E-409C-BE32-E72D297353CC}">
              <c16:uniqueId val="{00000005-9886-439B-8C01-755DE232B428}"/>
            </c:ext>
          </c:extLst>
        </c:ser>
        <c:ser>
          <c:idx val="6"/>
          <c:order val="6"/>
          <c:tx>
            <c:strRef>
              <c:f>Лист9!$A$8</c:f>
              <c:strCache>
                <c:ptCount val="1"/>
                <c:pt idx="0">
                  <c:v>Налог, взимаемый в связи с применением УСН</c:v>
                </c:pt>
              </c:strCache>
            </c:strRef>
          </c:tx>
          <c:spPr>
            <a:solidFill>
              <a:schemeClr val="accent3">
                <a:lumMod val="50000"/>
              </a:schemeClr>
            </a:solidFill>
            <a:ln>
              <a:noFill/>
            </a:ln>
            <a:effectLst/>
            <a:sp3d/>
          </c:spPr>
          <c:invertIfNegative val="0"/>
          <c:dLbls>
            <c:dLbl>
              <c:idx val="0"/>
              <c:layout>
                <c:manualLayout>
                  <c:x val="1.2399398287467356E-2"/>
                  <c:y val="-1.86794098483144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659-4FFC-978F-B5BF8624FBE3}"/>
                </c:ext>
              </c:extLst>
            </c:dLbl>
            <c:dLbl>
              <c:idx val="1"/>
              <c:layout>
                <c:manualLayout>
                  <c:x val="6.1996991437336503E-3"/>
                  <c:y val="-2.33492623103930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659-4FFC-978F-B5BF8624FBE3}"/>
                </c:ext>
              </c:extLst>
            </c:dLbl>
            <c:dLbl>
              <c:idx val="2"/>
              <c:layout>
                <c:manualLayout>
                  <c:x val="1.2399398287467356E-2"/>
                  <c:y val="-1.86794098483144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659-4FFC-978F-B5BF8624FBE3}"/>
                </c:ext>
              </c:extLst>
            </c:dLbl>
            <c:dLbl>
              <c:idx val="3"/>
              <c:layout>
                <c:manualLayout>
                  <c:x val="1.8599097431200921E-2"/>
                  <c:y val="-3.26889672345501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659-4FFC-978F-B5BF8624FBE3}"/>
                </c:ext>
              </c:extLst>
            </c:dLbl>
            <c:dLbl>
              <c:idx val="4"/>
              <c:layout>
                <c:manualLayout>
                  <c:x val="1.5499148326902966E-2"/>
                  <c:y val="-6.37673671135920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659-4FFC-978F-B5BF8624FBE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Лист9!$B$8:$H$8</c:f>
              <c:numCache>
                <c:formatCode>#,##0.00\ _₽</c:formatCode>
                <c:ptCount val="6"/>
                <c:pt idx="0">
                  <c:v>226640.15</c:v>
                </c:pt>
                <c:pt idx="1">
                  <c:v>295417.51</c:v>
                </c:pt>
                <c:pt idx="2">
                  <c:v>229244.06</c:v>
                </c:pt>
                <c:pt idx="3">
                  <c:v>211620.34</c:v>
                </c:pt>
                <c:pt idx="4">
                  <c:v>220085.15</c:v>
                </c:pt>
                <c:pt idx="5">
                  <c:v>228888.56</c:v>
                </c:pt>
              </c:numCache>
            </c:numRef>
          </c:val>
          <c:extLst>
            <c:ext xmlns:c16="http://schemas.microsoft.com/office/drawing/2014/chart" uri="{C3380CC4-5D6E-409C-BE32-E72D297353CC}">
              <c16:uniqueId val="{00000006-9886-439B-8C01-755DE232B428}"/>
            </c:ext>
          </c:extLst>
        </c:ser>
        <c:dLbls>
          <c:showLegendKey val="0"/>
          <c:showVal val="0"/>
          <c:showCatName val="0"/>
          <c:showSerName val="0"/>
          <c:showPercent val="0"/>
          <c:showBubbleSize val="0"/>
        </c:dLbls>
        <c:gapWidth val="150"/>
        <c:shape val="box"/>
        <c:axId val="-232675696"/>
        <c:axId val="-232674064"/>
        <c:axId val="0"/>
      </c:bar3DChart>
      <c:catAx>
        <c:axId val="-2326756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232674064"/>
        <c:crosses val="autoZero"/>
        <c:auto val="1"/>
        <c:lblAlgn val="ctr"/>
        <c:lblOffset val="100"/>
        <c:noMultiLvlLbl val="0"/>
      </c:catAx>
      <c:valAx>
        <c:axId val="-232674064"/>
        <c:scaling>
          <c:orientation val="minMax"/>
        </c:scaling>
        <c:delete val="1"/>
        <c:axPos val="l"/>
        <c:majorGridlines>
          <c:spPr>
            <a:ln w="9525" cap="flat" cmpd="sng" algn="ctr">
              <a:solidFill>
                <a:schemeClr val="tx1">
                  <a:lumMod val="15000"/>
                  <a:lumOff val="85000"/>
                </a:schemeClr>
              </a:solidFill>
              <a:round/>
            </a:ln>
            <a:effectLst/>
          </c:spPr>
        </c:majorGridlines>
        <c:numFmt formatCode="#,##0.00\ _₽" sourceLinked="1"/>
        <c:majorTickMark val="none"/>
        <c:minorTickMark val="none"/>
        <c:tickLblPos val="nextTo"/>
        <c:crossAx val="-232675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lnSpc>
              <a:spcPts val="1500"/>
            </a:lnSpc>
            <a:defRPr sz="1600" b="1"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c:ext xmlns:c16="http://schemas.microsoft.com/office/drawing/2014/chart" uri="{C3380CC4-5D6E-409C-BE32-E72D297353CC}">
              <c16:uniqueId val="{00000000-5898-4446-B393-A7CA001D6490}"/>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c:ext xmlns:c16="http://schemas.microsoft.com/office/drawing/2014/chart" uri="{C3380CC4-5D6E-409C-BE32-E72D297353CC}">
              <c16:uniqueId val="{00000001-5898-4446-B393-A7CA001D6490}"/>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c:ext xmlns:c16="http://schemas.microsoft.com/office/drawing/2014/chart" uri="{C3380CC4-5D6E-409C-BE32-E72D297353CC}">
              <c16:uniqueId val="{00000002-5898-4446-B393-A7CA001D6490}"/>
            </c:ext>
          </c:extLst>
        </c:ser>
        <c:ser>
          <c:idx val="3"/>
          <c:order val="3"/>
          <c:tx>
            <c:strRef>
              <c:f>Лист9!$A$5</c:f>
              <c:strCache>
                <c:ptCount val="1"/>
                <c:pt idx="0">
                  <c:v>Акцизы на нефтепродукты</c:v>
                </c:pt>
              </c:strCache>
            </c:strRef>
          </c:tx>
          <c:spPr>
            <a:solidFill>
              <a:schemeClr val="accent4"/>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Лист9!$B$5:$H$5</c:f>
            </c:numRef>
          </c:val>
          <c:extLst>
            <c:ext xmlns:c16="http://schemas.microsoft.com/office/drawing/2014/chart" uri="{C3380CC4-5D6E-409C-BE32-E72D297353CC}">
              <c16:uniqueId val="{00000003-5898-4446-B393-A7CA001D6490}"/>
            </c:ext>
          </c:extLst>
        </c:ser>
        <c:ser>
          <c:idx val="4"/>
          <c:order val="4"/>
          <c:tx>
            <c:strRef>
              <c:f>Лист9!$A$6</c:f>
              <c:strCache>
                <c:ptCount val="1"/>
                <c:pt idx="0">
                  <c:v>Налог на добычу ОПИ</c:v>
                </c:pt>
              </c:strCache>
            </c:strRef>
          </c:tx>
          <c:spPr>
            <a:solidFill>
              <a:schemeClr val="accent5"/>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c:ext xmlns:c16="http://schemas.microsoft.com/office/drawing/2014/chart" uri="{C3380CC4-5D6E-409C-BE32-E72D297353CC}">
              <c16:uniqueId val="{00000004-5898-4446-B393-A7CA001D6490}"/>
            </c:ext>
          </c:extLst>
        </c:ser>
        <c:ser>
          <c:idx val="5"/>
          <c:order val="5"/>
          <c:tx>
            <c:strRef>
              <c:f>Лист9!$A$7</c:f>
              <c:strCache>
                <c:ptCount val="1"/>
                <c:pt idx="0">
                  <c:v>Государственная пошлина</c:v>
                </c:pt>
              </c:strCache>
            </c:strRef>
          </c:tx>
          <c:spPr>
            <a:solidFill>
              <a:schemeClr val="accent6"/>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c:ext xmlns:c16="http://schemas.microsoft.com/office/drawing/2014/chart" uri="{C3380CC4-5D6E-409C-BE32-E72D297353CC}">
              <c16:uniqueId val="{00000005-5898-4446-B393-A7CA001D6490}"/>
            </c:ext>
          </c:extLst>
        </c:ser>
        <c:ser>
          <c:idx val="6"/>
          <c:order val="6"/>
          <c:tx>
            <c:strRef>
              <c:f>Лист9!$A$8</c:f>
              <c:strCache>
                <c:ptCount val="1"/>
                <c:pt idx="0">
                  <c:v>Налог, взимаемый в связи с применением УСН</c:v>
                </c:pt>
              </c:strCache>
            </c:strRef>
          </c:tx>
          <c:spPr>
            <a:solidFill>
              <a:schemeClr val="accent1">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Лист9!$B$8:$H$8</c:f>
            </c:numRef>
          </c:val>
          <c:extLst>
            <c:ext xmlns:c16="http://schemas.microsoft.com/office/drawing/2014/chart" uri="{C3380CC4-5D6E-409C-BE32-E72D297353CC}">
              <c16:uniqueId val="{00000006-5898-4446-B393-A7CA001D6490}"/>
            </c:ext>
          </c:extLst>
        </c:ser>
        <c:ser>
          <c:idx val="7"/>
          <c:order val="7"/>
          <c:tx>
            <c:strRef>
              <c:f>Лист9!$A$9</c:f>
              <c:strCache>
                <c:ptCount val="1"/>
                <c:pt idx="0">
                  <c:v>Единый налог на вмененный доход </c:v>
                </c:pt>
              </c:strCache>
            </c:strRef>
          </c:tx>
          <c:spPr>
            <a:solidFill>
              <a:schemeClr val="accent2">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Лист9!$B$9:$H$9</c:f>
            </c:numRef>
          </c:val>
          <c:extLst>
            <c:ext xmlns:c16="http://schemas.microsoft.com/office/drawing/2014/chart" uri="{C3380CC4-5D6E-409C-BE32-E72D297353CC}">
              <c16:uniqueId val="{00000007-5898-4446-B393-A7CA001D6490}"/>
            </c:ext>
          </c:extLst>
        </c:ser>
        <c:ser>
          <c:idx val="8"/>
          <c:order val="8"/>
          <c:tx>
            <c:strRef>
              <c:f>Лист9!$A$10</c:f>
              <c:strCache>
                <c:ptCount val="1"/>
                <c:pt idx="0">
                  <c:v>2021</c:v>
                </c:pt>
              </c:strCache>
            </c:strRef>
          </c:tx>
          <c:spPr>
            <a:solidFill>
              <a:schemeClr val="accent3">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Лист9!$B$10:$H$10</c:f>
            </c:numRef>
          </c:val>
          <c:extLst>
            <c:ext xmlns:c16="http://schemas.microsoft.com/office/drawing/2014/chart" uri="{C3380CC4-5D6E-409C-BE32-E72D297353CC}">
              <c16:uniqueId val="{00000008-5898-4446-B393-A7CA001D6490}"/>
            </c:ext>
          </c:extLst>
        </c:ser>
        <c:ser>
          <c:idx val="9"/>
          <c:order val="9"/>
          <c:tx>
            <c:strRef>
              <c:f>Лист9!$A$11</c:f>
              <c:strCache>
                <c:ptCount val="1"/>
                <c:pt idx="0">
                  <c:v>Налог, взимаемый в связи с применением патентной системы налогообложения</c:v>
                </c:pt>
              </c:strCache>
            </c:strRef>
          </c:tx>
          <c:spPr>
            <a:solidFill>
              <a:srgbClr val="008080"/>
            </a:solidFill>
            <a:ln>
              <a:noFill/>
            </a:ln>
            <a:effectLst/>
            <a:sp3d/>
          </c:spPr>
          <c:invertIfNegative val="0"/>
          <c:dLbls>
            <c:dLbl>
              <c:idx val="0"/>
              <c:layout>
                <c:manualLayout>
                  <c:x val="9.7114872620207692E-3"/>
                  <c:y val="-1.86794098483144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1BB-48A9-ABCA-2F3795021792}"/>
                </c:ext>
              </c:extLst>
            </c:dLbl>
            <c:dLbl>
              <c:idx val="1"/>
              <c:layout>
                <c:manualLayout>
                  <c:x val="0"/>
                  <c:y val="-2.3349262310392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1BB-48A9-ABCA-2F3795021792}"/>
                </c:ext>
              </c:extLst>
            </c:dLbl>
            <c:dLbl>
              <c:idx val="2"/>
              <c:layout>
                <c:manualLayout>
                  <c:x val="0"/>
                  <c:y val="-4.669852462078591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1BB-48A9-ABCA-2F3795021792}"/>
                </c:ext>
              </c:extLst>
            </c:dLbl>
            <c:dLbl>
              <c:idx val="3"/>
              <c:layout>
                <c:manualLayout>
                  <c:x val="6.4743248413471795E-3"/>
                  <c:y val="-1.86794098483144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1BB-48A9-ABCA-2F3795021792}"/>
                </c:ext>
              </c:extLst>
            </c:dLbl>
            <c:dLbl>
              <c:idx val="4"/>
              <c:layout>
                <c:manualLayout>
                  <c:x val="1.2948649682694359E-2"/>
                  <c:y val="-9.339704924157183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1BB-48A9-ABCA-2F3795021792}"/>
                </c:ext>
              </c:extLst>
            </c:dLbl>
            <c:dLbl>
              <c:idx val="5"/>
              <c:layout>
                <c:manualLayout>
                  <c:x val="3.5338024200981533E-2"/>
                  <c:y val="-4.320847784357714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640-4428-9419-BF5E9A95729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Лист9!$B$11:$H$11</c:f>
              <c:numCache>
                <c:formatCode>#,##0.00\ _₽</c:formatCode>
                <c:ptCount val="6"/>
                <c:pt idx="0">
                  <c:v>29234.53</c:v>
                </c:pt>
                <c:pt idx="1">
                  <c:v>25624.77</c:v>
                </c:pt>
                <c:pt idx="2">
                  <c:v>6987.96</c:v>
                </c:pt>
                <c:pt idx="3">
                  <c:v>20000</c:v>
                </c:pt>
                <c:pt idx="4">
                  <c:v>20800</c:v>
                </c:pt>
                <c:pt idx="5">
                  <c:v>21632</c:v>
                </c:pt>
              </c:numCache>
            </c:numRef>
          </c:val>
          <c:extLst>
            <c:ext xmlns:c16="http://schemas.microsoft.com/office/drawing/2014/chart" uri="{C3380CC4-5D6E-409C-BE32-E72D297353CC}">
              <c16:uniqueId val="{00000009-5898-4446-B393-A7CA001D6490}"/>
            </c:ext>
          </c:extLst>
        </c:ser>
        <c:dLbls>
          <c:showLegendKey val="0"/>
          <c:showVal val="0"/>
          <c:showCatName val="0"/>
          <c:showSerName val="0"/>
          <c:showPercent val="0"/>
          <c:showBubbleSize val="0"/>
        </c:dLbls>
        <c:gapWidth val="150"/>
        <c:shape val="box"/>
        <c:axId val="-232672432"/>
        <c:axId val="-232679504"/>
        <c:axId val="0"/>
      </c:bar3DChart>
      <c:catAx>
        <c:axId val="-232672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232679504"/>
        <c:crosses val="autoZero"/>
        <c:auto val="1"/>
        <c:lblAlgn val="ctr"/>
        <c:lblOffset val="100"/>
        <c:noMultiLvlLbl val="0"/>
      </c:catAx>
      <c:valAx>
        <c:axId val="-232679504"/>
        <c:scaling>
          <c:orientation val="minMax"/>
        </c:scaling>
        <c:delete val="1"/>
        <c:axPos val="l"/>
        <c:majorGridlines>
          <c:spPr>
            <a:ln w="9525" cap="flat" cmpd="sng" algn="ctr">
              <a:solidFill>
                <a:schemeClr val="tx1">
                  <a:lumMod val="15000"/>
                  <a:lumOff val="85000"/>
                </a:schemeClr>
              </a:solidFill>
              <a:round/>
            </a:ln>
            <a:effectLst/>
          </c:spPr>
        </c:majorGridlines>
        <c:numFmt formatCode="#,##0.00\ _₽" sourceLinked="1"/>
        <c:majorTickMark val="none"/>
        <c:minorTickMark val="none"/>
        <c:tickLblPos val="nextTo"/>
        <c:crossAx val="-232672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600" b="1" i="0" u="none" strike="noStrike" kern="1200" spc="0" baseline="0" dirty="0">
                <a:solidFill>
                  <a:schemeClr val="tx1"/>
                </a:solidFill>
                <a:latin typeface="+mn-lt"/>
                <a:ea typeface="+mn-ea"/>
                <a:cs typeface="+mn-cs"/>
              </a:rPr>
              <a:t>Плата за негативное воздействие на окружающую среду</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c:ext xmlns:c16="http://schemas.microsoft.com/office/drawing/2014/chart" uri="{C3380CC4-5D6E-409C-BE32-E72D297353CC}">
              <c16:uniqueId val="{00000000-FE58-4814-B16D-D3CB32D8D02A}"/>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c:ext xmlns:c16="http://schemas.microsoft.com/office/drawing/2014/chart" uri="{C3380CC4-5D6E-409C-BE32-E72D297353CC}">
              <c16:uniqueId val="{00000001-FE58-4814-B16D-D3CB32D8D02A}"/>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c:ext xmlns:c16="http://schemas.microsoft.com/office/drawing/2014/chart" uri="{C3380CC4-5D6E-409C-BE32-E72D297353CC}">
              <c16:uniqueId val="{00000002-FE58-4814-B16D-D3CB32D8D02A}"/>
            </c:ext>
          </c:extLst>
        </c:ser>
        <c:ser>
          <c:idx val="3"/>
          <c:order val="3"/>
          <c:tx>
            <c:strRef>
              <c:f>Лист9!$A$5</c:f>
              <c:strCache>
                <c:ptCount val="1"/>
                <c:pt idx="0">
                  <c:v>Акцизы на нефтепродукты</c:v>
                </c:pt>
              </c:strCache>
            </c:strRef>
          </c:tx>
          <c:spPr>
            <a:solidFill>
              <a:schemeClr val="accent4"/>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Лист9!$B$5:$H$5</c:f>
            </c:numRef>
          </c:val>
          <c:extLst>
            <c:ext xmlns:c16="http://schemas.microsoft.com/office/drawing/2014/chart" uri="{C3380CC4-5D6E-409C-BE32-E72D297353CC}">
              <c16:uniqueId val="{00000003-FE58-4814-B16D-D3CB32D8D02A}"/>
            </c:ext>
          </c:extLst>
        </c:ser>
        <c:ser>
          <c:idx val="4"/>
          <c:order val="4"/>
          <c:tx>
            <c:strRef>
              <c:f>Лист9!$A$6</c:f>
              <c:strCache>
                <c:ptCount val="1"/>
                <c:pt idx="0">
                  <c:v>Налог на добычу ОПИ</c:v>
                </c:pt>
              </c:strCache>
            </c:strRef>
          </c:tx>
          <c:spPr>
            <a:solidFill>
              <a:schemeClr val="accent5"/>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c:ext xmlns:c16="http://schemas.microsoft.com/office/drawing/2014/chart" uri="{C3380CC4-5D6E-409C-BE32-E72D297353CC}">
              <c16:uniqueId val="{00000004-FE58-4814-B16D-D3CB32D8D02A}"/>
            </c:ext>
          </c:extLst>
        </c:ser>
        <c:ser>
          <c:idx val="5"/>
          <c:order val="5"/>
          <c:tx>
            <c:strRef>
              <c:f>Лист9!$A$7</c:f>
              <c:strCache>
                <c:ptCount val="1"/>
                <c:pt idx="0">
                  <c:v>Государственная пошлина</c:v>
                </c:pt>
              </c:strCache>
            </c:strRef>
          </c:tx>
          <c:spPr>
            <a:solidFill>
              <a:schemeClr val="accent6"/>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c:ext xmlns:c16="http://schemas.microsoft.com/office/drawing/2014/chart" uri="{C3380CC4-5D6E-409C-BE32-E72D297353CC}">
              <c16:uniqueId val="{00000005-FE58-4814-B16D-D3CB32D8D02A}"/>
            </c:ext>
          </c:extLst>
        </c:ser>
        <c:ser>
          <c:idx val="6"/>
          <c:order val="6"/>
          <c:tx>
            <c:strRef>
              <c:f>Лист9!$A$8</c:f>
              <c:strCache>
                <c:ptCount val="1"/>
                <c:pt idx="0">
                  <c:v>Налог, взимаемый в связи с применением УСН</c:v>
                </c:pt>
              </c:strCache>
            </c:strRef>
          </c:tx>
          <c:spPr>
            <a:solidFill>
              <a:schemeClr val="accent1">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Лист9!$B$8:$H$8</c:f>
            </c:numRef>
          </c:val>
          <c:extLst>
            <c:ext xmlns:c16="http://schemas.microsoft.com/office/drawing/2014/chart" uri="{C3380CC4-5D6E-409C-BE32-E72D297353CC}">
              <c16:uniqueId val="{00000006-FE58-4814-B16D-D3CB32D8D02A}"/>
            </c:ext>
          </c:extLst>
        </c:ser>
        <c:ser>
          <c:idx val="7"/>
          <c:order val="7"/>
          <c:tx>
            <c:strRef>
              <c:f>Лист9!$A$9</c:f>
              <c:strCache>
                <c:ptCount val="1"/>
                <c:pt idx="0">
                  <c:v>Единый налог на вмененный доход </c:v>
                </c:pt>
              </c:strCache>
            </c:strRef>
          </c:tx>
          <c:spPr>
            <a:solidFill>
              <a:schemeClr val="accent2">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Лист9!$B$9:$H$9</c:f>
            </c:numRef>
          </c:val>
          <c:extLst>
            <c:ext xmlns:c16="http://schemas.microsoft.com/office/drawing/2014/chart" uri="{C3380CC4-5D6E-409C-BE32-E72D297353CC}">
              <c16:uniqueId val="{00000007-FE58-4814-B16D-D3CB32D8D02A}"/>
            </c:ext>
          </c:extLst>
        </c:ser>
        <c:ser>
          <c:idx val="8"/>
          <c:order val="8"/>
          <c:tx>
            <c:strRef>
              <c:f>Лист9!$A$10</c:f>
              <c:strCache>
                <c:ptCount val="1"/>
                <c:pt idx="0">
                  <c:v>2021</c:v>
                </c:pt>
              </c:strCache>
            </c:strRef>
          </c:tx>
          <c:spPr>
            <a:solidFill>
              <a:schemeClr val="accent3">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Лист9!$B$10:$H$10</c:f>
            </c:numRef>
          </c:val>
          <c:extLst>
            <c:ext xmlns:c16="http://schemas.microsoft.com/office/drawing/2014/chart" uri="{C3380CC4-5D6E-409C-BE32-E72D297353CC}">
              <c16:uniqueId val="{00000008-FE58-4814-B16D-D3CB32D8D02A}"/>
            </c:ext>
          </c:extLst>
        </c:ser>
        <c:ser>
          <c:idx val="9"/>
          <c:order val="9"/>
          <c:tx>
            <c:strRef>
              <c:f>Лист9!$A$11</c:f>
              <c:strCache>
                <c:ptCount val="1"/>
                <c:pt idx="0">
                  <c:v>Налог, взимаемый в связи с применением патентной системы налогообложения</c:v>
                </c:pt>
              </c:strCache>
            </c:strRef>
          </c:tx>
          <c:spPr>
            <a:solidFill>
              <a:schemeClr val="accent4">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Лист9!$B$11:$H$11</c:f>
            </c:numRef>
          </c:val>
          <c:extLst>
            <c:ext xmlns:c16="http://schemas.microsoft.com/office/drawing/2014/chart" uri="{C3380CC4-5D6E-409C-BE32-E72D297353CC}">
              <c16:uniqueId val="{00000009-FE58-4814-B16D-D3CB32D8D02A}"/>
            </c:ext>
          </c:extLst>
        </c:ser>
        <c:ser>
          <c:idx val="10"/>
          <c:order val="10"/>
          <c:tx>
            <c:strRef>
              <c:f>Лист9!$A$12</c:f>
              <c:strCache>
                <c:ptCount val="1"/>
                <c:pt idx="0">
                  <c:v>Неналоговые доходы</c:v>
                </c:pt>
              </c:strCache>
            </c:strRef>
          </c:tx>
          <c:spPr>
            <a:solidFill>
              <a:schemeClr val="accent5">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Лист9!$B$12:$H$12</c:f>
            </c:numRef>
          </c:val>
          <c:extLst>
            <c:ext xmlns:c16="http://schemas.microsoft.com/office/drawing/2014/chart" uri="{C3380CC4-5D6E-409C-BE32-E72D297353CC}">
              <c16:uniqueId val="{0000000A-FE58-4814-B16D-D3CB32D8D02A}"/>
            </c:ext>
          </c:extLst>
        </c:ser>
        <c:ser>
          <c:idx val="11"/>
          <c:order val="11"/>
          <c:tx>
            <c:strRef>
              <c:f>Лист9!$A$13</c:f>
              <c:strCache>
                <c:ptCount val="1"/>
                <c:pt idx="0">
                  <c:v>Дивиденды по акциям</c:v>
                </c:pt>
              </c:strCache>
            </c:strRef>
          </c:tx>
          <c:spPr>
            <a:solidFill>
              <a:schemeClr val="accent6">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Лист9!$B$13:$H$13</c:f>
            </c:numRef>
          </c:val>
          <c:extLst>
            <c:ext xmlns:c16="http://schemas.microsoft.com/office/drawing/2014/chart" uri="{C3380CC4-5D6E-409C-BE32-E72D297353CC}">
              <c16:uniqueId val="{0000000B-FE58-4814-B16D-D3CB32D8D02A}"/>
            </c:ext>
          </c:extLst>
        </c:ser>
        <c:ser>
          <c:idx val="12"/>
          <c:order val="12"/>
          <c:tx>
            <c:strRef>
              <c:f>Лист9!$A$14</c:f>
              <c:strCache>
                <c:ptCount val="1"/>
                <c:pt idx="0">
                  <c:v>Доходы от аренды ЗУ и от сдачи в аренду имущества</c:v>
                </c:pt>
              </c:strCache>
            </c:strRef>
          </c:tx>
          <c:spPr>
            <a:solidFill>
              <a:schemeClr val="accent1">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Лист9!$B$14:$H$14</c:f>
            </c:numRef>
          </c:val>
          <c:extLst>
            <c:ext xmlns:c16="http://schemas.microsoft.com/office/drawing/2014/chart" uri="{C3380CC4-5D6E-409C-BE32-E72D297353CC}">
              <c16:uniqueId val="{0000000C-FE58-4814-B16D-D3CB32D8D02A}"/>
            </c:ext>
          </c:extLst>
        </c:ser>
        <c:ser>
          <c:idx val="13"/>
          <c:order val="13"/>
          <c:tx>
            <c:strRef>
              <c:f>Лист9!$A$15</c:f>
              <c:strCache>
                <c:ptCount val="1"/>
                <c:pt idx="0">
                  <c:v>Доходы от аренды земельных участков</c:v>
                </c:pt>
              </c:strCache>
            </c:strRef>
          </c:tx>
          <c:spPr>
            <a:solidFill>
              <a:schemeClr val="accent2">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Лист9!$B$15:$H$15</c:f>
            </c:numRef>
          </c:val>
          <c:extLst>
            <c:ext xmlns:c16="http://schemas.microsoft.com/office/drawing/2014/chart" uri="{C3380CC4-5D6E-409C-BE32-E72D297353CC}">
              <c16:uniqueId val="{0000000D-FE58-4814-B16D-D3CB32D8D02A}"/>
            </c:ext>
          </c:extLst>
        </c:ser>
        <c:ser>
          <c:idx val="14"/>
          <c:order val="14"/>
          <c:tx>
            <c:strRef>
              <c:f>Лист9!$A$16</c:f>
              <c:strCache>
                <c:ptCount val="1"/>
                <c:pt idx="0">
                  <c:v>Доходы от сдачи в аренду имущества  </c:v>
                </c:pt>
              </c:strCache>
            </c:strRef>
          </c:tx>
          <c:spPr>
            <a:solidFill>
              <a:schemeClr val="accent3">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Лист9!$B$16:$H$16</c:f>
            </c:numRef>
          </c:val>
          <c:extLst>
            <c:ext xmlns:c16="http://schemas.microsoft.com/office/drawing/2014/chart" uri="{C3380CC4-5D6E-409C-BE32-E72D297353CC}">
              <c16:uniqueId val="{0000000E-FE58-4814-B16D-D3CB32D8D02A}"/>
            </c:ext>
          </c:extLst>
        </c:ser>
        <c:ser>
          <c:idx val="15"/>
          <c:order val="15"/>
          <c:tx>
            <c:strRef>
              <c:f>Лист9!$A$17</c:f>
              <c:strCache>
                <c:ptCount val="1"/>
                <c:pt idx="0">
                  <c:v>Плата по соглашениям об установлении сервитута</c:v>
                </c:pt>
              </c:strCache>
            </c:strRef>
          </c:tx>
          <c:spPr>
            <a:solidFill>
              <a:schemeClr val="accent4">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Лист9!$B$17:$H$17</c:f>
            </c:numRef>
          </c:val>
          <c:extLst>
            <c:ext xmlns:c16="http://schemas.microsoft.com/office/drawing/2014/chart" uri="{C3380CC4-5D6E-409C-BE32-E72D297353CC}">
              <c16:uniqueId val="{0000000F-FE58-4814-B16D-D3CB32D8D02A}"/>
            </c:ext>
          </c:extLst>
        </c:ser>
        <c:ser>
          <c:idx val="16"/>
          <c:order val="16"/>
          <c:tx>
            <c:strRef>
              <c:f>Лист9!$A$18</c:f>
              <c:strCache>
                <c:ptCount val="1"/>
                <c:pt idx="0">
                  <c:v>Доходы от перечисления части прибыли МУП</c:v>
                </c:pt>
              </c:strCache>
            </c:strRef>
          </c:tx>
          <c:spPr>
            <a:solidFill>
              <a:schemeClr val="accent5">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Лист9!$B$18:$H$18</c:f>
            </c:numRef>
          </c:val>
          <c:extLst>
            <c:ext xmlns:c16="http://schemas.microsoft.com/office/drawing/2014/chart" uri="{C3380CC4-5D6E-409C-BE32-E72D297353CC}">
              <c16:uniqueId val="{00000010-FE58-4814-B16D-D3CB32D8D02A}"/>
            </c:ext>
          </c:extLst>
        </c:ser>
        <c:ser>
          <c:idx val="17"/>
          <c:order val="17"/>
          <c:tx>
            <c:strRef>
              <c:f>Лист9!$A$19</c:f>
              <c:strCache>
                <c:ptCount val="1"/>
                <c:pt idx="0">
                  <c:v>Прочие поступления от использования имущества</c:v>
                </c:pt>
              </c:strCache>
            </c:strRef>
          </c:tx>
          <c:spPr>
            <a:solidFill>
              <a:schemeClr val="accent6">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Лист9!$B$19:$H$19</c:f>
            </c:numRef>
          </c:val>
          <c:extLst>
            <c:ext xmlns:c16="http://schemas.microsoft.com/office/drawing/2014/chart" uri="{C3380CC4-5D6E-409C-BE32-E72D297353CC}">
              <c16:uniqueId val="{00000011-FE58-4814-B16D-D3CB32D8D02A}"/>
            </c:ext>
          </c:extLst>
        </c:ser>
        <c:ser>
          <c:idx val="18"/>
          <c:order val="18"/>
          <c:tx>
            <c:strRef>
              <c:f>Лист9!$A$20</c:f>
              <c:strCache>
                <c:ptCount val="1"/>
                <c:pt idx="0">
                  <c:v>Плата за негативное воздействие на окружающую среду</c:v>
                </c:pt>
              </c:strCache>
            </c:strRef>
          </c:tx>
          <c:spPr>
            <a:solidFill>
              <a:schemeClr val="accent5">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Лист9!$B$20:$H$20</c:f>
              <c:numCache>
                <c:formatCode>#,##0</c:formatCode>
                <c:ptCount val="6"/>
                <c:pt idx="0">
                  <c:v>110761.73</c:v>
                </c:pt>
                <c:pt idx="1">
                  <c:v>141844</c:v>
                </c:pt>
                <c:pt idx="2">
                  <c:v>160872.46</c:v>
                </c:pt>
                <c:pt idx="3">
                  <c:v>123006.1</c:v>
                </c:pt>
                <c:pt idx="4">
                  <c:v>127926.35</c:v>
                </c:pt>
                <c:pt idx="5">
                  <c:v>133043.4</c:v>
                </c:pt>
              </c:numCache>
            </c:numRef>
          </c:val>
          <c:extLst>
            <c:ext xmlns:c16="http://schemas.microsoft.com/office/drawing/2014/chart" uri="{C3380CC4-5D6E-409C-BE32-E72D297353CC}">
              <c16:uniqueId val="{00000012-FE58-4814-B16D-D3CB32D8D02A}"/>
            </c:ext>
          </c:extLst>
        </c:ser>
        <c:dLbls>
          <c:showLegendKey val="0"/>
          <c:showVal val="0"/>
          <c:showCatName val="0"/>
          <c:showSerName val="0"/>
          <c:showPercent val="0"/>
          <c:showBubbleSize val="0"/>
        </c:dLbls>
        <c:gapWidth val="150"/>
        <c:shape val="box"/>
        <c:axId val="-232677872"/>
        <c:axId val="-232677328"/>
        <c:axId val="0"/>
      </c:bar3DChart>
      <c:catAx>
        <c:axId val="-232677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ru-RU"/>
          </a:p>
        </c:txPr>
        <c:crossAx val="-232677328"/>
        <c:crosses val="autoZero"/>
        <c:auto val="1"/>
        <c:lblAlgn val="ctr"/>
        <c:lblOffset val="100"/>
        <c:noMultiLvlLbl val="0"/>
      </c:catAx>
      <c:valAx>
        <c:axId val="-23267732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32677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i="0" u="none" strike="noStrike" kern="1200" spc="0" baseline="0" dirty="0">
                <a:solidFill>
                  <a:schemeClr val="tx1"/>
                </a:solidFill>
                <a:latin typeface="+mn-lt"/>
                <a:ea typeface="+mn-ea"/>
                <a:cs typeface="+mn-cs"/>
              </a:rPr>
              <a:t>Дивиденды по акциям</a:t>
            </a:r>
          </a:p>
        </c:rich>
      </c:tx>
      <c:layout>
        <c:manualLayout>
          <c:xMode val="edge"/>
          <c:yMode val="edge"/>
          <c:x val="0.22329959056517149"/>
          <c:y val="1.58169517869419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Дивиденды по акциям</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#,##0</c:formatCode>
                <c:ptCount val="6"/>
                <c:pt idx="0">
                  <c:v>1350367</c:v>
                </c:pt>
                <c:pt idx="1">
                  <c:v>0</c:v>
                </c:pt>
                <c:pt idx="2">
                  <c:v>277735</c:v>
                </c:pt>
                <c:pt idx="3">
                  <c:v>323569.96000000002</c:v>
                </c:pt>
                <c:pt idx="4">
                  <c:v>337694.19</c:v>
                </c:pt>
                <c:pt idx="5">
                  <c:v>401923.46</c:v>
                </c:pt>
              </c:numCache>
            </c:numRef>
          </c:val>
          <c:extLst>
            <c:ext xmlns:c16="http://schemas.microsoft.com/office/drawing/2014/chart" uri="{C3380CC4-5D6E-409C-BE32-E72D297353CC}">
              <c16:uniqueId val="{00000000-2406-49EB-8345-77C98EBEB64F}"/>
            </c:ext>
          </c:extLst>
        </c:ser>
        <c:dLbls>
          <c:showLegendKey val="0"/>
          <c:showVal val="0"/>
          <c:showCatName val="0"/>
          <c:showSerName val="0"/>
          <c:showPercent val="0"/>
          <c:showBubbleSize val="0"/>
        </c:dLbls>
        <c:gapWidth val="150"/>
        <c:shape val="box"/>
        <c:axId val="-232507152"/>
        <c:axId val="-232504976"/>
        <c:axId val="0"/>
      </c:bar3DChart>
      <c:catAx>
        <c:axId val="-232507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232504976"/>
        <c:crosses val="autoZero"/>
        <c:auto val="1"/>
        <c:lblAlgn val="ctr"/>
        <c:lblOffset val="100"/>
        <c:noMultiLvlLbl val="0"/>
      </c:catAx>
      <c:valAx>
        <c:axId val="-23250497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32507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prstClr val="black">
                    <a:lumMod val="65000"/>
                    <a:lumOff val="35000"/>
                  </a:prstClr>
                </a:solidFill>
                <a:latin typeface="+mn-lt"/>
                <a:ea typeface="+mn-ea"/>
                <a:cs typeface="+mn-cs"/>
              </a:defRPr>
            </a:pPr>
            <a:r>
              <a:rPr lang="ru-RU" sz="1600" b="1" i="0" u="none" strike="noStrike" kern="1200" spc="0" baseline="0" dirty="0">
                <a:solidFill>
                  <a:schemeClr val="tx1"/>
                </a:solidFill>
                <a:latin typeface="+mn-lt"/>
                <a:ea typeface="+mn-ea"/>
                <a:cs typeface="+mn-cs"/>
              </a:rPr>
              <a:t>Доходы от аренды ЗУ и от сдачи в аренду имущества</a:t>
            </a:r>
          </a:p>
        </c:rich>
      </c:tx>
      <c:layout>
        <c:manualLayout>
          <c:xMode val="edge"/>
          <c:yMode val="edge"/>
          <c:x val="0.13996631995652056"/>
          <c:y val="3.4304112711969703E-2"/>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prstClr val="black">
                  <a:lumMod val="65000"/>
                  <a:lumOff val="35000"/>
                </a:prst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Доходы от аренды ЗУ и от сдачи в аренду имущества</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#,##0</c:formatCode>
                <c:ptCount val="6"/>
                <c:pt idx="0">
                  <c:v>119328</c:v>
                </c:pt>
                <c:pt idx="1">
                  <c:v>120112</c:v>
                </c:pt>
                <c:pt idx="2">
                  <c:v>101161.71</c:v>
                </c:pt>
                <c:pt idx="3">
                  <c:v>106266.26</c:v>
                </c:pt>
                <c:pt idx="4">
                  <c:v>106044.41</c:v>
                </c:pt>
                <c:pt idx="5">
                  <c:v>106313.88</c:v>
                </c:pt>
              </c:numCache>
            </c:numRef>
          </c:val>
          <c:extLst>
            <c:ext xmlns:c16="http://schemas.microsoft.com/office/drawing/2014/chart" uri="{C3380CC4-5D6E-409C-BE32-E72D297353CC}">
              <c16:uniqueId val="{00000000-FDD0-406B-A4DE-9BD7895DF4E1}"/>
            </c:ext>
          </c:extLst>
        </c:ser>
        <c:dLbls>
          <c:showLegendKey val="0"/>
          <c:showVal val="0"/>
          <c:showCatName val="0"/>
          <c:showSerName val="0"/>
          <c:showPercent val="0"/>
          <c:showBubbleSize val="0"/>
        </c:dLbls>
        <c:gapWidth val="150"/>
        <c:shape val="box"/>
        <c:axId val="-232502256"/>
        <c:axId val="-232503344"/>
        <c:axId val="0"/>
      </c:bar3DChart>
      <c:catAx>
        <c:axId val="-232502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232503344"/>
        <c:crosses val="autoZero"/>
        <c:auto val="1"/>
        <c:lblAlgn val="ctr"/>
        <c:lblOffset val="100"/>
        <c:noMultiLvlLbl val="0"/>
      </c:catAx>
      <c:valAx>
        <c:axId val="-23250334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32502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manualLayout>
          <c:layoutTarget val="inner"/>
          <c:xMode val="edge"/>
          <c:yMode val="edge"/>
          <c:x val="3.5427208654755717E-2"/>
          <c:y val="0.1745284415866476"/>
          <c:w val="0.95621834072771317"/>
          <c:h val="0.77670676952183004"/>
        </c:manualLayout>
      </c:layout>
      <c:pie3DChart>
        <c:varyColors val="1"/>
        <c:ser>
          <c:idx val="0"/>
          <c:order val="0"/>
          <c:explosion val="27"/>
          <c:dPt>
            <c:idx val="0"/>
            <c:bubble3D val="0"/>
            <c:spPr>
              <a:solidFill>
                <a:schemeClr val="accent5">
                  <a:lumMod val="75000"/>
                </a:schemeClr>
              </a:solidFill>
              <a:ln>
                <a:solidFill>
                  <a:schemeClr val="tx1"/>
                </a:solidFill>
              </a:ln>
            </c:spPr>
            <c:extLst>
              <c:ext xmlns:c16="http://schemas.microsoft.com/office/drawing/2014/chart" uri="{C3380CC4-5D6E-409C-BE32-E72D297353CC}">
                <c16:uniqueId val="{00000001-5CE7-4B77-B88D-F2B557EBB566}"/>
              </c:ext>
            </c:extLst>
          </c:dPt>
          <c:dPt>
            <c:idx val="1"/>
            <c:bubble3D val="0"/>
            <c:spPr>
              <a:solidFill>
                <a:srgbClr val="00CC66"/>
              </a:solidFill>
              <a:ln>
                <a:solidFill>
                  <a:srgbClr val="00B85C"/>
                </a:solidFill>
              </a:ln>
            </c:spPr>
            <c:extLst>
              <c:ext xmlns:c16="http://schemas.microsoft.com/office/drawing/2014/chart" uri="{C3380CC4-5D6E-409C-BE32-E72D297353CC}">
                <c16:uniqueId val="{00000003-5CE7-4B77-B88D-F2B557EBB566}"/>
              </c:ext>
            </c:extLst>
          </c:dPt>
          <c:dLbls>
            <c:dLbl>
              <c:idx val="0"/>
              <c:layout>
                <c:manualLayout>
                  <c:x val="-0.15101029883954864"/>
                  <c:y val="-0.21441784243974582"/>
                </c:manualLayout>
              </c:layout>
              <c:tx>
                <c:rich>
                  <a:bodyPr/>
                  <a:lstStyle/>
                  <a:p>
                    <a:pPr>
                      <a:defRPr sz="2000">
                        <a:solidFill>
                          <a:schemeClr val="tx1"/>
                        </a:solidFill>
                      </a:defRPr>
                    </a:pPr>
                    <a:r>
                      <a:rPr lang="en-US" sz="2000" b="1" dirty="0" smtClean="0">
                        <a:solidFill>
                          <a:schemeClr val="tx1"/>
                        </a:solidFill>
                      </a:rPr>
                      <a:t>87%</a:t>
                    </a:r>
                    <a:endParaRPr lang="en-US" sz="2000" b="1" dirty="0">
                      <a:solidFill>
                        <a:schemeClr val="tx1"/>
                      </a:solidFill>
                    </a:endParaRPr>
                  </a:p>
                </c:rich>
              </c:tx>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CE7-4B77-B88D-F2B557EBB566}"/>
                </c:ext>
              </c:extLst>
            </c:dLbl>
            <c:dLbl>
              <c:idx val="1"/>
              <c:layout>
                <c:manualLayout>
                  <c:x val="0.12483232743115241"/>
                  <c:y val="8.4591177371864112E-2"/>
                </c:manualLayout>
              </c:layout>
              <c:tx>
                <c:rich>
                  <a:bodyPr/>
                  <a:lstStyle/>
                  <a:p>
                    <a:pPr>
                      <a:defRPr sz="2000">
                        <a:solidFill>
                          <a:schemeClr val="tx1"/>
                        </a:solidFill>
                      </a:defRPr>
                    </a:pPr>
                    <a:r>
                      <a:rPr lang="en-US" sz="2000" b="1" dirty="0" smtClean="0">
                        <a:solidFill>
                          <a:schemeClr val="tx1"/>
                        </a:solidFill>
                      </a:rPr>
                      <a:t>13%</a:t>
                    </a:r>
                    <a:endParaRPr lang="en-US" sz="2000" b="1" dirty="0">
                      <a:solidFill>
                        <a:schemeClr val="tx1"/>
                      </a:solidFill>
                    </a:endParaRPr>
                  </a:p>
                </c:rich>
              </c:tx>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CE7-4B77-B88D-F2B557EBB566}"/>
                </c:ext>
              </c:extLst>
            </c:dLbl>
            <c:spPr>
              <a:noFill/>
              <a:ln w="25400">
                <a:noFill/>
              </a:ln>
            </c:spPr>
            <c:txPr>
              <a:bodyPr wrap="square" lIns="38100" tIns="19050" rIns="38100" bIns="19050" anchor="ctr">
                <a:spAutoFit/>
              </a:bodyPr>
              <a:lstStyle/>
              <a:p>
                <a:pPr>
                  <a:defRPr sz="2000">
                    <a:solidFill>
                      <a:schemeClr val="tx1"/>
                    </a:solidFill>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'прогр непрогр'!$B$4:$B$5</c:f>
              <c:strCache>
                <c:ptCount val="2"/>
                <c:pt idx="0">
                  <c:v>Программные расходы</c:v>
                </c:pt>
                <c:pt idx="1">
                  <c:v>Непрограммные расходы</c:v>
                </c:pt>
              </c:strCache>
            </c:strRef>
          </c:cat>
          <c:val>
            <c:numRef>
              <c:f>'прогр непрогр'!$C$4:$C$5</c:f>
              <c:numCache>
                <c:formatCode>_-* #\ ##0.00_р_._-;\-* #\ ##0.00_р_._-;_-* "-"??_р_._-;_-@_-</c:formatCode>
                <c:ptCount val="2"/>
                <c:pt idx="0">
                  <c:v>4333189945.6700001</c:v>
                </c:pt>
                <c:pt idx="1">
                  <c:v>873525716.72000003</c:v>
                </c:pt>
              </c:numCache>
            </c:numRef>
          </c:val>
          <c:extLst>
            <c:ext xmlns:c16="http://schemas.microsoft.com/office/drawing/2014/chart" uri="{C3380CC4-5D6E-409C-BE32-E72D297353CC}">
              <c16:uniqueId val="{00000004-5CE7-4B77-B88D-F2B557EBB566}"/>
            </c:ext>
          </c:extLst>
        </c:ser>
        <c:dLbls>
          <c:showLegendKey val="0"/>
          <c:showVal val="0"/>
          <c:showCatName val="0"/>
          <c:showSerName val="0"/>
          <c:showPercent val="0"/>
          <c:showBubbleSize val="0"/>
          <c:showLeaderLines val="1"/>
        </c:dLbls>
      </c:pie3DChart>
      <c:spPr>
        <a:noFill/>
        <a:ln w="25400">
          <a:noFill/>
        </a:ln>
      </c:spPr>
    </c:plotArea>
    <c:legend>
      <c:legendPos val="t"/>
      <c:legendEntry>
        <c:idx val="0"/>
        <c:txPr>
          <a:bodyPr/>
          <a:lstStyle/>
          <a:p>
            <a:pPr>
              <a:defRPr sz="1400"/>
            </a:pPr>
            <a:endParaRPr lang="ru-RU"/>
          </a:p>
        </c:txPr>
      </c:legendEntry>
      <c:legendEntry>
        <c:idx val="1"/>
        <c:txPr>
          <a:bodyPr/>
          <a:lstStyle/>
          <a:p>
            <a:pPr>
              <a:defRPr sz="1400"/>
            </a:pPr>
            <a:endParaRPr lang="ru-RU"/>
          </a:p>
        </c:txPr>
      </c:legendEntry>
      <c:layout/>
      <c:overlay val="0"/>
    </c:legend>
    <c:plotVisOnly val="1"/>
    <c:dispBlanksAs val="zero"/>
    <c:showDLblsOverMax val="0"/>
  </c:chart>
  <c:spPr>
    <a:ln>
      <a:solidFill>
        <a:schemeClr val="bg1"/>
      </a:solid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manualLayout>
          <c:layoutTarget val="inner"/>
          <c:xMode val="edge"/>
          <c:yMode val="edge"/>
          <c:x val="4.2195398164061981E-2"/>
          <c:y val="0.18497648453841747"/>
          <c:w val="0.95621834072771317"/>
          <c:h val="0.77670676952183004"/>
        </c:manualLayout>
      </c:layout>
      <c:pie3DChart>
        <c:varyColors val="1"/>
        <c:ser>
          <c:idx val="0"/>
          <c:order val="0"/>
          <c:explosion val="27"/>
          <c:dPt>
            <c:idx val="0"/>
            <c:bubble3D val="0"/>
            <c:spPr>
              <a:solidFill>
                <a:schemeClr val="accent5">
                  <a:lumMod val="75000"/>
                </a:schemeClr>
              </a:solidFill>
              <a:ln>
                <a:solidFill>
                  <a:schemeClr val="tx1"/>
                </a:solidFill>
              </a:ln>
            </c:spPr>
            <c:extLst>
              <c:ext xmlns:c16="http://schemas.microsoft.com/office/drawing/2014/chart" uri="{C3380CC4-5D6E-409C-BE32-E72D297353CC}">
                <c16:uniqueId val="{00000001-5CE7-4B77-B88D-F2B557EBB566}"/>
              </c:ext>
            </c:extLst>
          </c:dPt>
          <c:dPt>
            <c:idx val="1"/>
            <c:bubble3D val="0"/>
            <c:spPr>
              <a:solidFill>
                <a:srgbClr val="00CC66"/>
              </a:solidFill>
              <a:ln>
                <a:solidFill>
                  <a:srgbClr val="00B85C"/>
                </a:solidFill>
              </a:ln>
            </c:spPr>
            <c:extLst>
              <c:ext xmlns:c16="http://schemas.microsoft.com/office/drawing/2014/chart" uri="{C3380CC4-5D6E-409C-BE32-E72D297353CC}">
                <c16:uniqueId val="{00000003-5CE7-4B77-B88D-F2B557EBB566}"/>
              </c:ext>
            </c:extLst>
          </c:dPt>
          <c:dLbls>
            <c:dLbl>
              <c:idx val="0"/>
              <c:layout>
                <c:manualLayout>
                  <c:x val="-0.15101029883954864"/>
                  <c:y val="-0.21441784243974582"/>
                </c:manualLayout>
              </c:layout>
              <c:tx>
                <c:rich>
                  <a:bodyPr/>
                  <a:lstStyle/>
                  <a:p>
                    <a:pPr>
                      <a:defRPr sz="2000">
                        <a:solidFill>
                          <a:schemeClr val="tx1"/>
                        </a:solidFill>
                      </a:defRPr>
                    </a:pPr>
                    <a:r>
                      <a:rPr lang="en-US" sz="2000" b="1" dirty="0" smtClean="0">
                        <a:solidFill>
                          <a:schemeClr val="tx1"/>
                        </a:solidFill>
                      </a:rPr>
                      <a:t>87%</a:t>
                    </a:r>
                    <a:endParaRPr lang="en-US" sz="2000" b="1" dirty="0">
                      <a:solidFill>
                        <a:schemeClr val="tx1"/>
                      </a:solidFill>
                    </a:endParaRPr>
                  </a:p>
                </c:rich>
              </c:tx>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CE7-4B77-B88D-F2B557EBB566}"/>
                </c:ext>
              </c:extLst>
            </c:dLbl>
            <c:dLbl>
              <c:idx val="1"/>
              <c:layout>
                <c:manualLayout>
                  <c:x val="0.12483232743115241"/>
                  <c:y val="8.4591177371864112E-2"/>
                </c:manualLayout>
              </c:layout>
              <c:tx>
                <c:rich>
                  <a:bodyPr/>
                  <a:lstStyle/>
                  <a:p>
                    <a:pPr>
                      <a:defRPr sz="2000">
                        <a:solidFill>
                          <a:schemeClr val="tx1"/>
                        </a:solidFill>
                      </a:defRPr>
                    </a:pPr>
                    <a:r>
                      <a:rPr lang="en-US" sz="2000" b="1" dirty="0" smtClean="0">
                        <a:solidFill>
                          <a:schemeClr val="tx1"/>
                        </a:solidFill>
                      </a:rPr>
                      <a:t>13%</a:t>
                    </a:r>
                    <a:endParaRPr lang="en-US" sz="2000" b="1" dirty="0">
                      <a:solidFill>
                        <a:schemeClr val="tx1"/>
                      </a:solidFill>
                    </a:endParaRPr>
                  </a:p>
                </c:rich>
              </c:tx>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CE7-4B77-B88D-F2B557EBB566}"/>
                </c:ext>
              </c:extLst>
            </c:dLbl>
            <c:spPr>
              <a:noFill/>
              <a:ln w="25400">
                <a:noFill/>
              </a:ln>
            </c:spPr>
            <c:txPr>
              <a:bodyPr wrap="square" lIns="38100" tIns="19050" rIns="38100" bIns="19050" anchor="ctr">
                <a:spAutoFit/>
              </a:bodyPr>
              <a:lstStyle/>
              <a:p>
                <a:pPr>
                  <a:defRPr sz="2000">
                    <a:solidFill>
                      <a:schemeClr val="tx1"/>
                    </a:solidFill>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'прогр непрогр'!$B$4:$B$5</c:f>
              <c:strCache>
                <c:ptCount val="2"/>
                <c:pt idx="0">
                  <c:v>Программные расходы</c:v>
                </c:pt>
                <c:pt idx="1">
                  <c:v>Непрограммные расходы</c:v>
                </c:pt>
              </c:strCache>
            </c:strRef>
          </c:cat>
          <c:val>
            <c:numRef>
              <c:f>'прогр непрогр'!$C$4:$C$5</c:f>
              <c:numCache>
                <c:formatCode>_-* #\ ##0.00_р_._-;\-* #\ ##0.00_р_._-;_-* "-"??_р_._-;_-@_-</c:formatCode>
                <c:ptCount val="2"/>
                <c:pt idx="0">
                  <c:v>4333189945.6700001</c:v>
                </c:pt>
                <c:pt idx="1">
                  <c:v>873525716.72000003</c:v>
                </c:pt>
              </c:numCache>
            </c:numRef>
          </c:val>
          <c:extLst>
            <c:ext xmlns:c16="http://schemas.microsoft.com/office/drawing/2014/chart" uri="{C3380CC4-5D6E-409C-BE32-E72D297353CC}">
              <c16:uniqueId val="{00000004-5CE7-4B77-B88D-F2B557EBB566}"/>
            </c:ext>
          </c:extLst>
        </c:ser>
        <c:dLbls>
          <c:showLegendKey val="0"/>
          <c:showVal val="0"/>
          <c:showCatName val="0"/>
          <c:showSerName val="0"/>
          <c:showPercent val="0"/>
          <c:showBubbleSize val="0"/>
          <c:showLeaderLines val="1"/>
        </c:dLbls>
      </c:pie3DChart>
      <c:spPr>
        <a:noFill/>
        <a:ln w="25400">
          <a:noFill/>
        </a:ln>
      </c:spPr>
    </c:plotArea>
    <c:legend>
      <c:legendPos val="t"/>
      <c:legendEntry>
        <c:idx val="0"/>
        <c:txPr>
          <a:bodyPr/>
          <a:lstStyle/>
          <a:p>
            <a:pPr>
              <a:defRPr sz="1400"/>
            </a:pPr>
            <a:endParaRPr lang="ru-RU"/>
          </a:p>
        </c:txPr>
      </c:legendEntry>
      <c:legendEntry>
        <c:idx val="1"/>
        <c:txPr>
          <a:bodyPr/>
          <a:lstStyle/>
          <a:p>
            <a:pPr>
              <a:defRPr sz="1400"/>
            </a:pPr>
            <a:endParaRPr lang="ru-RU"/>
          </a:p>
        </c:txPr>
      </c:legendEntry>
      <c:layout/>
      <c:overlay val="0"/>
    </c:legend>
    <c:plotVisOnly val="1"/>
    <c:dispBlanksAs val="zero"/>
    <c:showDLblsOverMax val="0"/>
  </c:chart>
  <c:spPr>
    <a:ln>
      <a:solidFill>
        <a:schemeClr val="bg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6273423333013768E-2"/>
          <c:y val="0"/>
          <c:w val="0.96745315333397242"/>
          <c:h val="0.89642275176203656"/>
        </c:manualLayout>
      </c:layout>
      <c:barChart>
        <c:barDir val="col"/>
        <c:grouping val="clustered"/>
        <c:varyColors val="0"/>
        <c:ser>
          <c:idx val="0"/>
          <c:order val="0"/>
          <c:tx>
            <c:strRef>
              <c:f>Лист1!$B$1</c:f>
              <c:strCache>
                <c:ptCount val="1"/>
                <c:pt idx="0">
                  <c:v>Ряд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1"/>
              <c:layout/>
              <c:tx>
                <c:rich>
                  <a:bodyPr/>
                  <a:lstStyle/>
                  <a:p>
                    <a:r>
                      <a:rPr lang="en-US" dirty="0" smtClean="0"/>
                      <a:t>71 308</a:t>
                    </a:r>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D56-40E5-BFB2-EC04905FF03B}"/>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2"/>
                </a:solidFill>
                <a:prstDash val="sysDash"/>
              </a:ln>
              <a:effectLst/>
            </c:spPr>
            <c:trendlineType val="linear"/>
            <c:dispRSqr val="0"/>
            <c:dispEq val="0"/>
          </c:trendline>
          <c:cat>
            <c:strRef>
              <c:f>Лист1!$A$3:$A$7</c:f>
              <c:strCache>
                <c:ptCount val="5"/>
                <c:pt idx="0">
                  <c:v>2021</c:v>
                </c:pt>
                <c:pt idx="1">
                  <c:v>2022</c:v>
                </c:pt>
                <c:pt idx="2">
                  <c:v>2023</c:v>
                </c:pt>
                <c:pt idx="3">
                  <c:v>2024-2026</c:v>
                </c:pt>
                <c:pt idx="4">
                  <c:v>2030</c:v>
                </c:pt>
              </c:strCache>
            </c:strRef>
          </c:cat>
          <c:val>
            <c:numRef>
              <c:f>Лист1!$B$3:$B$7</c:f>
              <c:numCache>
                <c:formatCode>#,##0</c:formatCode>
                <c:ptCount val="5"/>
                <c:pt idx="0">
                  <c:v>71677</c:v>
                </c:pt>
                <c:pt idx="1">
                  <c:v>71308</c:v>
                </c:pt>
                <c:pt idx="2">
                  <c:v>71704</c:v>
                </c:pt>
                <c:pt idx="3">
                  <c:v>72429</c:v>
                </c:pt>
                <c:pt idx="4">
                  <c:v>72614</c:v>
                </c:pt>
              </c:numCache>
            </c:numRef>
          </c:val>
          <c:extLst>
            <c:ext xmlns:c16="http://schemas.microsoft.com/office/drawing/2014/chart" uri="{C3380CC4-5D6E-409C-BE32-E72D297353CC}">
              <c16:uniqueId val="{00000003-1D56-40E5-BFB2-EC04905FF03B}"/>
            </c:ext>
          </c:extLst>
        </c:ser>
        <c:dLbls>
          <c:dLblPos val="inEnd"/>
          <c:showLegendKey val="0"/>
          <c:showVal val="1"/>
          <c:showCatName val="0"/>
          <c:showSerName val="0"/>
          <c:showPercent val="0"/>
          <c:showBubbleSize val="0"/>
        </c:dLbls>
        <c:gapWidth val="41"/>
        <c:axId val="-382598944"/>
        <c:axId val="-235701504"/>
      </c:barChart>
      <c:catAx>
        <c:axId val="-382598944"/>
        <c:scaling>
          <c:orientation val="minMax"/>
        </c:scaling>
        <c:delete val="1"/>
        <c:axPos val="b"/>
        <c:numFmt formatCode="General" sourceLinked="1"/>
        <c:majorTickMark val="none"/>
        <c:minorTickMark val="none"/>
        <c:tickLblPos val="nextTo"/>
        <c:crossAx val="-235701504"/>
        <c:crosses val="autoZero"/>
        <c:auto val="1"/>
        <c:lblAlgn val="ctr"/>
        <c:lblOffset val="100"/>
        <c:noMultiLvlLbl val="0"/>
      </c:catAx>
      <c:valAx>
        <c:axId val="-235701504"/>
        <c:scaling>
          <c:orientation val="minMax"/>
        </c:scaling>
        <c:delete val="1"/>
        <c:axPos val="l"/>
        <c:numFmt formatCode="#,##0" sourceLinked="1"/>
        <c:majorTickMark val="none"/>
        <c:minorTickMark val="none"/>
        <c:tickLblPos val="nextTo"/>
        <c:crossAx val="-3825989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6553465152807672E-3"/>
          <c:y val="0"/>
          <c:w val="0.96036676464610438"/>
          <c:h val="1"/>
        </c:manualLayout>
      </c:layout>
      <c:barChart>
        <c:barDir val="col"/>
        <c:grouping val="clustered"/>
        <c:varyColors val="0"/>
        <c:ser>
          <c:idx val="0"/>
          <c:order val="0"/>
          <c:tx>
            <c:strRef>
              <c:f>Лист1!$B$1</c:f>
              <c:strCache>
                <c:ptCount val="1"/>
                <c:pt idx="0">
                  <c:v>Ряд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7.3205800758481265E-3"/>
                  <c:y val="0.2221092066439014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50-459B-A05A-4F691B66A978}"/>
                </c:ext>
              </c:extLst>
            </c:dLbl>
            <c:dLbl>
              <c:idx val="1"/>
              <c:layout>
                <c:manualLayout>
                  <c:x val="-6.7415717203201135E-3"/>
                  <c:y val="0.2275720094487453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C50-459B-A05A-4F691B66A978}"/>
                </c:ext>
              </c:extLst>
            </c:dLbl>
            <c:dLbl>
              <c:idx val="2"/>
              <c:layout>
                <c:manualLayout>
                  <c:x val="1.7636167530259614E-3"/>
                  <c:y val="6.439561035979322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C50-459B-A05A-4F691B66A978}"/>
                </c:ext>
              </c:extLst>
            </c:dLbl>
            <c:dLbl>
              <c:idx val="3"/>
              <c:layout>
                <c:manualLayout>
                  <c:x val="4.4506640542132216E-3"/>
                  <c:y val="-8.1777131658855223E-2"/>
                </c:manualLayout>
              </c:layout>
              <c:tx>
                <c:rich>
                  <a:bodyPr/>
                  <a:lstStyle/>
                  <a:p>
                    <a:r>
                      <a:rPr lang="en-US" dirty="0" smtClean="0"/>
                      <a:t>82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C50-459B-A05A-4F691B66A978}"/>
                </c:ext>
              </c:extLst>
            </c:dLbl>
            <c:dLbl>
              <c:idx val="4"/>
              <c:layout>
                <c:manualLayout>
                  <c:x val="2.9866313578710058E-3"/>
                  <c:y val="-8.50859860232693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C50-459B-A05A-4F691B66A978}"/>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Лист1!$A$3:$A$7</c:f>
              <c:strCache>
                <c:ptCount val="5"/>
                <c:pt idx="0">
                  <c:v>2021</c:v>
                </c:pt>
                <c:pt idx="1">
                  <c:v>2022</c:v>
                </c:pt>
                <c:pt idx="2">
                  <c:v>2023</c:v>
                </c:pt>
                <c:pt idx="3">
                  <c:v>2024-2026</c:v>
                </c:pt>
                <c:pt idx="4">
                  <c:v>2030</c:v>
                </c:pt>
              </c:strCache>
            </c:strRef>
          </c:cat>
          <c:val>
            <c:numRef>
              <c:f>Лист1!$B$3:$B$7</c:f>
              <c:numCache>
                <c:formatCode>General</c:formatCode>
                <c:ptCount val="5"/>
                <c:pt idx="0">
                  <c:v>598</c:v>
                </c:pt>
                <c:pt idx="1">
                  <c:v>-419</c:v>
                </c:pt>
                <c:pt idx="2">
                  <c:v>241</c:v>
                </c:pt>
                <c:pt idx="3">
                  <c:v>82</c:v>
                </c:pt>
                <c:pt idx="4">
                  <c:v>82</c:v>
                </c:pt>
              </c:numCache>
            </c:numRef>
          </c:val>
          <c:extLst>
            <c:ext xmlns:c16="http://schemas.microsoft.com/office/drawing/2014/chart" uri="{C3380CC4-5D6E-409C-BE32-E72D297353CC}">
              <c16:uniqueId val="{00000005-7C50-459B-A05A-4F691B66A978}"/>
            </c:ext>
          </c:extLst>
        </c:ser>
        <c:dLbls>
          <c:dLblPos val="inEnd"/>
          <c:showLegendKey val="0"/>
          <c:showVal val="1"/>
          <c:showCatName val="0"/>
          <c:showSerName val="0"/>
          <c:showPercent val="0"/>
          <c:showBubbleSize val="0"/>
        </c:dLbls>
        <c:gapWidth val="41"/>
        <c:axId val="-235696608"/>
        <c:axId val="-235697696"/>
      </c:barChart>
      <c:catAx>
        <c:axId val="-235696608"/>
        <c:scaling>
          <c:orientation val="minMax"/>
        </c:scaling>
        <c:delete val="1"/>
        <c:axPos val="b"/>
        <c:numFmt formatCode="General" sourceLinked="1"/>
        <c:majorTickMark val="none"/>
        <c:minorTickMark val="none"/>
        <c:tickLblPos val="nextTo"/>
        <c:crossAx val="-235697696"/>
        <c:crosses val="autoZero"/>
        <c:auto val="1"/>
        <c:lblAlgn val="ctr"/>
        <c:lblOffset val="100"/>
        <c:noMultiLvlLbl val="0"/>
      </c:catAx>
      <c:valAx>
        <c:axId val="-23569769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356966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1"/>
          <c:order val="1"/>
          <c:tx>
            <c:strRef>
              <c:f>Лист1!$B$1</c:f>
              <c:strCache>
                <c:ptCount val="1"/>
                <c:pt idx="0">
                  <c:v>Ряд 1</c:v>
                </c:pt>
              </c:strCache>
            </c:strRef>
          </c:tx>
          <c:spPr>
            <a:solidFill>
              <a:schemeClr val="accent1">
                <a:lumMod val="7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val>
            <c:numRef>
              <c:f>Лист1!$B$4:$B$8</c:f>
              <c:numCache>
                <c:formatCode>0.0</c:formatCode>
                <c:ptCount val="5"/>
                <c:pt idx="0">
                  <c:v>467.73</c:v>
                </c:pt>
                <c:pt idx="1">
                  <c:v>525.44830999999999</c:v>
                </c:pt>
                <c:pt idx="2">
                  <c:v>613.42260969999995</c:v>
                </c:pt>
                <c:pt idx="3">
                  <c:v>637.95605999999998</c:v>
                </c:pt>
                <c:pt idx="4">
                  <c:v>746.31825000000003</c:v>
                </c:pt>
              </c:numCache>
            </c:numRef>
          </c:val>
          <c:extLst>
            <c:ext xmlns:c16="http://schemas.microsoft.com/office/drawing/2014/chart" uri="{C3380CC4-5D6E-409C-BE32-E72D297353CC}">
              <c16:uniqueId val="{00000000-F938-4EA0-A293-440CA9D8A135}"/>
            </c:ext>
          </c:extLst>
        </c:ser>
        <c:dLbls>
          <c:dLblPos val="inEnd"/>
          <c:showLegendKey val="0"/>
          <c:showVal val="1"/>
          <c:showCatName val="0"/>
          <c:showSerName val="0"/>
          <c:showPercent val="0"/>
          <c:showBubbleSize val="0"/>
        </c:dLbls>
        <c:gapWidth val="41"/>
        <c:axId val="-235699872"/>
        <c:axId val="-235700960"/>
        <c:extLst>
          <c:ext xmlns:c15="http://schemas.microsoft.com/office/drawing/2012/chart" uri="{02D57815-91ED-43cb-92C2-25804820EDAC}">
            <c15:filteredBarSeries>
              <c15:ser>
                <c:idx val="0"/>
                <c:order val="0"/>
                <c:tx>
                  <c:strRef>
                    <c:extLst>
                      <c:ext uri="{02D57815-91ED-43cb-92C2-25804820EDAC}">
                        <c15:formulaRef>
                          <c15:sqref>Лист1!$A$1</c15:sqref>
                        </c15:formulaRef>
                      </c:ext>
                    </c:extLst>
                    <c:strCache>
                      <c:ptCount val="1"/>
                      <c:pt idx="0">
                        <c:v>года</c:v>
                      </c:pt>
                    </c:strCache>
                  </c:strRef>
                </c:tx>
                <c:spPr>
                  <a:gradFill>
                    <a:gsLst>
                      <a:gs pos="0">
                        <a:schemeClr val="accent1">
                          <a:shade val="65000"/>
                        </a:schemeClr>
                      </a:gs>
                      <a:gs pos="100000">
                        <a:schemeClr val="accent1">
                          <a:shade val="65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hade val="65000"/>
                        </a:schemeClr>
                      </a:solidFill>
                      <a:prstDash val="sysDash"/>
                    </a:ln>
                    <a:effectLst/>
                  </c:spPr>
                  <c:trendlineType val="linear"/>
                  <c:dispRSqr val="0"/>
                  <c:dispEq val="0"/>
                </c:trendline>
                <c:trendline>
                  <c:spPr>
                    <a:ln w="19050" cap="rnd">
                      <a:solidFill>
                        <a:schemeClr val="accent1">
                          <a:shade val="65000"/>
                        </a:schemeClr>
                      </a:solidFill>
                      <a:prstDash val="sysDash"/>
                    </a:ln>
                    <a:effectLst/>
                  </c:spPr>
                  <c:trendlineType val="linear"/>
                  <c:dispRSqr val="0"/>
                  <c:dispEq val="0"/>
                </c:trendline>
                <c:trendline>
                  <c:spPr>
                    <a:ln w="19050" cap="rnd">
                      <a:solidFill>
                        <a:schemeClr val="accent1">
                          <a:shade val="65000"/>
                        </a:schemeClr>
                      </a:solidFill>
                      <a:prstDash val="sysDash"/>
                    </a:ln>
                    <a:effectLst/>
                  </c:spPr>
                  <c:trendlineType val="linear"/>
                  <c:dispRSqr val="0"/>
                  <c:dispEq val="0"/>
                </c:trendline>
                <c:val>
                  <c:numRef>
                    <c:extLst>
                      <c:ext uri="{02D57815-91ED-43cb-92C2-25804820EDAC}">
                        <c15:formulaRef>
                          <c15:sqref>Лист1!$A$4:$A$8</c15:sqref>
                        </c15:formulaRef>
                      </c:ext>
                    </c:extLst>
                    <c:numCache>
                      <c:formatCode>General</c:formatCode>
                      <c:ptCount val="5"/>
                      <c:pt idx="0">
                        <c:v>2021</c:v>
                      </c:pt>
                      <c:pt idx="1">
                        <c:v>2022</c:v>
                      </c:pt>
                      <c:pt idx="2">
                        <c:v>2023</c:v>
                      </c:pt>
                      <c:pt idx="3">
                        <c:v>0</c:v>
                      </c:pt>
                      <c:pt idx="4">
                        <c:v>2030</c:v>
                      </c:pt>
                    </c:numCache>
                  </c:numRef>
                </c:val>
                <c:extLst>
                  <c:ext xmlns:c16="http://schemas.microsoft.com/office/drawing/2014/chart" uri="{C3380CC4-5D6E-409C-BE32-E72D297353CC}">
                    <c16:uniqueId val="{00000001-F938-4EA0-A293-440CA9D8A13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Лист1!$C$1</c15:sqref>
                        </c15:formulaRef>
                      </c:ext>
                    </c:extLst>
                    <c:strCache>
                      <c:ptCount val="1"/>
                      <c:pt idx="0">
                        <c:v>Ряд 2</c:v>
                      </c:pt>
                    </c:strCache>
                  </c:strRef>
                </c:tx>
                <c:spPr>
                  <a:gradFill>
                    <a:gsLst>
                      <a:gs pos="0">
                        <a:schemeClr val="accent1">
                          <a:tint val="65000"/>
                        </a:schemeClr>
                      </a:gs>
                      <a:gs pos="100000">
                        <a:schemeClr val="accent1">
                          <a:tint val="65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extLst xmlns:c15="http://schemas.microsoft.com/office/drawing/2012/chart">
                      <c:ext xmlns:c15="http://schemas.microsoft.com/office/drawing/2012/chart" uri="{02D57815-91ED-43cb-92C2-25804820EDAC}">
                        <c15:formulaRef>
                          <c15:sqref>Лист1!$C$4:$C$8</c15:sqref>
                        </c15:formulaRef>
                      </c:ext>
                    </c:extLst>
                    <c:numCache>
                      <c:formatCode>#\ ##0.0</c:formatCode>
                      <c:ptCount val="5"/>
                      <c:pt idx="0">
                        <c:v>60.39353391812466</c:v>
                      </c:pt>
                      <c:pt idx="1">
                        <c:v>12.340091505783249</c:v>
                      </c:pt>
                      <c:pt idx="2">
                        <c:v>16.742712465856059</c:v>
                      </c:pt>
                      <c:pt idx="3">
                        <c:v>21.41176360430201</c:v>
                      </c:pt>
                      <c:pt idx="4">
                        <c:v>16.985839118763138</c:v>
                      </c:pt>
                    </c:numCache>
                  </c:numRef>
                </c:val>
                <c:extLst xmlns:c15="http://schemas.microsoft.com/office/drawing/2012/chart">
                  <c:ext xmlns:c16="http://schemas.microsoft.com/office/drawing/2014/chart" uri="{C3380CC4-5D6E-409C-BE32-E72D297353CC}">
                    <c16:uniqueId val="{00000002-F938-4EA0-A293-440CA9D8A135}"/>
                  </c:ext>
                </c:extLst>
              </c15:ser>
            </c15:filteredBarSeries>
          </c:ext>
        </c:extLst>
      </c:barChart>
      <c:catAx>
        <c:axId val="-235699872"/>
        <c:scaling>
          <c:orientation val="minMax"/>
        </c:scaling>
        <c:delete val="1"/>
        <c:axPos val="b"/>
        <c:numFmt formatCode="General" sourceLinked="1"/>
        <c:majorTickMark val="none"/>
        <c:minorTickMark val="none"/>
        <c:tickLblPos val="nextTo"/>
        <c:crossAx val="-235700960"/>
        <c:crosses val="autoZero"/>
        <c:auto val="1"/>
        <c:lblAlgn val="ctr"/>
        <c:lblOffset val="100"/>
        <c:noMultiLvlLbl val="0"/>
      </c:catAx>
      <c:valAx>
        <c:axId val="-235700960"/>
        <c:scaling>
          <c:orientation val="minMax"/>
        </c:scaling>
        <c:delete val="1"/>
        <c:axPos val="l"/>
        <c:majorGridlines>
          <c:spPr>
            <a:ln w="9525" cap="flat" cmpd="sng" algn="ctr">
              <a:solidFill>
                <a:schemeClr val="dk1">
                  <a:lumMod val="15000"/>
                  <a:lumOff val="85000"/>
                </a:schemeClr>
              </a:solidFill>
              <a:round/>
            </a:ln>
            <a:effectLst/>
          </c:spPr>
        </c:majorGridlines>
        <c:minorGridlines>
          <c:spPr>
            <a:ln>
              <a:noFill/>
            </a:ln>
            <a:effectLst/>
          </c:spPr>
        </c:minorGridlines>
        <c:numFmt formatCode="0.0" sourceLinked="1"/>
        <c:majorTickMark val="none"/>
        <c:minorTickMark val="none"/>
        <c:tickLblPos val="nextTo"/>
        <c:crossAx val="-235699872"/>
        <c:crosses val="autoZero"/>
        <c:crossBetween val="between"/>
      </c:valAx>
      <c:spPr>
        <a:noFill/>
        <a:ln>
          <a:no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sz="1800"/>
      </a:pPr>
      <a:endParaRPr lang="ru-RU"/>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15924794721356E-2"/>
          <c:y val="0"/>
          <c:w val="0.95556815041055732"/>
          <c:h val="0.88929519392954115"/>
        </c:manualLayout>
      </c:layout>
      <c:barChart>
        <c:barDir val="col"/>
        <c:grouping val="clustered"/>
        <c:varyColors val="0"/>
        <c:ser>
          <c:idx val="0"/>
          <c:order val="0"/>
          <c:tx>
            <c:strRef>
              <c:f>Лист1!$B$1</c:f>
              <c:strCache>
                <c:ptCount val="1"/>
                <c:pt idx="0">
                  <c:v>Ряд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tx>
                <c:rich>
                  <a:bodyPr/>
                  <a:lstStyle/>
                  <a:p>
                    <a:r>
                      <a:rPr lang="en-US" smtClean="0"/>
                      <a:t>37 766</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2A6-4339-A93A-EBC6AE4277E2}"/>
                </c:ext>
              </c:extLst>
            </c:dLbl>
            <c:dLbl>
              <c:idx val="1"/>
              <c:layout/>
              <c:tx>
                <c:rich>
                  <a:bodyPr/>
                  <a:lstStyle/>
                  <a:p>
                    <a:r>
                      <a:rPr lang="en-US" smtClean="0"/>
                      <a:t>37 716</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2A6-4339-A93A-EBC6AE4277E2}"/>
                </c:ext>
              </c:extLst>
            </c:dLbl>
            <c:dLbl>
              <c:idx val="2"/>
              <c:layout/>
              <c:tx>
                <c:rich>
                  <a:bodyPr/>
                  <a:lstStyle/>
                  <a:p>
                    <a:r>
                      <a:rPr lang="en-US" smtClean="0"/>
                      <a:t>37 048</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2A6-4339-A93A-EBC6AE4277E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Лист1!$A$3:$A$7</c:f>
              <c:strCache>
                <c:ptCount val="5"/>
                <c:pt idx="0">
                  <c:v>2020</c:v>
                </c:pt>
                <c:pt idx="1">
                  <c:v>2021</c:v>
                </c:pt>
                <c:pt idx="2">
                  <c:v>2022</c:v>
                </c:pt>
                <c:pt idx="3">
                  <c:v>2023-2026</c:v>
                </c:pt>
                <c:pt idx="4">
                  <c:v>2030</c:v>
                </c:pt>
              </c:strCache>
            </c:strRef>
          </c:cat>
          <c:val>
            <c:numRef>
              <c:f>Лист1!$B$3:$B$7</c:f>
              <c:numCache>
                <c:formatCode>#,##0</c:formatCode>
                <c:ptCount val="5"/>
                <c:pt idx="0">
                  <c:v>39083</c:v>
                </c:pt>
                <c:pt idx="1">
                  <c:v>37765.800000000003</c:v>
                </c:pt>
                <c:pt idx="2">
                  <c:v>37716</c:v>
                </c:pt>
                <c:pt idx="3">
                  <c:v>37783</c:v>
                </c:pt>
                <c:pt idx="4">
                  <c:v>37783</c:v>
                </c:pt>
              </c:numCache>
            </c:numRef>
          </c:val>
          <c:extLst>
            <c:ext xmlns:c16="http://schemas.microsoft.com/office/drawing/2014/chart" uri="{C3380CC4-5D6E-409C-BE32-E72D297353CC}">
              <c16:uniqueId val="{00000000-CAD4-46E2-AC78-577EB7033F04}"/>
            </c:ext>
          </c:extLst>
        </c:ser>
        <c:dLbls>
          <c:dLblPos val="ctr"/>
          <c:showLegendKey val="0"/>
          <c:showVal val="1"/>
          <c:showCatName val="0"/>
          <c:showSerName val="0"/>
          <c:showPercent val="0"/>
          <c:showBubbleSize val="0"/>
        </c:dLbls>
        <c:gapWidth val="41"/>
        <c:axId val="-235700416"/>
        <c:axId val="-235695520"/>
      </c:barChart>
      <c:catAx>
        <c:axId val="-235700416"/>
        <c:scaling>
          <c:orientation val="minMax"/>
        </c:scaling>
        <c:delete val="1"/>
        <c:axPos val="b"/>
        <c:numFmt formatCode="General" sourceLinked="1"/>
        <c:majorTickMark val="none"/>
        <c:minorTickMark val="none"/>
        <c:tickLblPos val="nextTo"/>
        <c:crossAx val="-235695520"/>
        <c:crosses val="autoZero"/>
        <c:auto val="1"/>
        <c:lblAlgn val="ctr"/>
        <c:lblOffset val="100"/>
        <c:noMultiLvlLbl val="0"/>
      </c:catAx>
      <c:valAx>
        <c:axId val="-235695520"/>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2357004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6703834791541045E-2"/>
          <c:y val="0"/>
          <c:w val="0.96659233041691794"/>
          <c:h val="1"/>
        </c:manualLayout>
      </c:layout>
      <c:barChart>
        <c:barDir val="col"/>
        <c:grouping val="clustered"/>
        <c:varyColors val="0"/>
        <c:ser>
          <c:idx val="0"/>
          <c:order val="0"/>
          <c:tx>
            <c:strRef>
              <c:f>Лист1!$B$1</c:f>
              <c:strCache>
                <c:ptCount val="1"/>
                <c:pt idx="0">
                  <c:v>Ряд 1</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8.5004380079528282E-4"/>
                  <c:y val="0.37779472400371428"/>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extLst>
                <c:ext xmlns:c15="http://schemas.microsoft.com/office/drawing/2012/chart" uri="{CE6537A1-D6FC-4f65-9D91-7224C49458BB}">
                  <c15:layout>
                    <c:manualLayout>
                      <c:w val="6.1430501924245859E-2"/>
                      <c:h val="0.5"/>
                    </c:manualLayout>
                  </c15:layout>
                </c:ext>
                <c:ext xmlns:c16="http://schemas.microsoft.com/office/drawing/2014/chart" uri="{C3380CC4-5D6E-409C-BE32-E72D297353CC}">
                  <c16:uniqueId val="{00000000-65BF-4A33-A058-2DAC02F8E65E}"/>
                </c:ext>
              </c:extLst>
            </c:dLbl>
            <c:dLbl>
              <c:idx val="1"/>
              <c:layout>
                <c:manualLayout>
                  <c:x val="-1.2364817812043991E-4"/>
                  <c:y val="0.3055131899907143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5BF-4A33-A058-2DAC02F8E65E}"/>
                </c:ext>
              </c:extLst>
            </c:dLbl>
            <c:dLbl>
              <c:idx val="2"/>
              <c:layout>
                <c:manualLayout>
                  <c:x val="-1.9011281623844878E-3"/>
                  <c:y val="0.30834700524905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5BF-4A33-A058-2DAC02F8E65E}"/>
                </c:ext>
              </c:extLst>
            </c:dLbl>
            <c:dLbl>
              <c:idx val="3"/>
              <c:layout>
                <c:manualLayout>
                  <c:x val="3.3672422743839894E-3"/>
                  <c:y val="0.2749618709916428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5BF-4A33-A058-2DAC02F8E65E}"/>
                </c:ext>
              </c:extLst>
            </c:dLbl>
            <c:dLbl>
              <c:idx val="4"/>
              <c:layout>
                <c:manualLayout>
                  <c:x val="2.5755795746382915E-3"/>
                  <c:y val="0.3094487772255553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extLst>
                <c:ext xmlns:c15="http://schemas.microsoft.com/office/drawing/2012/chart" uri="{CE6537A1-D6FC-4f65-9D91-7224C49458BB}">
                  <c15:layout>
                    <c:manualLayout>
                      <c:w val="8.6125569253175965E-2"/>
                      <c:h val="0.65169090725389345"/>
                    </c:manualLayout>
                  </c15:layout>
                </c:ext>
                <c:ext xmlns:c16="http://schemas.microsoft.com/office/drawing/2014/chart" uri="{C3380CC4-5D6E-409C-BE32-E72D297353CC}">
                  <c16:uniqueId val="{00000003-65BF-4A33-A058-2DAC02F8E65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3"/>
                </a:solidFill>
                <a:prstDash val="sysDash"/>
              </a:ln>
              <a:effectLst/>
            </c:spPr>
            <c:trendlineType val="linear"/>
            <c:dispRSqr val="0"/>
            <c:dispEq val="0"/>
          </c:trendline>
          <c:cat>
            <c:strRef>
              <c:f>Лист1!$A$4:$A$8</c:f>
              <c:strCache>
                <c:ptCount val="5"/>
                <c:pt idx="0">
                  <c:v>2021</c:v>
                </c:pt>
                <c:pt idx="1">
                  <c:v>2022</c:v>
                </c:pt>
                <c:pt idx="2">
                  <c:v>2023</c:v>
                </c:pt>
                <c:pt idx="3">
                  <c:v>2024-2026</c:v>
                </c:pt>
                <c:pt idx="4">
                  <c:v>2030</c:v>
                </c:pt>
              </c:strCache>
            </c:strRef>
          </c:cat>
          <c:val>
            <c:numRef>
              <c:f>Лист1!$B$4:$B$8</c:f>
              <c:numCache>
                <c:formatCode>0.0</c:formatCode>
                <c:ptCount val="5"/>
                <c:pt idx="0">
                  <c:v>1.3</c:v>
                </c:pt>
                <c:pt idx="1">
                  <c:v>0.9</c:v>
                </c:pt>
                <c:pt idx="2">
                  <c:v>0.8</c:v>
                </c:pt>
                <c:pt idx="3">
                  <c:v>1.7</c:v>
                </c:pt>
                <c:pt idx="4">
                  <c:v>1.7</c:v>
                </c:pt>
              </c:numCache>
            </c:numRef>
          </c:val>
          <c:extLst>
            <c:ext xmlns:c16="http://schemas.microsoft.com/office/drawing/2014/chart" uri="{C3380CC4-5D6E-409C-BE32-E72D297353CC}">
              <c16:uniqueId val="{00000004-65BF-4A33-A058-2DAC02F8E65E}"/>
            </c:ext>
          </c:extLst>
        </c:ser>
        <c:dLbls>
          <c:dLblPos val="inEnd"/>
          <c:showLegendKey val="0"/>
          <c:showVal val="1"/>
          <c:showCatName val="0"/>
          <c:showSerName val="0"/>
          <c:showPercent val="0"/>
          <c:showBubbleSize val="0"/>
        </c:dLbls>
        <c:gapWidth val="41"/>
        <c:axId val="-234997840"/>
        <c:axId val="-234993488"/>
      </c:barChart>
      <c:catAx>
        <c:axId val="-234997840"/>
        <c:scaling>
          <c:orientation val="minMax"/>
        </c:scaling>
        <c:delete val="1"/>
        <c:axPos val="b"/>
        <c:numFmt formatCode="General" sourceLinked="1"/>
        <c:majorTickMark val="none"/>
        <c:minorTickMark val="none"/>
        <c:tickLblPos val="nextTo"/>
        <c:crossAx val="-234993488"/>
        <c:crosses val="autoZero"/>
        <c:auto val="1"/>
        <c:lblAlgn val="ctr"/>
        <c:lblOffset val="100"/>
        <c:noMultiLvlLbl val="0"/>
      </c:catAx>
      <c:valAx>
        <c:axId val="-234993488"/>
        <c:scaling>
          <c:orientation val="minMax"/>
        </c:scaling>
        <c:delete val="1"/>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234997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1525683947633049E-2"/>
          <c:y val="0.13953392180154514"/>
          <c:w val="0.95847431605236699"/>
          <c:h val="0.81942668943329455"/>
        </c:manualLayout>
      </c:layout>
      <c:barChart>
        <c:barDir val="col"/>
        <c:grouping val="clustered"/>
        <c:varyColors val="0"/>
        <c:ser>
          <c:idx val="0"/>
          <c:order val="0"/>
          <c:tx>
            <c:strRef>
              <c:f>Лист1!$B$1</c:f>
              <c:strCache>
                <c:ptCount val="1"/>
                <c:pt idx="0">
                  <c:v>Ряд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4"/>
            <c:invertIfNegative val="0"/>
            <c:bubble3D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18E6-462C-A943-D24381E5B61D}"/>
              </c:ext>
            </c:extLst>
          </c:dPt>
          <c:dLbls>
            <c:dLbl>
              <c:idx val="1"/>
              <c:layout>
                <c:manualLayout>
                  <c:x val="-4.5555923962021429E-3"/>
                  <c:y val="0.2691757506684980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8E6-462C-A943-D24381E5B61D}"/>
                </c:ext>
              </c:extLst>
            </c:dLbl>
            <c:dLbl>
              <c:idx val="2"/>
              <c:layout>
                <c:manualLayout>
                  <c:x val="0"/>
                  <c:y val="0.2587943855531011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8E6-462C-A943-D24381E5B61D}"/>
                </c:ext>
              </c:extLst>
            </c:dLbl>
            <c:dLbl>
              <c:idx val="3"/>
              <c:layout>
                <c:manualLayout>
                  <c:x val="1.5185307987340476E-3"/>
                  <c:y val="0.3400580341719581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8E6-462C-A943-D24381E5B61D}"/>
                </c:ext>
              </c:extLst>
            </c:dLbl>
            <c:dLbl>
              <c:idx val="4"/>
              <c:layout>
                <c:manualLayout>
                  <c:x val="-1.5185307987341588E-3"/>
                  <c:y val="0.353618875449781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8E6-462C-A943-D24381E5B61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2"/>
                </a:solidFill>
                <a:prstDash val="sysDash"/>
              </a:ln>
              <a:effectLst/>
            </c:spPr>
            <c:trendlineType val="linear"/>
            <c:dispRSqr val="0"/>
            <c:dispEq val="0"/>
          </c:trendline>
          <c:cat>
            <c:strRef>
              <c:f>Лист1!$A$4:$A$8</c:f>
              <c:strCache>
                <c:ptCount val="5"/>
                <c:pt idx="0">
                  <c:v>2021</c:v>
                </c:pt>
                <c:pt idx="1">
                  <c:v>2022</c:v>
                </c:pt>
                <c:pt idx="2">
                  <c:v>2023</c:v>
                </c:pt>
                <c:pt idx="3">
                  <c:v>2024-2026</c:v>
                </c:pt>
                <c:pt idx="4">
                  <c:v>2030</c:v>
                </c:pt>
              </c:strCache>
            </c:strRef>
          </c:cat>
          <c:val>
            <c:numRef>
              <c:f>Лист1!$B$4:$B$8</c:f>
              <c:numCache>
                <c:formatCode>0.0</c:formatCode>
                <c:ptCount val="5"/>
                <c:pt idx="0" formatCode="#,##0.00">
                  <c:v>116.204262851575</c:v>
                </c:pt>
                <c:pt idx="1">
                  <c:v>134.84966</c:v>
                </c:pt>
                <c:pt idx="2">
                  <c:v>151.6617</c:v>
                </c:pt>
                <c:pt idx="3">
                  <c:v>184.34804</c:v>
                </c:pt>
                <c:pt idx="4">
                  <c:v>184.34804</c:v>
                </c:pt>
              </c:numCache>
            </c:numRef>
          </c:val>
          <c:extLst>
            <c:ext xmlns:c16="http://schemas.microsoft.com/office/drawing/2014/chart" uri="{C3380CC4-5D6E-409C-BE32-E72D297353CC}">
              <c16:uniqueId val="{00000005-18E6-462C-A943-D24381E5B61D}"/>
            </c:ext>
          </c:extLst>
        </c:ser>
        <c:dLbls>
          <c:dLblPos val="inEnd"/>
          <c:showLegendKey val="0"/>
          <c:showVal val="1"/>
          <c:showCatName val="0"/>
          <c:showSerName val="0"/>
          <c:showPercent val="0"/>
          <c:showBubbleSize val="0"/>
        </c:dLbls>
        <c:gapWidth val="41"/>
        <c:axId val="-234996752"/>
        <c:axId val="-234996208"/>
      </c:barChart>
      <c:catAx>
        <c:axId val="-234996752"/>
        <c:scaling>
          <c:orientation val="minMax"/>
        </c:scaling>
        <c:delete val="1"/>
        <c:axPos val="b"/>
        <c:numFmt formatCode="General" sourceLinked="1"/>
        <c:majorTickMark val="none"/>
        <c:minorTickMark val="none"/>
        <c:tickLblPos val="nextTo"/>
        <c:crossAx val="-234996208"/>
        <c:crosses val="autoZero"/>
        <c:auto val="1"/>
        <c:lblAlgn val="ctr"/>
        <c:lblOffset val="100"/>
        <c:noMultiLvlLbl val="0"/>
      </c:catAx>
      <c:valAx>
        <c:axId val="-234996208"/>
        <c:scaling>
          <c:orientation val="minMax"/>
        </c:scaling>
        <c:delete val="1"/>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crossAx val="-2349967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939207810059424E-2"/>
          <c:y val="3.9695845149264337E-2"/>
          <c:w val="0.96617224453816497"/>
          <c:h val="0.87187789478469901"/>
        </c:manualLayout>
      </c:layout>
      <c:bar3DChart>
        <c:barDir val="col"/>
        <c:grouping val="clustered"/>
        <c:varyColors val="0"/>
        <c:ser>
          <c:idx val="0"/>
          <c:order val="0"/>
          <c:tx>
            <c:strRef>
              <c:f>Лист1!$D$7</c:f>
              <c:strCache>
                <c:ptCount val="1"/>
                <c:pt idx="0">
                  <c:v>Доходы</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1.0108915893251212E-2"/>
                  <c:y val="-5.29456524930858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67A-4C37-B482-A2B995ED42A3}"/>
                </c:ext>
              </c:extLst>
            </c:dLbl>
            <c:dLbl>
              <c:idx val="1"/>
              <c:layout>
                <c:manualLayout>
                  <c:x val="-3.8479346032242442E-2"/>
                  <c:y val="-6.9059972835198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67A-4C37-B482-A2B995ED42A3}"/>
                </c:ext>
              </c:extLst>
            </c:dLbl>
            <c:dLbl>
              <c:idx val="2"/>
              <c:layout>
                <c:manualLayout>
                  <c:x val="-5.4876971991935204E-2"/>
                  <c:y val="-2.30198489100373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67A-4C37-B482-A2B995ED42A3}"/>
                </c:ext>
              </c:extLst>
            </c:dLbl>
            <c:dLbl>
              <c:idx val="3"/>
              <c:layout>
                <c:manualLayout>
                  <c:x val="-3.4852145759238826E-2"/>
                  <c:y val="-5.29060086495459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67A-4C37-B482-A2B995ED42A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Лист1!$E$3:$H$3</c:f>
              <c:strCache>
                <c:ptCount val="4"/>
                <c:pt idx="0">
                  <c:v>Отчет за 2023 год</c:v>
                </c:pt>
                <c:pt idx="1">
                  <c:v>Уточненный  план на 2024 г.</c:v>
                </c:pt>
                <c:pt idx="2">
                  <c:v>Уточненный  план на 2025 г.</c:v>
                </c:pt>
                <c:pt idx="3">
                  <c:v>Уточненный  план на 2026 г.</c:v>
                </c:pt>
              </c:strCache>
            </c:strRef>
          </c:cat>
          <c:val>
            <c:numRef>
              <c:f>Лист1!$E$7:$H$7</c:f>
              <c:numCache>
                <c:formatCode>_(* #,##0.00_);_(* \(#,##0.00\);_(* "-"??_);_(@_)</c:formatCode>
                <c:ptCount val="4"/>
                <c:pt idx="0">
                  <c:v>7059060.6299999999</c:v>
                </c:pt>
                <c:pt idx="1">
                  <c:v>5922066.2800000003</c:v>
                </c:pt>
                <c:pt idx="2">
                  <c:v>5475424.4900000002</c:v>
                </c:pt>
                <c:pt idx="3">
                  <c:v>5751810.4900000002</c:v>
                </c:pt>
              </c:numCache>
            </c:numRef>
          </c:val>
          <c:extLst>
            <c:ext xmlns:c16="http://schemas.microsoft.com/office/drawing/2014/chart" uri="{C3380CC4-5D6E-409C-BE32-E72D297353CC}">
              <c16:uniqueId val="{00000004-B67A-4C37-B482-A2B995ED42A3}"/>
            </c:ext>
          </c:extLst>
        </c:ser>
        <c:ser>
          <c:idx val="1"/>
          <c:order val="1"/>
          <c:tx>
            <c:strRef>
              <c:f>Лист1!$D$8</c:f>
              <c:strCache>
                <c:ptCount val="1"/>
                <c:pt idx="0">
                  <c:v>Расходы</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5.7765233675721214E-2"/>
                  <c:y val="-2.532183380104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67A-4C37-B482-A2B995ED42A3}"/>
                </c:ext>
              </c:extLst>
            </c:dLbl>
            <c:dLbl>
              <c:idx val="1"/>
              <c:layout>
                <c:manualLayout>
                  <c:x val="3.8991532731111819E-2"/>
                  <c:y val="-4.14357280380672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67A-4C37-B482-A2B995ED42A3}"/>
                </c:ext>
              </c:extLst>
            </c:dLbl>
            <c:dLbl>
              <c:idx val="2"/>
              <c:layout>
                <c:manualLayout>
                  <c:x val="7.2206542094651518E-3"/>
                  <c:y val="-6.21535920571008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67A-4C37-B482-A2B995ED42A3}"/>
                </c:ext>
              </c:extLst>
            </c:dLbl>
            <c:dLbl>
              <c:idx val="3"/>
              <c:layout>
                <c:manualLayout>
                  <c:x val="4.1174442010468583E-2"/>
                  <c:y val="-5.56199314628643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67A-4C37-B482-A2B995ED42A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Лист1!$E$3:$H$3</c:f>
              <c:strCache>
                <c:ptCount val="4"/>
                <c:pt idx="0">
                  <c:v>Отчет за 2023 год</c:v>
                </c:pt>
                <c:pt idx="1">
                  <c:v>Уточненный  план на 2024 г.</c:v>
                </c:pt>
                <c:pt idx="2">
                  <c:v>Уточненный  план на 2025 г.</c:v>
                </c:pt>
                <c:pt idx="3">
                  <c:v>Уточненный  план на 2026 г.</c:v>
                </c:pt>
              </c:strCache>
            </c:strRef>
          </c:cat>
          <c:val>
            <c:numRef>
              <c:f>Лист1!$E$8:$H$8</c:f>
              <c:numCache>
                <c:formatCode>_(* #,##0.00_);_(* \(#,##0.00\);_(* "-"??_);_(@_)</c:formatCode>
                <c:ptCount val="4"/>
                <c:pt idx="0">
                  <c:v>6627762.6200000001</c:v>
                </c:pt>
                <c:pt idx="1">
                  <c:v>7386488.6500000004</c:v>
                </c:pt>
                <c:pt idx="2">
                  <c:v>5822054.8899999997</c:v>
                </c:pt>
                <c:pt idx="3">
                  <c:v>6126076.5700000003</c:v>
                </c:pt>
              </c:numCache>
            </c:numRef>
          </c:val>
          <c:extLst>
            <c:ext xmlns:c16="http://schemas.microsoft.com/office/drawing/2014/chart" uri="{C3380CC4-5D6E-409C-BE32-E72D297353CC}">
              <c16:uniqueId val="{00000009-B67A-4C37-B482-A2B995ED42A3}"/>
            </c:ext>
          </c:extLst>
        </c:ser>
        <c:ser>
          <c:idx val="2"/>
          <c:order val="2"/>
          <c:tx>
            <c:strRef>
              <c:f>Лист1!$D$9</c:f>
              <c:strCache>
                <c:ptCount val="1"/>
                <c:pt idx="0">
                  <c:v>Дефицит/профицит</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0"/>
              <c:layout>
                <c:manualLayout>
                  <c:x val="4.3323925256790886E-2"/>
                  <c:y val="-2.55121135955564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67A-4C37-B482-A2B995ED42A3}"/>
                </c:ext>
              </c:extLst>
            </c:dLbl>
            <c:dLbl>
              <c:idx val="1"/>
              <c:layout>
                <c:manualLayout>
                  <c:x val="4.4768056098683943E-2"/>
                  <c:y val="0.1921491045198756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67A-4C37-B482-A2B995ED42A3}"/>
                </c:ext>
              </c:extLst>
            </c:dLbl>
            <c:dLbl>
              <c:idx val="2"/>
              <c:layout>
                <c:manualLayout>
                  <c:x val="4.512064788847589E-2"/>
                  <c:y val="0.1159681296636224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67A-4C37-B482-A2B995ED42A3}"/>
                </c:ext>
              </c:extLst>
            </c:dLbl>
            <c:dLbl>
              <c:idx val="3"/>
              <c:layout>
                <c:manualLayout>
                  <c:x val="5.3978537315429953E-2"/>
                  <c:y val="0.11826974989060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67A-4C37-B482-A2B995ED42A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Лист1!$E$3:$H$3</c:f>
              <c:strCache>
                <c:ptCount val="4"/>
                <c:pt idx="0">
                  <c:v>Отчет за 2023 год</c:v>
                </c:pt>
                <c:pt idx="1">
                  <c:v>Уточненный  план на 2024 г.</c:v>
                </c:pt>
                <c:pt idx="2">
                  <c:v>Уточненный  план на 2025 г.</c:v>
                </c:pt>
                <c:pt idx="3">
                  <c:v>Уточненный  план на 2026 г.</c:v>
                </c:pt>
              </c:strCache>
            </c:strRef>
          </c:cat>
          <c:val>
            <c:numRef>
              <c:f>Лист1!$E$9:$H$9</c:f>
              <c:numCache>
                <c:formatCode>_(* #,##0.00_);_(* \(#,##0.00\);_(* "-"??_);_(@_)</c:formatCode>
                <c:ptCount val="4"/>
                <c:pt idx="0">
                  <c:v>431298.00999999978</c:v>
                </c:pt>
                <c:pt idx="1">
                  <c:v>-1464422.37</c:v>
                </c:pt>
                <c:pt idx="2">
                  <c:v>-346630.40000000002</c:v>
                </c:pt>
                <c:pt idx="3">
                  <c:v>-374266.08</c:v>
                </c:pt>
              </c:numCache>
            </c:numRef>
          </c:val>
          <c:extLst>
            <c:ext xmlns:c16="http://schemas.microsoft.com/office/drawing/2014/chart" uri="{C3380CC4-5D6E-409C-BE32-E72D297353CC}">
              <c16:uniqueId val="{0000000E-B67A-4C37-B482-A2B995ED42A3}"/>
            </c:ext>
          </c:extLst>
        </c:ser>
        <c:dLbls>
          <c:showLegendKey val="0"/>
          <c:showVal val="1"/>
          <c:showCatName val="0"/>
          <c:showSerName val="0"/>
          <c:showPercent val="0"/>
          <c:showBubbleSize val="0"/>
        </c:dLbls>
        <c:gapWidth val="150"/>
        <c:shape val="box"/>
        <c:axId val="130904688"/>
        <c:axId val="130906328"/>
        <c:axId val="0"/>
      </c:bar3DChart>
      <c:catAx>
        <c:axId val="130904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ru-RU"/>
          </a:p>
        </c:txPr>
        <c:crossAx val="130906328"/>
        <c:crosses val="autoZero"/>
        <c:auto val="1"/>
        <c:lblAlgn val="ctr"/>
        <c:lblOffset val="100"/>
        <c:noMultiLvlLbl val="0"/>
      </c:catAx>
      <c:valAx>
        <c:axId val="130906328"/>
        <c:scaling>
          <c:orientation val="minMax"/>
        </c:scaling>
        <c:delete val="1"/>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crossAx val="130904688"/>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tx1"/>
                </a:solidFill>
                <a:latin typeface="+mn-lt"/>
                <a:ea typeface="+mn-ea"/>
                <a:cs typeface="+mn-cs"/>
              </a:defRPr>
            </a:pPr>
            <a:r>
              <a:rPr lang="ru-RU" sz="1600" dirty="0">
                <a:solidFill>
                  <a:schemeClr val="tx1"/>
                </a:solidFill>
              </a:rPr>
              <a:t>структура налоговых доходов</a:t>
            </a:r>
          </a:p>
        </c:rich>
      </c:tx>
      <c:layout>
        <c:manualLayout>
          <c:xMode val="edge"/>
          <c:yMode val="edge"/>
          <c:x val="0.14223120236994477"/>
          <c:y val="5.4107297626719959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1"/>
              </a:solidFill>
              <a:latin typeface="+mn-lt"/>
              <a:ea typeface="+mn-ea"/>
              <a:cs typeface="+mn-cs"/>
            </a:defRPr>
          </a:pPr>
          <a:endParaRPr lang="ru-RU"/>
        </a:p>
      </c:txPr>
    </c:title>
    <c:autoTitleDeleted val="0"/>
    <c:plotArea>
      <c:layout>
        <c:manualLayout>
          <c:layoutTarget val="inner"/>
          <c:xMode val="edge"/>
          <c:yMode val="edge"/>
          <c:x val="3.182856180247378E-2"/>
          <c:y val="0.2922380767593607"/>
          <c:w val="0.5349419809365934"/>
          <c:h val="0.4950451635254236"/>
        </c:manualLayout>
      </c:layout>
      <c:doughnut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Лист6!$A$6:$A$13</c:f>
              <c:strCache>
                <c:ptCount val="7"/>
                <c:pt idx="0">
                  <c:v>Налог на доходы физических лиц
- 2 425 231,78 тыс.руб. (87,1%)</c:v>
                </c:pt>
                <c:pt idx="1">
                  <c:v>Налог на добычу ОПИ
- 98 662 тыс.руб. (3,5%)</c:v>
                </c:pt>
                <c:pt idx="2">
                  <c:v>Государственная пошлина
- 20 505 тыс.руб. (0,7%)</c:v>
                </c:pt>
                <c:pt idx="3">
                  <c:v>Налог, взимаемый в связи с применением УСН 
- 211 620,34 тыс.руб. (7,6%)</c:v>
                </c:pt>
                <c:pt idx="4">
                  <c:v>Акцизы на нефтепродукты 
- 7 883,89 тыс. руб. (0,3%)</c:v>
                </c:pt>
                <c:pt idx="5">
                  <c:v>Единый сельскохозяйственный налог 
- 200,4 тыс. руб.</c:v>
                </c:pt>
                <c:pt idx="6">
                  <c:v>Налог, взимаемый в связи с применением патентной системы налогообложения
- 20 000 тыс.руб. (0,7%)</c:v>
                </c:pt>
              </c:strCache>
            </c:strRef>
          </c:cat>
          <c:val>
            <c:numRef>
              <c:f>Лист6!$B$6:$B$13</c:f>
            </c:numRef>
          </c:val>
          <c:extLst>
            <c:ext xmlns:c16="http://schemas.microsoft.com/office/drawing/2014/chart" uri="{C3380CC4-5D6E-409C-BE32-E72D297353CC}">
              <c16:uniqueId val="{00000000-4E54-4865-BDEC-8BEEE65C0BA5}"/>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Лист6!$A$6:$A$13</c:f>
              <c:strCache>
                <c:ptCount val="7"/>
                <c:pt idx="0">
                  <c:v>Налог на доходы физических лиц
- 2 425 231,78 тыс.руб. (87,1%)</c:v>
                </c:pt>
                <c:pt idx="1">
                  <c:v>Налог на добычу ОПИ
- 98 662 тыс.руб. (3,5%)</c:v>
                </c:pt>
                <c:pt idx="2">
                  <c:v>Государственная пошлина
- 20 505 тыс.руб. (0,7%)</c:v>
                </c:pt>
                <c:pt idx="3">
                  <c:v>Налог, взимаемый в связи с применением УСН 
- 211 620,34 тыс.руб. (7,6%)</c:v>
                </c:pt>
                <c:pt idx="4">
                  <c:v>Акцизы на нефтепродукты 
- 7 883,89 тыс. руб. (0,3%)</c:v>
                </c:pt>
                <c:pt idx="5">
                  <c:v>Единый сельскохозяйственный налог 
- 200,4 тыс. руб.</c:v>
                </c:pt>
                <c:pt idx="6">
                  <c:v>Налог, взимаемый в связи с применением патентной системы налогообложения
- 20 000 тыс.руб. (0,7%)</c:v>
                </c:pt>
              </c:strCache>
            </c:strRef>
          </c:cat>
          <c:val>
            <c:numRef>
              <c:f>Лист6!$C$6:$C$13</c:f>
            </c:numRef>
          </c:val>
          <c:extLst>
            <c:ext xmlns:c16="http://schemas.microsoft.com/office/drawing/2014/chart" uri="{C3380CC4-5D6E-409C-BE32-E72D297353CC}">
              <c16:uniqueId val="{00000001-4E54-4865-BDEC-8BEEE65C0BA5}"/>
            </c:ext>
          </c:extLst>
        </c:ser>
        <c:ser>
          <c:idx val="2"/>
          <c:order val="2"/>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E54-4865-BDEC-8BEEE65C0BA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E54-4865-BDEC-8BEEE65C0BA5}"/>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E54-4865-BDEC-8BEEE65C0BA5}"/>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E54-4865-BDEC-8BEEE65C0BA5}"/>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E54-4865-BDEC-8BEEE65C0BA5}"/>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E54-4865-BDEC-8BEEE65C0BA5}"/>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26AF-45ED-850C-B2BC15BEEF63}"/>
              </c:ext>
            </c:extLst>
          </c:dPt>
          <c:dLbls>
            <c:dLbl>
              <c:idx val="0"/>
              <c:layout>
                <c:manualLayout>
                  <c:x val="5.6199676121708514E-3"/>
                  <c:y val="2.1710477955317362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E54-4865-BDEC-8BEEE65C0BA5}"/>
                </c:ext>
              </c:extLst>
            </c:dLbl>
            <c:dLbl>
              <c:idx val="1"/>
              <c:layout>
                <c:manualLayout>
                  <c:x val="-0.11520933604950351"/>
                  <c:y val="-4.993409929723016E-2"/>
                </c:manualLayout>
              </c:layout>
              <c:showLegendKey val="0"/>
              <c:showVal val="0"/>
              <c:showCatName val="0"/>
              <c:showSerName val="0"/>
              <c:showPercent val="1"/>
              <c:showBubbleSize val="0"/>
              <c:extLst>
                <c:ext xmlns:c15="http://schemas.microsoft.com/office/drawing/2012/chart" uri="{CE6537A1-D6FC-4f65-9D91-7224C49458BB}">
                  <c15:layout>
                    <c:manualLayout>
                      <c:w val="7.9367881973599869E-2"/>
                      <c:h val="5.4222004167727975E-2"/>
                    </c:manualLayout>
                  </c15:layout>
                </c:ext>
                <c:ext xmlns:c16="http://schemas.microsoft.com/office/drawing/2014/chart" uri="{C3380CC4-5D6E-409C-BE32-E72D297353CC}">
                  <c16:uniqueId val="{00000005-4E54-4865-BDEC-8BEEE65C0BA5}"/>
                </c:ext>
              </c:extLst>
            </c:dLbl>
            <c:dLbl>
              <c:idx val="2"/>
              <c:layout>
                <c:manualLayout>
                  <c:x val="-7.3059578958221738E-2"/>
                  <c:y val="-9.3355055207865051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4E54-4865-BDEC-8BEEE65C0BA5}"/>
                </c:ext>
              </c:extLst>
            </c:dLbl>
            <c:dLbl>
              <c:idx val="4"/>
              <c:layout>
                <c:manualLayout>
                  <c:x val="-8.991948179473444E-2"/>
                  <c:y val="-0.10638134198105548"/>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4E54-4865-BDEC-8BEEE65C0BA5}"/>
                </c:ext>
              </c:extLst>
            </c:dLbl>
            <c:dLbl>
              <c:idx val="5"/>
              <c:layout>
                <c:manualLayout>
                  <c:x val="-8.4299514182563547E-3"/>
                  <c:y val="-0.12592077214084116"/>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4E54-4865-BDEC-8BEEE65C0BA5}"/>
                </c:ext>
              </c:extLst>
            </c:dLbl>
            <c:dLbl>
              <c:idx val="6"/>
              <c:layout>
                <c:manualLayout>
                  <c:x val="7.5869562764307188E-2"/>
                  <c:y val="-0.117236580958714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26AF-45ED-850C-B2BC15BEEF63}"/>
                </c:ext>
              </c:extLst>
            </c:dLbl>
            <c:spPr>
              <a:noFill/>
              <a:ln>
                <a:noFill/>
              </a:ln>
              <a:effectLst/>
            </c:spPr>
            <c:txPr>
              <a:bodyPr rot="0" spcFirstLastPara="1" vertOverflow="overflow" horzOverflow="overflow"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Лист6!$A$6:$A$13</c:f>
              <c:strCache>
                <c:ptCount val="7"/>
                <c:pt idx="0">
                  <c:v>Налог на доходы физических лиц
- 2 425 231,78 тыс.руб. (87,1%)</c:v>
                </c:pt>
                <c:pt idx="1">
                  <c:v>Налог на добычу ОПИ
- 98 662 тыс.руб. (3,5%)</c:v>
                </c:pt>
                <c:pt idx="2">
                  <c:v>Государственная пошлина
- 20 505 тыс.руб. (0,7%)</c:v>
                </c:pt>
                <c:pt idx="3">
                  <c:v>Налог, взимаемый в связи с применением УСН 
- 211 620,34 тыс.руб. (7,6%)</c:v>
                </c:pt>
                <c:pt idx="4">
                  <c:v>Акцизы на нефтепродукты 
- 7 883,89 тыс. руб. (0,3%)</c:v>
                </c:pt>
                <c:pt idx="5">
                  <c:v>Единый сельскохозяйственный налог 
- 200,4 тыс. руб.</c:v>
                </c:pt>
                <c:pt idx="6">
                  <c:v>Налог, взимаемый в связи с применением патентной системы налогообложения
- 20 000 тыс.руб. (0,7%)</c:v>
                </c:pt>
              </c:strCache>
            </c:strRef>
          </c:cat>
          <c:val>
            <c:numRef>
              <c:f>Лист6!$D$6:$D$13</c:f>
              <c:numCache>
                <c:formatCode>#,##0.00\ _₽</c:formatCode>
                <c:ptCount val="7"/>
                <c:pt idx="0">
                  <c:v>2425231.7799999998</c:v>
                </c:pt>
                <c:pt idx="1">
                  <c:v>98662</c:v>
                </c:pt>
                <c:pt idx="2">
                  <c:v>20505</c:v>
                </c:pt>
                <c:pt idx="3">
                  <c:v>211620.34</c:v>
                </c:pt>
                <c:pt idx="4">
                  <c:v>7883.89</c:v>
                </c:pt>
                <c:pt idx="5">
                  <c:v>200.4</c:v>
                </c:pt>
                <c:pt idx="6">
                  <c:v>20000</c:v>
                </c:pt>
              </c:numCache>
            </c:numRef>
          </c:val>
          <c:extLst>
            <c:ext xmlns:c16="http://schemas.microsoft.com/office/drawing/2014/chart" uri="{C3380CC4-5D6E-409C-BE32-E72D297353CC}">
              <c16:uniqueId val="{0000000E-4E54-4865-BDEC-8BEEE65C0BA5}"/>
            </c:ext>
          </c:extLst>
        </c:ser>
        <c:dLbls>
          <c:showLegendKey val="0"/>
          <c:showVal val="0"/>
          <c:showCatName val="0"/>
          <c:showSerName val="0"/>
          <c:showPercent val="1"/>
          <c:showBubbleSize val="0"/>
          <c:showLeaderLines val="1"/>
        </c:dLbls>
        <c:firstSliceAng val="0"/>
        <c:holeSize val="50"/>
      </c:doughnutChart>
      <c:spPr>
        <a:noFill/>
        <a:ln w="25400">
          <a:noFill/>
        </a:ln>
        <a:effectLst/>
      </c:spPr>
    </c:plotArea>
    <c:legend>
      <c:legendPos val="r"/>
      <c:layout>
        <c:manualLayout>
          <c:xMode val="edge"/>
          <c:yMode val="edge"/>
          <c:x val="0.57247822207235644"/>
          <c:y val="0.1538754942693788"/>
          <c:w val="0.40036759898389218"/>
          <c:h val="0.817082295664674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99E2D7-36B5-4A10-AB73-0DD56122EF5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6D80BC45-278C-43D6-B211-2906748D93B2}">
      <dgm:prSet phldrT="[Текст]" custT="1"/>
      <dgm:spPr>
        <a:solidFill>
          <a:schemeClr val="accent3">
            <a:lumMod val="60000"/>
            <a:lumOff val="40000"/>
          </a:schemeClr>
        </a:solidFill>
      </dgm:spPr>
      <dgm:t>
        <a:bodyPr/>
        <a:lstStyle/>
        <a:p>
          <a:pPr algn="just"/>
          <a:r>
            <a:rPr lang="ru-RU" sz="1900" b="1" dirty="0" smtClean="0">
              <a:solidFill>
                <a:schemeClr val="bg2">
                  <a:lumMod val="25000"/>
                </a:schemeClr>
              </a:solidFill>
              <a:effectLst/>
              <a:latin typeface="Times New Roman" panose="02020603050405020304" pitchFamily="18" charset="0"/>
            </a:rPr>
            <a:t>Обеспечение сбалансированности бюджета МО «Мирнинский район на 2024 год и плановый период 2025 и 2026 годы</a:t>
          </a:r>
          <a:endParaRPr lang="ru-RU" sz="1900" dirty="0">
            <a:solidFill>
              <a:schemeClr val="bg2">
                <a:lumMod val="25000"/>
              </a:schemeClr>
            </a:solidFill>
          </a:endParaRPr>
        </a:p>
      </dgm:t>
    </dgm:pt>
    <dgm:pt modelId="{CBD88EFA-0518-48D6-A38D-77167F9A0701}" type="parTrans" cxnId="{5F8158C4-1EE7-449E-A3BB-3EC3FE00E99F}">
      <dgm:prSet/>
      <dgm:spPr/>
      <dgm:t>
        <a:bodyPr/>
        <a:lstStyle/>
        <a:p>
          <a:endParaRPr lang="ru-RU" sz="1400">
            <a:solidFill>
              <a:schemeClr val="bg2">
                <a:lumMod val="25000"/>
              </a:schemeClr>
            </a:solidFill>
          </a:endParaRPr>
        </a:p>
      </dgm:t>
    </dgm:pt>
    <dgm:pt modelId="{D1038ED1-561C-42E0-809C-90D28C3D5651}" type="sibTrans" cxnId="{5F8158C4-1EE7-449E-A3BB-3EC3FE00E99F}">
      <dgm:prSet/>
      <dgm:spPr/>
      <dgm:t>
        <a:bodyPr/>
        <a:lstStyle/>
        <a:p>
          <a:endParaRPr lang="ru-RU" sz="1400">
            <a:solidFill>
              <a:schemeClr val="bg2">
                <a:lumMod val="25000"/>
              </a:schemeClr>
            </a:solidFill>
          </a:endParaRPr>
        </a:p>
      </dgm:t>
    </dgm:pt>
    <dgm:pt modelId="{09AF3150-A09D-4200-898E-105D597E6C13}">
      <dgm:prSet phldrT="[Текст]" custT="1"/>
      <dgm:spPr>
        <a:solidFill>
          <a:schemeClr val="accent5">
            <a:lumMod val="60000"/>
            <a:lumOff val="40000"/>
          </a:schemeClr>
        </a:solidFill>
      </dgm:spPr>
      <dgm:t>
        <a:bodyPr/>
        <a:lstStyle/>
        <a:p>
          <a:pPr algn="just"/>
          <a:r>
            <a:rPr lang="ru-RU" sz="1900" b="1" dirty="0" smtClean="0">
              <a:solidFill>
                <a:schemeClr val="bg2">
                  <a:lumMod val="25000"/>
                </a:schemeClr>
              </a:solidFill>
              <a:effectLst/>
              <a:latin typeface="Times New Roman" panose="02020603050405020304" pitchFamily="18" charset="0"/>
            </a:rPr>
            <a:t>Совершенствование механизма финансовой поддержки муниципальных образований поселений Мирнинского района в целях обеспечения сбалансированности бюджетов</a:t>
          </a:r>
          <a:endParaRPr lang="ru-RU" sz="1900" dirty="0">
            <a:solidFill>
              <a:schemeClr val="bg2">
                <a:lumMod val="25000"/>
              </a:schemeClr>
            </a:solidFill>
          </a:endParaRPr>
        </a:p>
      </dgm:t>
    </dgm:pt>
    <dgm:pt modelId="{649F7708-6D0B-4F5B-84BA-B8FB78E96938}" type="parTrans" cxnId="{ACAA0517-8AF5-4D23-B9B0-9CCB4140DB03}">
      <dgm:prSet/>
      <dgm:spPr/>
      <dgm:t>
        <a:bodyPr/>
        <a:lstStyle/>
        <a:p>
          <a:endParaRPr lang="ru-RU" sz="1400">
            <a:solidFill>
              <a:schemeClr val="bg2">
                <a:lumMod val="25000"/>
              </a:schemeClr>
            </a:solidFill>
          </a:endParaRPr>
        </a:p>
      </dgm:t>
    </dgm:pt>
    <dgm:pt modelId="{B1FC1510-6359-4323-9E54-8E0AC89F4171}" type="sibTrans" cxnId="{ACAA0517-8AF5-4D23-B9B0-9CCB4140DB03}">
      <dgm:prSet/>
      <dgm:spPr/>
      <dgm:t>
        <a:bodyPr/>
        <a:lstStyle/>
        <a:p>
          <a:endParaRPr lang="ru-RU" sz="1400">
            <a:solidFill>
              <a:schemeClr val="bg2">
                <a:lumMod val="25000"/>
              </a:schemeClr>
            </a:solidFill>
          </a:endParaRPr>
        </a:p>
      </dgm:t>
    </dgm:pt>
    <dgm:pt modelId="{6CF61AB6-25EF-4A96-96D8-D3F37734BFC6}">
      <dgm:prSet phldrT="[Текст]" custT="1"/>
      <dgm:spPr>
        <a:solidFill>
          <a:srgbClr val="E9C2C1"/>
        </a:solidFill>
      </dgm:spPr>
      <dgm:t>
        <a:bodyPr/>
        <a:lstStyle/>
        <a:p>
          <a:pPr algn="just"/>
          <a:r>
            <a:rPr lang="ru-RU" sz="1900" b="1" dirty="0" smtClean="0">
              <a:solidFill>
                <a:schemeClr val="bg2">
                  <a:lumMod val="25000"/>
                </a:schemeClr>
              </a:solidFill>
              <a:effectLst/>
              <a:latin typeface="Times New Roman" panose="02020603050405020304" pitchFamily="18" charset="0"/>
            </a:rPr>
            <a:t>Развитие сферы внутреннего муниципального финансового контроля и внутреннего финансового аудита</a:t>
          </a:r>
          <a:endParaRPr lang="ru-RU" sz="1900" dirty="0">
            <a:solidFill>
              <a:schemeClr val="bg2">
                <a:lumMod val="25000"/>
              </a:schemeClr>
            </a:solidFill>
          </a:endParaRPr>
        </a:p>
      </dgm:t>
    </dgm:pt>
    <dgm:pt modelId="{89F43D5D-8E16-4113-A5EF-C161B59ACDAE}" type="parTrans" cxnId="{6D6029F0-D45A-4FBA-B1F0-CA5CCD217355}">
      <dgm:prSet/>
      <dgm:spPr/>
      <dgm:t>
        <a:bodyPr/>
        <a:lstStyle/>
        <a:p>
          <a:endParaRPr lang="ru-RU" sz="1400">
            <a:solidFill>
              <a:schemeClr val="bg2">
                <a:lumMod val="25000"/>
              </a:schemeClr>
            </a:solidFill>
          </a:endParaRPr>
        </a:p>
      </dgm:t>
    </dgm:pt>
    <dgm:pt modelId="{8496D1BB-814C-4B7C-B753-EB0450C130DE}" type="sibTrans" cxnId="{6D6029F0-D45A-4FBA-B1F0-CA5CCD217355}">
      <dgm:prSet/>
      <dgm:spPr/>
      <dgm:t>
        <a:bodyPr/>
        <a:lstStyle/>
        <a:p>
          <a:endParaRPr lang="ru-RU" sz="1400">
            <a:solidFill>
              <a:schemeClr val="bg2">
                <a:lumMod val="25000"/>
              </a:schemeClr>
            </a:solidFill>
          </a:endParaRPr>
        </a:p>
      </dgm:t>
    </dgm:pt>
    <dgm:pt modelId="{7CF0DC38-F3B0-4853-B68D-3411CBEE2AC6}">
      <dgm:prSet custT="1"/>
      <dgm:spPr>
        <a:solidFill>
          <a:srgbClr val="9AB7CA"/>
        </a:solidFill>
      </dgm:spPr>
      <dgm:t>
        <a:bodyPr/>
        <a:lstStyle/>
        <a:p>
          <a:pPr algn="just"/>
          <a:r>
            <a:rPr lang="ru-RU" sz="1900" b="1" dirty="0" smtClean="0">
              <a:solidFill>
                <a:schemeClr val="bg2">
                  <a:lumMod val="25000"/>
                </a:schemeClr>
              </a:solidFill>
              <a:effectLst/>
              <a:latin typeface="Times New Roman" panose="02020603050405020304" pitchFamily="18" charset="0"/>
              <a:ea typeface="Times New Roman" panose="02020603050405020304" pitchFamily="18" charset="0"/>
            </a:rPr>
            <a:t>Повышение открытости и прозрачности управления муниципальными финансами</a:t>
          </a:r>
          <a:endParaRPr lang="ru-RU" sz="1900" dirty="0">
            <a:solidFill>
              <a:schemeClr val="bg2">
                <a:lumMod val="25000"/>
              </a:schemeClr>
            </a:solidFill>
            <a:effectLst/>
            <a:latin typeface="Times New Roman" panose="02020603050405020304" pitchFamily="18" charset="0"/>
            <a:ea typeface="Times New Roman" panose="02020603050405020304" pitchFamily="18" charset="0"/>
          </a:endParaRPr>
        </a:p>
      </dgm:t>
    </dgm:pt>
    <dgm:pt modelId="{AEF8E074-52B0-4D74-9CE5-0D4F695BDB53}" type="parTrans" cxnId="{7C7EA718-4B09-4329-84D2-64A1BD2E6238}">
      <dgm:prSet/>
      <dgm:spPr/>
      <dgm:t>
        <a:bodyPr/>
        <a:lstStyle/>
        <a:p>
          <a:endParaRPr lang="ru-RU" sz="1400">
            <a:solidFill>
              <a:schemeClr val="bg2">
                <a:lumMod val="25000"/>
              </a:schemeClr>
            </a:solidFill>
          </a:endParaRPr>
        </a:p>
      </dgm:t>
    </dgm:pt>
    <dgm:pt modelId="{A65313C4-D32D-44E2-BE93-DAE8C5217895}" type="sibTrans" cxnId="{7C7EA718-4B09-4329-84D2-64A1BD2E6238}">
      <dgm:prSet/>
      <dgm:spPr/>
      <dgm:t>
        <a:bodyPr/>
        <a:lstStyle/>
        <a:p>
          <a:endParaRPr lang="ru-RU" sz="1400">
            <a:solidFill>
              <a:schemeClr val="bg2">
                <a:lumMod val="25000"/>
              </a:schemeClr>
            </a:solidFill>
          </a:endParaRPr>
        </a:p>
      </dgm:t>
    </dgm:pt>
    <dgm:pt modelId="{3D97897A-6187-43A8-8236-2865E7F545C8}">
      <dgm:prSet custT="1"/>
      <dgm:spPr>
        <a:solidFill>
          <a:schemeClr val="accent4">
            <a:lumMod val="40000"/>
            <a:lumOff val="60000"/>
          </a:schemeClr>
        </a:solidFill>
      </dgm:spPr>
      <dgm:t>
        <a:bodyPr/>
        <a:lstStyle/>
        <a:p>
          <a:r>
            <a:rPr lang="ru-RU" sz="1900" b="1" smtClean="0">
              <a:solidFill>
                <a:schemeClr val="tx2">
                  <a:lumMod val="75000"/>
                </a:schemeClr>
              </a:solidFill>
              <a:latin typeface="Times New Roman" panose="02020603050405020304" pitchFamily="18" charset="0"/>
              <a:cs typeface="Times New Roman" panose="02020603050405020304" pitchFamily="18" charset="0"/>
            </a:rPr>
            <a:t>Реализация программно-целевого метода формирования бюджета</a:t>
          </a:r>
          <a:endParaRPr lang="ru-RU" sz="19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dgm:t>
    </dgm:pt>
    <dgm:pt modelId="{4590E271-B6D9-453D-9E97-94D3AD890FEA}" type="parTrans" cxnId="{4BEC29F7-B87E-4B12-83B9-6E110971D151}">
      <dgm:prSet/>
      <dgm:spPr/>
      <dgm:t>
        <a:bodyPr/>
        <a:lstStyle/>
        <a:p>
          <a:endParaRPr lang="ru-RU"/>
        </a:p>
      </dgm:t>
    </dgm:pt>
    <dgm:pt modelId="{C56A38B6-E17F-4121-8309-141177F11463}" type="sibTrans" cxnId="{4BEC29F7-B87E-4B12-83B9-6E110971D151}">
      <dgm:prSet/>
      <dgm:spPr/>
      <dgm:t>
        <a:bodyPr/>
        <a:lstStyle/>
        <a:p>
          <a:endParaRPr lang="ru-RU"/>
        </a:p>
      </dgm:t>
    </dgm:pt>
    <dgm:pt modelId="{E028CC7C-6FF0-436C-942B-E7FC2176FC8B}">
      <dgm:prSet custT="1"/>
      <dgm:spPr>
        <a:solidFill>
          <a:srgbClr val="F1F38D"/>
        </a:solidFill>
      </dgm:spPr>
      <dgm:t>
        <a:bodyPr/>
        <a:lstStyle/>
        <a:p>
          <a:pPr algn="just"/>
          <a:r>
            <a:rPr lang="ru-RU" sz="1900" b="1" dirty="0" smtClean="0">
              <a:solidFill>
                <a:schemeClr val="bg2">
                  <a:lumMod val="25000"/>
                </a:schemeClr>
              </a:solidFill>
              <a:effectLst/>
              <a:latin typeface="Times New Roman" panose="02020603050405020304" pitchFamily="18" charset="0"/>
            </a:rPr>
            <a:t>Совершенствование системы закупок товаров, работ и услуг для обеспечения муниципальных нужд МО «Мирнинский район»</a:t>
          </a:r>
          <a:endParaRPr lang="ru-RU" sz="1900" b="1" dirty="0">
            <a:solidFill>
              <a:schemeClr val="bg2">
                <a:lumMod val="25000"/>
              </a:schemeClr>
            </a:solidFill>
            <a:effectLst/>
            <a:latin typeface="Times New Roman" panose="02020603050405020304" pitchFamily="18" charset="0"/>
            <a:ea typeface="Times New Roman" panose="02020603050405020304" pitchFamily="18" charset="0"/>
          </a:endParaRPr>
        </a:p>
      </dgm:t>
    </dgm:pt>
    <dgm:pt modelId="{6A3F9670-8FF8-4BBA-9D9E-052A6F48B73F}" type="parTrans" cxnId="{9C3A439C-B4E1-4192-9389-F596B486CC27}">
      <dgm:prSet/>
      <dgm:spPr/>
      <dgm:t>
        <a:bodyPr/>
        <a:lstStyle/>
        <a:p>
          <a:endParaRPr lang="ru-RU"/>
        </a:p>
      </dgm:t>
    </dgm:pt>
    <dgm:pt modelId="{79F58275-5C1D-45C6-A734-BFF9834F3E33}" type="sibTrans" cxnId="{9C3A439C-B4E1-4192-9389-F596B486CC27}">
      <dgm:prSet/>
      <dgm:spPr/>
      <dgm:t>
        <a:bodyPr/>
        <a:lstStyle/>
        <a:p>
          <a:endParaRPr lang="ru-RU"/>
        </a:p>
      </dgm:t>
    </dgm:pt>
    <dgm:pt modelId="{7AC39E60-166C-49F7-A859-65FED5A83C8A}">
      <dgm:prSet custT="1"/>
      <dgm:spPr>
        <a:solidFill>
          <a:schemeClr val="bg2">
            <a:lumMod val="90000"/>
          </a:schemeClr>
        </a:solidFill>
      </dgm:spPr>
      <dgm:t>
        <a:bodyPr/>
        <a:lstStyle/>
        <a:p>
          <a:pPr algn="just"/>
          <a:r>
            <a:rPr lang="ru-RU" sz="1900" b="1" dirty="0" smtClean="0">
              <a:solidFill>
                <a:schemeClr val="bg2">
                  <a:lumMod val="25000"/>
                </a:schemeClr>
              </a:solidFill>
              <a:latin typeface="Times New Roman" panose="02020603050405020304" pitchFamily="18" charset="0"/>
              <a:cs typeface="Times New Roman" panose="02020603050405020304" pitchFamily="18" charset="0"/>
            </a:rPr>
            <a:t>Увеличение поступлений доходной части бюджета путем совершенствования администрирования доходов и усиления взаимодействия с главными администраторами доходов</a:t>
          </a:r>
          <a:endParaRPr lang="ru-RU" sz="1900" b="1" dirty="0">
            <a:solidFill>
              <a:schemeClr val="bg2">
                <a:lumMod val="25000"/>
              </a:schemeClr>
            </a:solidFill>
            <a:latin typeface="Times New Roman" panose="02020603050405020304" pitchFamily="18" charset="0"/>
            <a:cs typeface="Times New Roman" panose="02020603050405020304" pitchFamily="18" charset="0"/>
          </a:endParaRPr>
        </a:p>
      </dgm:t>
    </dgm:pt>
    <dgm:pt modelId="{5DBDD16D-50CA-4227-9564-4A9FD7192836}" type="parTrans" cxnId="{D52B90A5-7DC0-4E02-A552-91F73E279407}">
      <dgm:prSet/>
      <dgm:spPr/>
      <dgm:t>
        <a:bodyPr/>
        <a:lstStyle/>
        <a:p>
          <a:endParaRPr lang="ru-RU"/>
        </a:p>
      </dgm:t>
    </dgm:pt>
    <dgm:pt modelId="{B3B15A01-85A2-4F62-A2C8-14310A13D959}" type="sibTrans" cxnId="{D52B90A5-7DC0-4E02-A552-91F73E279407}">
      <dgm:prSet/>
      <dgm:spPr/>
      <dgm:t>
        <a:bodyPr/>
        <a:lstStyle/>
        <a:p>
          <a:endParaRPr lang="ru-RU"/>
        </a:p>
      </dgm:t>
    </dgm:pt>
    <dgm:pt modelId="{2A83844B-B2A8-4C59-B041-BEF4A36FB741}">
      <dgm:prSet phldrT="[Текст]" custT="1"/>
      <dgm:spPr>
        <a:solidFill>
          <a:srgbClr val="FCD6B6"/>
        </a:solidFill>
      </dgm:spPr>
      <dgm:t>
        <a:bodyPr/>
        <a:lstStyle/>
        <a:p>
          <a:r>
            <a:rPr lang="ru-RU" sz="1900" b="1" smtClean="0">
              <a:solidFill>
                <a:schemeClr val="bg2">
                  <a:lumMod val="25000"/>
                </a:schemeClr>
              </a:solidFill>
              <a:effectLst/>
              <a:latin typeface="Times New Roman" panose="02020603050405020304" pitchFamily="18" charset="0"/>
            </a:rPr>
            <a:t>Участие в национальных, федеральных, региональных проектах, государственных программах, конкурсах и грантах для получения дополнительного финансирования</a:t>
          </a:r>
          <a:endParaRPr lang="ru-RU" sz="1900" dirty="0">
            <a:solidFill>
              <a:schemeClr val="bg2">
                <a:lumMod val="25000"/>
              </a:schemeClr>
            </a:solidFill>
          </a:endParaRPr>
        </a:p>
      </dgm:t>
    </dgm:pt>
    <dgm:pt modelId="{361DC529-C071-4BC6-8721-78C777F962B6}" type="parTrans" cxnId="{E23489BB-4743-4CFE-BD19-9D8BC2A97F92}">
      <dgm:prSet/>
      <dgm:spPr/>
      <dgm:t>
        <a:bodyPr/>
        <a:lstStyle/>
        <a:p>
          <a:endParaRPr lang="ru-RU"/>
        </a:p>
      </dgm:t>
    </dgm:pt>
    <dgm:pt modelId="{8DE3CA9A-01E1-4046-851E-5748205046D9}" type="sibTrans" cxnId="{E23489BB-4743-4CFE-BD19-9D8BC2A97F92}">
      <dgm:prSet/>
      <dgm:spPr/>
      <dgm:t>
        <a:bodyPr/>
        <a:lstStyle/>
        <a:p>
          <a:endParaRPr lang="ru-RU"/>
        </a:p>
      </dgm:t>
    </dgm:pt>
    <dgm:pt modelId="{4364B71A-44B6-4EF5-AC3B-995F71A32888}" type="pres">
      <dgm:prSet presAssocID="{6F99E2D7-36B5-4A10-AB73-0DD56122EF5E}" presName="linear" presStyleCnt="0">
        <dgm:presLayoutVars>
          <dgm:animLvl val="lvl"/>
          <dgm:resizeHandles val="exact"/>
        </dgm:presLayoutVars>
      </dgm:prSet>
      <dgm:spPr/>
      <dgm:t>
        <a:bodyPr/>
        <a:lstStyle/>
        <a:p>
          <a:endParaRPr lang="ru-RU"/>
        </a:p>
      </dgm:t>
    </dgm:pt>
    <dgm:pt modelId="{775C76CB-C717-4C44-8810-AF6E102635FE}" type="pres">
      <dgm:prSet presAssocID="{7AC39E60-166C-49F7-A859-65FED5A83C8A}" presName="parentText" presStyleLbl="node1" presStyleIdx="0" presStyleCnt="8" custScaleY="70921" custLinFactNeighborY="40452">
        <dgm:presLayoutVars>
          <dgm:chMax val="0"/>
          <dgm:bulletEnabled val="1"/>
        </dgm:presLayoutVars>
      </dgm:prSet>
      <dgm:spPr/>
      <dgm:t>
        <a:bodyPr/>
        <a:lstStyle/>
        <a:p>
          <a:endParaRPr lang="ru-RU"/>
        </a:p>
      </dgm:t>
    </dgm:pt>
    <dgm:pt modelId="{EB1F4A2C-1E58-4D73-9666-2AFBAA7EE771}" type="pres">
      <dgm:prSet presAssocID="{B3B15A01-85A2-4F62-A2C8-14310A13D959}" presName="spacer" presStyleCnt="0"/>
      <dgm:spPr/>
      <dgm:t>
        <a:bodyPr/>
        <a:lstStyle/>
        <a:p>
          <a:endParaRPr lang="ru-RU"/>
        </a:p>
      </dgm:t>
    </dgm:pt>
    <dgm:pt modelId="{4682219F-E94E-4BEF-B78C-DF1FE64FCB8C}" type="pres">
      <dgm:prSet presAssocID="{6D80BC45-278C-43D6-B211-2906748D93B2}" presName="parentText" presStyleLbl="node1" presStyleIdx="1" presStyleCnt="8" custScaleY="48107" custLinFactNeighborY="21184">
        <dgm:presLayoutVars>
          <dgm:chMax val="0"/>
          <dgm:bulletEnabled val="1"/>
        </dgm:presLayoutVars>
      </dgm:prSet>
      <dgm:spPr/>
      <dgm:t>
        <a:bodyPr/>
        <a:lstStyle/>
        <a:p>
          <a:endParaRPr lang="ru-RU"/>
        </a:p>
      </dgm:t>
    </dgm:pt>
    <dgm:pt modelId="{6241F90F-CEB3-41A5-BE62-7FAB355FF1EA}" type="pres">
      <dgm:prSet presAssocID="{D1038ED1-561C-42E0-809C-90D28C3D5651}" presName="spacer" presStyleCnt="0"/>
      <dgm:spPr/>
      <dgm:t>
        <a:bodyPr/>
        <a:lstStyle/>
        <a:p>
          <a:endParaRPr lang="ru-RU"/>
        </a:p>
      </dgm:t>
    </dgm:pt>
    <dgm:pt modelId="{A23615E4-71AE-43A4-9754-68F93963F64E}" type="pres">
      <dgm:prSet presAssocID="{09AF3150-A09D-4200-898E-105D597E6C13}" presName="parentText" presStyleLbl="node1" presStyleIdx="2" presStyleCnt="8" custScaleY="81870" custLinFactNeighborX="-108" custLinFactNeighborY="-1128">
        <dgm:presLayoutVars>
          <dgm:chMax val="0"/>
          <dgm:bulletEnabled val="1"/>
        </dgm:presLayoutVars>
      </dgm:prSet>
      <dgm:spPr/>
      <dgm:t>
        <a:bodyPr/>
        <a:lstStyle/>
        <a:p>
          <a:endParaRPr lang="ru-RU"/>
        </a:p>
      </dgm:t>
    </dgm:pt>
    <dgm:pt modelId="{4DE51353-FCD2-4BEC-AF6D-1EC4D1E55CB9}" type="pres">
      <dgm:prSet presAssocID="{B1FC1510-6359-4323-9E54-8E0AC89F4171}" presName="spacer" presStyleCnt="0"/>
      <dgm:spPr/>
      <dgm:t>
        <a:bodyPr/>
        <a:lstStyle/>
        <a:p>
          <a:endParaRPr lang="ru-RU"/>
        </a:p>
      </dgm:t>
    </dgm:pt>
    <dgm:pt modelId="{1F2011CB-D7AA-433E-87AD-0C7BA6B9F89B}" type="pres">
      <dgm:prSet presAssocID="{6CF61AB6-25EF-4A96-96D8-D3F37734BFC6}" presName="parentText" presStyleLbl="node1" presStyleIdx="3" presStyleCnt="8" custScaleY="46812" custLinFactY="88071" custLinFactNeighborY="100000">
        <dgm:presLayoutVars>
          <dgm:chMax val="0"/>
          <dgm:bulletEnabled val="1"/>
        </dgm:presLayoutVars>
      </dgm:prSet>
      <dgm:spPr/>
      <dgm:t>
        <a:bodyPr/>
        <a:lstStyle/>
        <a:p>
          <a:endParaRPr lang="ru-RU"/>
        </a:p>
      </dgm:t>
    </dgm:pt>
    <dgm:pt modelId="{B398A385-AF9C-4DE7-9062-2141A9D80C7A}" type="pres">
      <dgm:prSet presAssocID="{8496D1BB-814C-4B7C-B753-EB0450C130DE}" presName="spacer" presStyleCnt="0"/>
      <dgm:spPr/>
      <dgm:t>
        <a:bodyPr/>
        <a:lstStyle/>
        <a:p>
          <a:endParaRPr lang="ru-RU"/>
        </a:p>
      </dgm:t>
    </dgm:pt>
    <dgm:pt modelId="{3AF2F740-575D-4183-A902-14CBC2378158}" type="pres">
      <dgm:prSet presAssocID="{2A83844B-B2A8-4C59-B041-BEF4A36FB741}" presName="parentText" presStyleLbl="node1" presStyleIdx="4" presStyleCnt="8" custScaleY="78776" custLinFactY="86660" custLinFactNeighborX="-108" custLinFactNeighborY="100000">
        <dgm:presLayoutVars>
          <dgm:chMax val="0"/>
          <dgm:bulletEnabled val="1"/>
        </dgm:presLayoutVars>
      </dgm:prSet>
      <dgm:spPr/>
      <dgm:t>
        <a:bodyPr/>
        <a:lstStyle/>
        <a:p>
          <a:endParaRPr lang="ru-RU"/>
        </a:p>
      </dgm:t>
    </dgm:pt>
    <dgm:pt modelId="{15E8BA30-6C8A-4B55-A242-1428314063F0}" type="pres">
      <dgm:prSet presAssocID="{8DE3CA9A-01E1-4046-851E-5748205046D9}" presName="spacer" presStyleCnt="0"/>
      <dgm:spPr/>
      <dgm:t>
        <a:bodyPr/>
        <a:lstStyle/>
        <a:p>
          <a:endParaRPr lang="ru-RU"/>
        </a:p>
      </dgm:t>
    </dgm:pt>
    <dgm:pt modelId="{5FA78EF0-42DC-4848-92D5-71D41A9BA663}" type="pres">
      <dgm:prSet presAssocID="{7CF0DC38-F3B0-4853-B68D-3411CBEE2AC6}" presName="parentText" presStyleLbl="node1" presStyleIdx="5" presStyleCnt="8" custScaleY="48580" custLinFactY="81738" custLinFactNeighborY="100000">
        <dgm:presLayoutVars>
          <dgm:chMax val="0"/>
          <dgm:bulletEnabled val="1"/>
        </dgm:presLayoutVars>
      </dgm:prSet>
      <dgm:spPr/>
      <dgm:t>
        <a:bodyPr/>
        <a:lstStyle/>
        <a:p>
          <a:endParaRPr lang="ru-RU"/>
        </a:p>
      </dgm:t>
    </dgm:pt>
    <dgm:pt modelId="{6B308B51-3806-4C48-8743-0132DC9AED4E}" type="pres">
      <dgm:prSet presAssocID="{A65313C4-D32D-44E2-BE93-DAE8C5217895}" presName="spacer" presStyleCnt="0"/>
      <dgm:spPr/>
      <dgm:t>
        <a:bodyPr/>
        <a:lstStyle/>
        <a:p>
          <a:endParaRPr lang="ru-RU"/>
        </a:p>
      </dgm:t>
    </dgm:pt>
    <dgm:pt modelId="{0B44433B-E09E-4DA1-8FD7-BDC70E33CCC8}" type="pres">
      <dgm:prSet presAssocID="{3D97897A-6187-43A8-8236-2865E7F545C8}" presName="parentText" presStyleLbl="node1" presStyleIdx="6" presStyleCnt="8" custScaleY="32803" custLinFactY="-193707" custLinFactNeighborX="-108" custLinFactNeighborY="-200000">
        <dgm:presLayoutVars>
          <dgm:chMax val="0"/>
          <dgm:bulletEnabled val="1"/>
        </dgm:presLayoutVars>
      </dgm:prSet>
      <dgm:spPr/>
      <dgm:t>
        <a:bodyPr/>
        <a:lstStyle/>
        <a:p>
          <a:endParaRPr lang="ru-RU"/>
        </a:p>
      </dgm:t>
    </dgm:pt>
    <dgm:pt modelId="{9EB09645-4069-4578-AAEB-30A0C70B3026}" type="pres">
      <dgm:prSet presAssocID="{C56A38B6-E17F-4121-8309-141177F11463}" presName="spacer" presStyleCnt="0"/>
      <dgm:spPr/>
      <dgm:t>
        <a:bodyPr/>
        <a:lstStyle/>
        <a:p>
          <a:endParaRPr lang="ru-RU"/>
        </a:p>
      </dgm:t>
    </dgm:pt>
    <dgm:pt modelId="{E89A180D-2512-432A-852F-6655B4EC7A21}" type="pres">
      <dgm:prSet presAssocID="{E028CC7C-6FF0-436C-942B-E7FC2176FC8B}" presName="parentText" presStyleLbl="node1" presStyleIdx="7" presStyleCnt="8" custScaleX="99999" custScaleY="48359" custLinFactY="-196717" custLinFactNeighborX="-1" custLinFactNeighborY="-200000">
        <dgm:presLayoutVars>
          <dgm:chMax val="0"/>
          <dgm:bulletEnabled val="1"/>
        </dgm:presLayoutVars>
      </dgm:prSet>
      <dgm:spPr/>
      <dgm:t>
        <a:bodyPr/>
        <a:lstStyle/>
        <a:p>
          <a:endParaRPr lang="ru-RU"/>
        </a:p>
      </dgm:t>
    </dgm:pt>
  </dgm:ptLst>
  <dgm:cxnLst>
    <dgm:cxn modelId="{A6175AAC-C2CB-4EA0-AA64-B3ADE3B46649}" type="presOf" srcId="{3D97897A-6187-43A8-8236-2865E7F545C8}" destId="{0B44433B-E09E-4DA1-8FD7-BDC70E33CCC8}" srcOrd="0" destOrd="0" presId="urn:microsoft.com/office/officeart/2005/8/layout/vList2"/>
    <dgm:cxn modelId="{ACAA0517-8AF5-4D23-B9B0-9CCB4140DB03}" srcId="{6F99E2D7-36B5-4A10-AB73-0DD56122EF5E}" destId="{09AF3150-A09D-4200-898E-105D597E6C13}" srcOrd="2" destOrd="0" parTransId="{649F7708-6D0B-4F5B-84BA-B8FB78E96938}" sibTransId="{B1FC1510-6359-4323-9E54-8E0AC89F4171}"/>
    <dgm:cxn modelId="{E594F107-D697-47C8-96EA-DFA3BB8053DF}" type="presOf" srcId="{E028CC7C-6FF0-436C-942B-E7FC2176FC8B}" destId="{E89A180D-2512-432A-852F-6655B4EC7A21}" srcOrd="0" destOrd="0" presId="urn:microsoft.com/office/officeart/2005/8/layout/vList2"/>
    <dgm:cxn modelId="{6D6029F0-D45A-4FBA-B1F0-CA5CCD217355}" srcId="{6F99E2D7-36B5-4A10-AB73-0DD56122EF5E}" destId="{6CF61AB6-25EF-4A96-96D8-D3F37734BFC6}" srcOrd="3" destOrd="0" parTransId="{89F43D5D-8E16-4113-A5EF-C161B59ACDAE}" sibTransId="{8496D1BB-814C-4B7C-B753-EB0450C130DE}"/>
    <dgm:cxn modelId="{E5DAD1E8-BBC2-4E1E-A8F0-DF3FACA8ADF8}" type="presOf" srcId="{09AF3150-A09D-4200-898E-105D597E6C13}" destId="{A23615E4-71AE-43A4-9754-68F93963F64E}" srcOrd="0" destOrd="0" presId="urn:microsoft.com/office/officeart/2005/8/layout/vList2"/>
    <dgm:cxn modelId="{7C7EA718-4B09-4329-84D2-64A1BD2E6238}" srcId="{6F99E2D7-36B5-4A10-AB73-0DD56122EF5E}" destId="{7CF0DC38-F3B0-4853-B68D-3411CBEE2AC6}" srcOrd="5" destOrd="0" parTransId="{AEF8E074-52B0-4D74-9CE5-0D4F695BDB53}" sibTransId="{A65313C4-D32D-44E2-BE93-DAE8C5217895}"/>
    <dgm:cxn modelId="{35E6D4F9-0447-4D6D-8ACB-2C1C70A3612D}" type="presOf" srcId="{6D80BC45-278C-43D6-B211-2906748D93B2}" destId="{4682219F-E94E-4BEF-B78C-DF1FE64FCB8C}" srcOrd="0" destOrd="0" presId="urn:microsoft.com/office/officeart/2005/8/layout/vList2"/>
    <dgm:cxn modelId="{7C647AD5-0116-4226-9554-184B46611143}" type="presOf" srcId="{6F99E2D7-36B5-4A10-AB73-0DD56122EF5E}" destId="{4364B71A-44B6-4EF5-AC3B-995F71A32888}" srcOrd="0" destOrd="0" presId="urn:microsoft.com/office/officeart/2005/8/layout/vList2"/>
    <dgm:cxn modelId="{D52B90A5-7DC0-4E02-A552-91F73E279407}" srcId="{6F99E2D7-36B5-4A10-AB73-0DD56122EF5E}" destId="{7AC39E60-166C-49F7-A859-65FED5A83C8A}" srcOrd="0" destOrd="0" parTransId="{5DBDD16D-50CA-4227-9564-4A9FD7192836}" sibTransId="{B3B15A01-85A2-4F62-A2C8-14310A13D959}"/>
    <dgm:cxn modelId="{D9C1AA7C-E817-4983-A4B4-C71962FB0E9E}" type="presOf" srcId="{2A83844B-B2A8-4C59-B041-BEF4A36FB741}" destId="{3AF2F740-575D-4183-A902-14CBC2378158}" srcOrd="0" destOrd="0" presId="urn:microsoft.com/office/officeart/2005/8/layout/vList2"/>
    <dgm:cxn modelId="{F850410D-C27C-4327-BD57-FC415F93DF13}" type="presOf" srcId="{6CF61AB6-25EF-4A96-96D8-D3F37734BFC6}" destId="{1F2011CB-D7AA-433E-87AD-0C7BA6B9F89B}" srcOrd="0" destOrd="0" presId="urn:microsoft.com/office/officeart/2005/8/layout/vList2"/>
    <dgm:cxn modelId="{D3E73C0A-0968-4681-8D8C-A1A4ACA219CF}" type="presOf" srcId="{7AC39E60-166C-49F7-A859-65FED5A83C8A}" destId="{775C76CB-C717-4C44-8810-AF6E102635FE}" srcOrd="0" destOrd="0" presId="urn:microsoft.com/office/officeart/2005/8/layout/vList2"/>
    <dgm:cxn modelId="{E23489BB-4743-4CFE-BD19-9D8BC2A97F92}" srcId="{6F99E2D7-36B5-4A10-AB73-0DD56122EF5E}" destId="{2A83844B-B2A8-4C59-B041-BEF4A36FB741}" srcOrd="4" destOrd="0" parTransId="{361DC529-C071-4BC6-8721-78C777F962B6}" sibTransId="{8DE3CA9A-01E1-4046-851E-5748205046D9}"/>
    <dgm:cxn modelId="{5F8158C4-1EE7-449E-A3BB-3EC3FE00E99F}" srcId="{6F99E2D7-36B5-4A10-AB73-0DD56122EF5E}" destId="{6D80BC45-278C-43D6-B211-2906748D93B2}" srcOrd="1" destOrd="0" parTransId="{CBD88EFA-0518-48D6-A38D-77167F9A0701}" sibTransId="{D1038ED1-561C-42E0-809C-90D28C3D5651}"/>
    <dgm:cxn modelId="{4BEC29F7-B87E-4B12-83B9-6E110971D151}" srcId="{6F99E2D7-36B5-4A10-AB73-0DD56122EF5E}" destId="{3D97897A-6187-43A8-8236-2865E7F545C8}" srcOrd="6" destOrd="0" parTransId="{4590E271-B6D9-453D-9E97-94D3AD890FEA}" sibTransId="{C56A38B6-E17F-4121-8309-141177F11463}"/>
    <dgm:cxn modelId="{9C3A439C-B4E1-4192-9389-F596B486CC27}" srcId="{6F99E2D7-36B5-4A10-AB73-0DD56122EF5E}" destId="{E028CC7C-6FF0-436C-942B-E7FC2176FC8B}" srcOrd="7" destOrd="0" parTransId="{6A3F9670-8FF8-4BBA-9D9E-052A6F48B73F}" sibTransId="{79F58275-5C1D-45C6-A734-BFF9834F3E33}"/>
    <dgm:cxn modelId="{DDACE4F2-5E75-4DDD-870E-112E3EF9B764}" type="presOf" srcId="{7CF0DC38-F3B0-4853-B68D-3411CBEE2AC6}" destId="{5FA78EF0-42DC-4848-92D5-71D41A9BA663}" srcOrd="0" destOrd="0" presId="urn:microsoft.com/office/officeart/2005/8/layout/vList2"/>
    <dgm:cxn modelId="{8D9B250D-8083-4AC1-9EF3-C2D61AF5D5A3}" type="presParOf" srcId="{4364B71A-44B6-4EF5-AC3B-995F71A32888}" destId="{775C76CB-C717-4C44-8810-AF6E102635FE}" srcOrd="0" destOrd="0" presId="urn:microsoft.com/office/officeart/2005/8/layout/vList2"/>
    <dgm:cxn modelId="{731818DD-0DB5-450E-BA89-8F367F39E95E}" type="presParOf" srcId="{4364B71A-44B6-4EF5-AC3B-995F71A32888}" destId="{EB1F4A2C-1E58-4D73-9666-2AFBAA7EE771}" srcOrd="1" destOrd="0" presId="urn:microsoft.com/office/officeart/2005/8/layout/vList2"/>
    <dgm:cxn modelId="{A7819AC5-C2BB-46D9-93FE-606BF83098C5}" type="presParOf" srcId="{4364B71A-44B6-4EF5-AC3B-995F71A32888}" destId="{4682219F-E94E-4BEF-B78C-DF1FE64FCB8C}" srcOrd="2" destOrd="0" presId="urn:microsoft.com/office/officeart/2005/8/layout/vList2"/>
    <dgm:cxn modelId="{05A9F848-2848-41B3-8916-AB8022316F7F}" type="presParOf" srcId="{4364B71A-44B6-4EF5-AC3B-995F71A32888}" destId="{6241F90F-CEB3-41A5-BE62-7FAB355FF1EA}" srcOrd="3" destOrd="0" presId="urn:microsoft.com/office/officeart/2005/8/layout/vList2"/>
    <dgm:cxn modelId="{4245BFCC-D4B9-4F6F-AB98-5477AC3EA59E}" type="presParOf" srcId="{4364B71A-44B6-4EF5-AC3B-995F71A32888}" destId="{A23615E4-71AE-43A4-9754-68F93963F64E}" srcOrd="4" destOrd="0" presId="urn:microsoft.com/office/officeart/2005/8/layout/vList2"/>
    <dgm:cxn modelId="{D4B50AC4-8B6C-4BEA-862E-93BEEEA599E3}" type="presParOf" srcId="{4364B71A-44B6-4EF5-AC3B-995F71A32888}" destId="{4DE51353-FCD2-4BEC-AF6D-1EC4D1E55CB9}" srcOrd="5" destOrd="0" presId="urn:microsoft.com/office/officeart/2005/8/layout/vList2"/>
    <dgm:cxn modelId="{AB627697-A893-49F7-BBE4-5E0A4B2D3E4F}" type="presParOf" srcId="{4364B71A-44B6-4EF5-AC3B-995F71A32888}" destId="{1F2011CB-D7AA-433E-87AD-0C7BA6B9F89B}" srcOrd="6" destOrd="0" presId="urn:microsoft.com/office/officeart/2005/8/layout/vList2"/>
    <dgm:cxn modelId="{1131E655-9009-42F6-AF94-C3D4D7D798B2}" type="presParOf" srcId="{4364B71A-44B6-4EF5-AC3B-995F71A32888}" destId="{B398A385-AF9C-4DE7-9062-2141A9D80C7A}" srcOrd="7" destOrd="0" presId="urn:microsoft.com/office/officeart/2005/8/layout/vList2"/>
    <dgm:cxn modelId="{A4C3E86C-3727-4CD5-B23C-DE0BCCCCD626}" type="presParOf" srcId="{4364B71A-44B6-4EF5-AC3B-995F71A32888}" destId="{3AF2F740-575D-4183-A902-14CBC2378158}" srcOrd="8" destOrd="0" presId="urn:microsoft.com/office/officeart/2005/8/layout/vList2"/>
    <dgm:cxn modelId="{6AB5CEA8-9DA2-4FD3-826B-B7ED8266F26D}" type="presParOf" srcId="{4364B71A-44B6-4EF5-AC3B-995F71A32888}" destId="{15E8BA30-6C8A-4B55-A242-1428314063F0}" srcOrd="9" destOrd="0" presId="urn:microsoft.com/office/officeart/2005/8/layout/vList2"/>
    <dgm:cxn modelId="{B56D1190-7F08-42D9-8942-A590A1F60175}" type="presParOf" srcId="{4364B71A-44B6-4EF5-AC3B-995F71A32888}" destId="{5FA78EF0-42DC-4848-92D5-71D41A9BA663}" srcOrd="10" destOrd="0" presId="urn:microsoft.com/office/officeart/2005/8/layout/vList2"/>
    <dgm:cxn modelId="{82CF5582-80A4-446E-8B13-8C8A4531A3FF}" type="presParOf" srcId="{4364B71A-44B6-4EF5-AC3B-995F71A32888}" destId="{6B308B51-3806-4C48-8743-0132DC9AED4E}" srcOrd="11" destOrd="0" presId="urn:microsoft.com/office/officeart/2005/8/layout/vList2"/>
    <dgm:cxn modelId="{7501D785-BDE1-469C-BD4C-9BE71E428256}" type="presParOf" srcId="{4364B71A-44B6-4EF5-AC3B-995F71A32888}" destId="{0B44433B-E09E-4DA1-8FD7-BDC70E33CCC8}" srcOrd="12" destOrd="0" presId="urn:microsoft.com/office/officeart/2005/8/layout/vList2"/>
    <dgm:cxn modelId="{9DF32C55-D2BE-4E29-975C-790027BA39C1}" type="presParOf" srcId="{4364B71A-44B6-4EF5-AC3B-995F71A32888}" destId="{9EB09645-4069-4578-AAEB-30A0C70B3026}" srcOrd="13" destOrd="0" presId="urn:microsoft.com/office/officeart/2005/8/layout/vList2"/>
    <dgm:cxn modelId="{D0C51102-ECB6-4F9F-9B59-6D94B4472D80}" type="presParOf" srcId="{4364B71A-44B6-4EF5-AC3B-995F71A32888}" destId="{E89A180D-2512-432A-852F-6655B4EC7A2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C76CB-C717-4C44-8810-AF6E102635FE}">
      <dsp:nvSpPr>
        <dsp:cNvPr id="0" name=""/>
        <dsp:cNvSpPr/>
      </dsp:nvSpPr>
      <dsp:spPr>
        <a:xfrm>
          <a:off x="0" y="92741"/>
          <a:ext cx="8478942" cy="743479"/>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ru-RU" sz="1900" b="1" kern="1200" dirty="0" smtClean="0">
              <a:solidFill>
                <a:schemeClr val="bg2">
                  <a:lumMod val="25000"/>
                </a:schemeClr>
              </a:solidFill>
              <a:latin typeface="Times New Roman" panose="02020603050405020304" pitchFamily="18" charset="0"/>
              <a:cs typeface="Times New Roman" panose="02020603050405020304" pitchFamily="18" charset="0"/>
            </a:rPr>
            <a:t>Увеличение поступлений доходной части бюджета путем совершенствования администрирования доходов и усиления взаимодействия с главными администраторами доходов</a:t>
          </a:r>
          <a:endParaRPr lang="ru-RU" sz="1900" b="1" kern="1200" dirty="0">
            <a:solidFill>
              <a:schemeClr val="bg2">
                <a:lumMod val="25000"/>
              </a:schemeClr>
            </a:solidFill>
            <a:latin typeface="Times New Roman" panose="02020603050405020304" pitchFamily="18" charset="0"/>
            <a:cs typeface="Times New Roman" panose="02020603050405020304" pitchFamily="18" charset="0"/>
          </a:endParaRPr>
        </a:p>
      </dsp:txBody>
      <dsp:txXfrm>
        <a:off x="36294" y="129035"/>
        <a:ext cx="8406354" cy="670891"/>
      </dsp:txXfrm>
    </dsp:sp>
    <dsp:sp modelId="{4682219F-E94E-4BEF-B78C-DF1FE64FCB8C}">
      <dsp:nvSpPr>
        <dsp:cNvPr id="0" name=""/>
        <dsp:cNvSpPr/>
      </dsp:nvSpPr>
      <dsp:spPr>
        <a:xfrm>
          <a:off x="0" y="966424"/>
          <a:ext cx="8478942" cy="504315"/>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ru-RU" sz="1900" b="1" kern="1200" dirty="0" smtClean="0">
              <a:solidFill>
                <a:schemeClr val="bg2">
                  <a:lumMod val="25000"/>
                </a:schemeClr>
              </a:solidFill>
              <a:effectLst/>
              <a:latin typeface="Times New Roman" panose="02020603050405020304" pitchFamily="18" charset="0"/>
            </a:rPr>
            <a:t>Обеспечение сбалансированности бюджета МО «Мирнинский район на 2024 год и плановый период 2025 и 2026 годы</a:t>
          </a:r>
          <a:endParaRPr lang="ru-RU" sz="1900" kern="1200" dirty="0">
            <a:solidFill>
              <a:schemeClr val="bg2">
                <a:lumMod val="25000"/>
              </a:schemeClr>
            </a:solidFill>
          </a:endParaRPr>
        </a:p>
      </dsp:txBody>
      <dsp:txXfrm>
        <a:off x="24619" y="991043"/>
        <a:ext cx="8429704" cy="455077"/>
      </dsp:txXfrm>
    </dsp:sp>
    <dsp:sp modelId="{A23615E4-71AE-43A4-9754-68F93963F64E}">
      <dsp:nvSpPr>
        <dsp:cNvPr id="0" name=""/>
        <dsp:cNvSpPr/>
      </dsp:nvSpPr>
      <dsp:spPr>
        <a:xfrm>
          <a:off x="0" y="1596035"/>
          <a:ext cx="8478942" cy="858259"/>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ru-RU" sz="1900" b="1" kern="1200" dirty="0" smtClean="0">
              <a:solidFill>
                <a:schemeClr val="bg2">
                  <a:lumMod val="25000"/>
                </a:schemeClr>
              </a:solidFill>
              <a:effectLst/>
              <a:latin typeface="Times New Roman" panose="02020603050405020304" pitchFamily="18" charset="0"/>
            </a:rPr>
            <a:t>Совершенствование механизма финансовой поддержки муниципальных образований поселений Мирнинского района в целях обеспечения сбалансированности бюджетов</a:t>
          </a:r>
          <a:endParaRPr lang="ru-RU" sz="1900" kern="1200" dirty="0">
            <a:solidFill>
              <a:schemeClr val="bg2">
                <a:lumMod val="25000"/>
              </a:schemeClr>
            </a:solidFill>
          </a:endParaRPr>
        </a:p>
      </dsp:txBody>
      <dsp:txXfrm>
        <a:off x="41897" y="1637932"/>
        <a:ext cx="8395148" cy="774465"/>
      </dsp:txXfrm>
    </dsp:sp>
    <dsp:sp modelId="{1F2011CB-D7AA-433E-87AD-0C7BA6B9F89B}">
      <dsp:nvSpPr>
        <dsp:cNvPr id="0" name=""/>
        <dsp:cNvSpPr/>
      </dsp:nvSpPr>
      <dsp:spPr>
        <a:xfrm>
          <a:off x="0" y="3701940"/>
          <a:ext cx="8478942" cy="490739"/>
        </a:xfrm>
        <a:prstGeom prst="roundRect">
          <a:avLst/>
        </a:prstGeom>
        <a:solidFill>
          <a:srgbClr val="E9C2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ru-RU" sz="1900" b="1" kern="1200" dirty="0" smtClean="0">
              <a:solidFill>
                <a:schemeClr val="bg2">
                  <a:lumMod val="25000"/>
                </a:schemeClr>
              </a:solidFill>
              <a:effectLst/>
              <a:latin typeface="Times New Roman" panose="02020603050405020304" pitchFamily="18" charset="0"/>
            </a:rPr>
            <a:t>Развитие сферы внутреннего муниципального финансового контроля и внутреннего финансового аудита</a:t>
          </a:r>
          <a:endParaRPr lang="ru-RU" sz="1900" kern="1200" dirty="0">
            <a:solidFill>
              <a:schemeClr val="bg2">
                <a:lumMod val="25000"/>
              </a:schemeClr>
            </a:solidFill>
          </a:endParaRPr>
        </a:p>
      </dsp:txBody>
      <dsp:txXfrm>
        <a:off x="23956" y="3725896"/>
        <a:ext cx="8431030" cy="442827"/>
      </dsp:txXfrm>
    </dsp:sp>
    <dsp:sp modelId="{3AF2F740-575D-4183-A902-14CBC2378158}">
      <dsp:nvSpPr>
        <dsp:cNvPr id="0" name=""/>
        <dsp:cNvSpPr/>
      </dsp:nvSpPr>
      <dsp:spPr>
        <a:xfrm>
          <a:off x="0" y="4339167"/>
          <a:ext cx="8478942" cy="825824"/>
        </a:xfrm>
        <a:prstGeom prst="roundRect">
          <a:avLst/>
        </a:prstGeom>
        <a:solidFill>
          <a:srgbClr val="FCD6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u-RU" sz="1900" b="1" kern="1200" smtClean="0">
              <a:solidFill>
                <a:schemeClr val="bg2">
                  <a:lumMod val="25000"/>
                </a:schemeClr>
              </a:solidFill>
              <a:effectLst/>
              <a:latin typeface="Times New Roman" panose="02020603050405020304" pitchFamily="18" charset="0"/>
            </a:rPr>
            <a:t>Участие в национальных, федеральных, региональных проектах, государственных программах, конкурсах и грантах для получения дополнительного финансирования</a:t>
          </a:r>
          <a:endParaRPr lang="ru-RU" sz="1900" kern="1200" dirty="0">
            <a:solidFill>
              <a:schemeClr val="bg2">
                <a:lumMod val="25000"/>
              </a:schemeClr>
            </a:solidFill>
          </a:endParaRPr>
        </a:p>
      </dsp:txBody>
      <dsp:txXfrm>
        <a:off x="40313" y="4379480"/>
        <a:ext cx="8398316" cy="745198"/>
      </dsp:txXfrm>
    </dsp:sp>
    <dsp:sp modelId="{5FA78EF0-42DC-4848-92D5-71D41A9BA663}">
      <dsp:nvSpPr>
        <dsp:cNvPr id="0" name=""/>
        <dsp:cNvSpPr/>
      </dsp:nvSpPr>
      <dsp:spPr>
        <a:xfrm>
          <a:off x="0" y="5274674"/>
          <a:ext cx="8478942" cy="509273"/>
        </a:xfrm>
        <a:prstGeom prst="roundRect">
          <a:avLst/>
        </a:prstGeom>
        <a:solidFill>
          <a:srgbClr val="9AB7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ru-RU" sz="1900" b="1" kern="1200" dirty="0" smtClean="0">
              <a:solidFill>
                <a:schemeClr val="bg2">
                  <a:lumMod val="25000"/>
                </a:schemeClr>
              </a:solidFill>
              <a:effectLst/>
              <a:latin typeface="Times New Roman" panose="02020603050405020304" pitchFamily="18" charset="0"/>
              <a:ea typeface="Times New Roman" panose="02020603050405020304" pitchFamily="18" charset="0"/>
            </a:rPr>
            <a:t>Повышение открытости и прозрачности управления муниципальными финансами</a:t>
          </a:r>
          <a:endParaRPr lang="ru-RU" sz="1900" kern="1200" dirty="0">
            <a:solidFill>
              <a:schemeClr val="bg2">
                <a:lumMod val="25000"/>
              </a:schemeClr>
            </a:solidFill>
            <a:effectLst/>
            <a:latin typeface="Times New Roman" panose="02020603050405020304" pitchFamily="18" charset="0"/>
            <a:ea typeface="Times New Roman" panose="02020603050405020304" pitchFamily="18" charset="0"/>
          </a:endParaRPr>
        </a:p>
      </dsp:txBody>
      <dsp:txXfrm>
        <a:off x="24861" y="5299535"/>
        <a:ext cx="8429220" cy="459551"/>
      </dsp:txXfrm>
    </dsp:sp>
    <dsp:sp modelId="{0B44433B-E09E-4DA1-8FD7-BDC70E33CCC8}">
      <dsp:nvSpPr>
        <dsp:cNvPr id="0" name=""/>
        <dsp:cNvSpPr/>
      </dsp:nvSpPr>
      <dsp:spPr>
        <a:xfrm>
          <a:off x="0" y="2573842"/>
          <a:ext cx="8478942" cy="34388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u-RU" sz="1900" b="1" kern="1200" smtClean="0">
              <a:solidFill>
                <a:schemeClr val="tx2">
                  <a:lumMod val="75000"/>
                </a:schemeClr>
              </a:solidFill>
              <a:latin typeface="Times New Roman" panose="02020603050405020304" pitchFamily="18" charset="0"/>
              <a:cs typeface="Times New Roman" panose="02020603050405020304" pitchFamily="18" charset="0"/>
            </a:rPr>
            <a:t>Реализация программно-целевого метода формирования бюджета</a:t>
          </a:r>
          <a:endParaRPr lang="ru-RU" sz="1900" b="1" kern="12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dsp:txBody>
      <dsp:txXfrm>
        <a:off x="16787" y="2590629"/>
        <a:ext cx="8445368" cy="310306"/>
      </dsp:txXfrm>
    </dsp:sp>
    <dsp:sp modelId="{E89A180D-2512-432A-852F-6655B4EC7A21}">
      <dsp:nvSpPr>
        <dsp:cNvPr id="0" name=""/>
        <dsp:cNvSpPr/>
      </dsp:nvSpPr>
      <dsp:spPr>
        <a:xfrm>
          <a:off x="0" y="3047448"/>
          <a:ext cx="8478857" cy="506957"/>
        </a:xfrm>
        <a:prstGeom prst="roundRect">
          <a:avLst/>
        </a:prstGeom>
        <a:solidFill>
          <a:srgbClr val="F1F3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ru-RU" sz="1900" b="1" kern="1200" dirty="0" smtClean="0">
              <a:solidFill>
                <a:schemeClr val="bg2">
                  <a:lumMod val="25000"/>
                </a:schemeClr>
              </a:solidFill>
              <a:effectLst/>
              <a:latin typeface="Times New Roman" panose="02020603050405020304" pitchFamily="18" charset="0"/>
            </a:rPr>
            <a:t>Совершенствование системы закупок товаров, работ и услуг для обеспечения муниципальных нужд МО «Мирнинский район»</a:t>
          </a:r>
          <a:endParaRPr lang="ru-RU" sz="1900" b="1" kern="1200" dirty="0">
            <a:solidFill>
              <a:schemeClr val="bg2">
                <a:lumMod val="25000"/>
              </a:schemeClr>
            </a:solidFill>
            <a:effectLst/>
            <a:latin typeface="Times New Roman" panose="02020603050405020304" pitchFamily="18" charset="0"/>
            <a:ea typeface="Times New Roman" panose="02020603050405020304" pitchFamily="18" charset="0"/>
          </a:endParaRPr>
        </a:p>
      </dsp:txBody>
      <dsp:txXfrm>
        <a:off x="24748" y="3072196"/>
        <a:ext cx="8429361" cy="4574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0.62537</cdr:x>
      <cdr:y>0.06421</cdr:y>
    </cdr:from>
    <cdr:to>
      <cdr:x>0.74452</cdr:x>
      <cdr:y>0.38492</cdr:y>
    </cdr:to>
    <cdr:sp macro="" textlink="">
      <cdr:nvSpPr>
        <cdr:cNvPr id="2" name="TextBox 56"/>
        <cdr:cNvSpPr txBox="1"/>
      </cdr:nvSpPr>
      <cdr:spPr>
        <a:xfrm xmlns:a="http://schemas.openxmlformats.org/drawingml/2006/main" rot="188757">
          <a:off x="5368519" y="67782"/>
          <a:ext cx="1022849" cy="3385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ru-RU" sz="1600" dirty="0">
            <a:solidFill>
              <a:srgbClr val="00B05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0.31981</cdr:y>
    </cdr:from>
    <cdr:to>
      <cdr:x>0.1188</cdr:x>
      <cdr:y>0.41475</cdr:y>
    </cdr:to>
    <cdr:sp macro="" textlink="">
      <cdr:nvSpPr>
        <cdr:cNvPr id="2" name="TextBox 38"/>
        <cdr:cNvSpPr txBox="1"/>
      </cdr:nvSpPr>
      <cdr:spPr>
        <a:xfrm xmlns:a="http://schemas.openxmlformats.org/drawingml/2006/main" rot="20681635">
          <a:off x="-2754530" y="933081"/>
          <a:ext cx="73616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sz="1200" b="1" dirty="0">
              <a:solidFill>
                <a:srgbClr val="00B050"/>
              </a:solidFill>
            </a:rPr>
            <a:t>+ 60,4 %</a:t>
          </a:r>
        </a:p>
      </cdr:txBody>
    </cdr:sp>
  </cdr:relSizeAnchor>
  <cdr:relSizeAnchor xmlns:cdr="http://schemas.openxmlformats.org/drawingml/2006/chartDrawing">
    <cdr:from>
      <cdr:x>0.33565</cdr:x>
      <cdr:y>0.19303</cdr:y>
    </cdr:from>
    <cdr:to>
      <cdr:x>0.46092</cdr:x>
      <cdr:y>0.28797</cdr:y>
    </cdr:to>
    <cdr:sp macro="" textlink="">
      <cdr:nvSpPr>
        <cdr:cNvPr id="3" name="TextBox 16"/>
        <cdr:cNvSpPr txBox="1"/>
      </cdr:nvSpPr>
      <cdr:spPr>
        <a:xfrm xmlns:a="http://schemas.openxmlformats.org/drawingml/2006/main" rot="20691211">
          <a:off x="2079843" y="563172"/>
          <a:ext cx="77623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a:solidFill>
                <a:srgbClr val="00B050"/>
              </a:solidFill>
            </a:rPr>
            <a:t>+ </a:t>
          </a:r>
          <a:r>
            <a:rPr lang="ru-RU" sz="1200" b="1" dirty="0" smtClean="0">
              <a:solidFill>
                <a:srgbClr val="00B050"/>
              </a:solidFill>
            </a:rPr>
            <a:t>16,7%</a:t>
          </a:r>
          <a:endParaRPr lang="ru-RU" sz="1200" b="1" dirty="0">
            <a:solidFill>
              <a:srgbClr val="00B05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0.17308</cdr:x>
      <cdr:y>0.44433</cdr:y>
    </cdr:from>
    <cdr:to>
      <cdr:x>0.42732</cdr:x>
      <cdr:y>0.63522</cdr:y>
    </cdr:to>
    <cdr:sp macro="" textlink="">
      <cdr:nvSpPr>
        <cdr:cNvPr id="2" name="Овал 1"/>
        <cdr:cNvSpPr/>
      </cdr:nvSpPr>
      <cdr:spPr>
        <a:xfrm xmlns:a="http://schemas.openxmlformats.org/drawingml/2006/main">
          <a:off x="782266" y="2599180"/>
          <a:ext cx="1149069" cy="1116701"/>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solidFill>
              <a:schemeClr val="accent1">
                <a:lumMod val="40000"/>
                <a:lumOff val="60000"/>
              </a:schemeClr>
            </a:solidFill>
          </a:endParaRPr>
        </a:p>
      </cdr:txBody>
    </cdr:sp>
  </cdr:relSizeAnchor>
  <cdr:relSizeAnchor xmlns:cdr="http://schemas.openxmlformats.org/drawingml/2006/chartDrawing">
    <cdr:from>
      <cdr:x>0.18741</cdr:x>
      <cdr:y>0.5</cdr:y>
    </cdr:from>
    <cdr:to>
      <cdr:x>0.41696</cdr:x>
      <cdr:y>0.57892</cdr:y>
    </cdr:to>
    <cdr:sp macro="" textlink="">
      <cdr:nvSpPr>
        <cdr:cNvPr id="3" name="Прямоугольник 2"/>
        <cdr:cNvSpPr/>
      </cdr:nvSpPr>
      <cdr:spPr>
        <a:xfrm xmlns:a="http://schemas.openxmlformats.org/drawingml/2006/main">
          <a:off x="847024" y="2924855"/>
          <a:ext cx="1037463" cy="461665"/>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ru-RU" sz="1200" b="1" dirty="0" smtClean="0">
              <a:ln w="0"/>
              <a:solidFill>
                <a:schemeClr val="tx1"/>
              </a:solidFill>
              <a:effectLst>
                <a:outerShdw blurRad="38100" dist="25400" dir="5400000" algn="ctr" rotWithShape="0">
                  <a:srgbClr val="6E747A">
                    <a:alpha val="43000"/>
                  </a:srgbClr>
                </a:outerShdw>
              </a:effectLst>
            </a:rPr>
            <a:t>2 784 103,41</a:t>
          </a:r>
          <a:r>
            <a:rPr lang="en-US" sz="1200" b="1" dirty="0" smtClean="0">
              <a:ln w="0"/>
              <a:solidFill>
                <a:schemeClr val="tx1"/>
              </a:solidFill>
              <a:effectLst>
                <a:outerShdw blurRad="38100" dist="25400" dir="5400000" algn="ctr" rotWithShape="0">
                  <a:srgbClr val="6E747A">
                    <a:alpha val="43000"/>
                  </a:srgbClr>
                </a:outerShdw>
              </a:effectLst>
            </a:rPr>
            <a:t> </a:t>
          </a:r>
          <a:endParaRPr lang="ru-RU" sz="1200" b="1" dirty="0" smtClean="0">
            <a:ln w="0"/>
            <a:solidFill>
              <a:schemeClr val="tx1"/>
            </a:solidFill>
            <a:effectLst>
              <a:outerShdw blurRad="38100" dist="25400" dir="5400000" algn="ctr" rotWithShape="0">
                <a:srgbClr val="6E747A">
                  <a:alpha val="43000"/>
                </a:srgbClr>
              </a:outerShdw>
            </a:effectLst>
          </a:endParaRPr>
        </a:p>
        <a:p xmlns:a="http://schemas.openxmlformats.org/drawingml/2006/main">
          <a:pPr algn="ctr"/>
          <a:r>
            <a:rPr lang="ru-RU" sz="1200" b="1" cap="none" spc="0" dirty="0" smtClean="0">
              <a:ln w="0"/>
              <a:solidFill>
                <a:schemeClr val="tx1"/>
              </a:solidFill>
              <a:effectLst>
                <a:outerShdw blurRad="38100" dist="25400" dir="5400000" algn="ctr" rotWithShape="0">
                  <a:srgbClr val="6E747A">
                    <a:alpha val="43000"/>
                  </a:srgbClr>
                </a:outerShdw>
              </a:effectLst>
            </a:rPr>
            <a:t>тыс. руб.</a:t>
          </a:r>
          <a:endParaRPr lang="ru-RU" sz="1200" b="1" cap="none" spc="0" dirty="0">
            <a:ln w="0"/>
            <a:solidFill>
              <a:schemeClr val="tx1"/>
            </a:solidFill>
            <a:effectLst>
              <a:outerShdw blurRad="38100" dist="25400" dir="5400000" algn="ctr" rotWithShape="0">
                <a:srgbClr val="6E747A">
                  <a:alpha val="43000"/>
                </a:srgbClr>
              </a:outerShdw>
            </a:effectLs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0.16223</cdr:x>
      <cdr:y>0.05175</cdr:y>
    </cdr:from>
    <cdr:to>
      <cdr:x>1</cdr:x>
      <cdr:y>0.09559</cdr:y>
    </cdr:to>
    <cdr:sp macro="" textlink="">
      <cdr:nvSpPr>
        <cdr:cNvPr id="4" name="TextBox 3"/>
        <cdr:cNvSpPr txBox="1"/>
      </cdr:nvSpPr>
      <cdr:spPr>
        <a:xfrm xmlns:a="http://schemas.openxmlformats.org/drawingml/2006/main">
          <a:off x="692183" y="316150"/>
          <a:ext cx="3574490" cy="2678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ru-RU" sz="1600" b="1" dirty="0">
              <a:solidFill>
                <a:schemeClr val="tx1"/>
              </a:solidFill>
              <a:latin typeface="+mn-lt"/>
              <a:ea typeface="+mn-ea"/>
              <a:cs typeface="+mn-cs"/>
            </a:rPr>
            <a:t>С</a:t>
          </a:r>
          <a:r>
            <a:rPr lang="ru-RU" sz="1600" b="1" dirty="0" smtClean="0">
              <a:solidFill>
                <a:schemeClr val="tx1"/>
              </a:solidFill>
              <a:latin typeface="+mn-lt"/>
              <a:ea typeface="+mn-ea"/>
              <a:cs typeface="+mn-cs"/>
            </a:rPr>
            <a:t>ТРУКТУРА НЕНАЛОГОВЫХ ДОХОДОВ</a:t>
          </a:r>
          <a:endParaRPr lang="ru-RU" sz="1600" b="1" dirty="0">
            <a:solidFill>
              <a:schemeClr val="tx1"/>
            </a:solidFill>
            <a:latin typeface="+mn-lt"/>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51163" cy="498475"/>
          </a:xfrm>
          <a:prstGeom prst="rect">
            <a:avLst/>
          </a:prstGeom>
        </p:spPr>
        <p:txBody>
          <a:bodyPr vert="horz" lIns="91431" tIns="45715" rIns="91431" bIns="45715" rtlCol="0"/>
          <a:lstStyle>
            <a:lvl1pPr algn="l">
              <a:defRPr sz="1200"/>
            </a:lvl1pPr>
          </a:lstStyle>
          <a:p>
            <a:endParaRPr lang="ru-RU"/>
          </a:p>
        </p:txBody>
      </p:sp>
      <p:sp>
        <p:nvSpPr>
          <p:cNvPr id="3" name="Дата 2"/>
          <p:cNvSpPr>
            <a:spLocks noGrp="1"/>
          </p:cNvSpPr>
          <p:nvPr>
            <p:ph type="dt" sz="quarter" idx="1"/>
          </p:nvPr>
        </p:nvSpPr>
        <p:spPr>
          <a:xfrm>
            <a:off x="3857626" y="1"/>
            <a:ext cx="2951163" cy="498475"/>
          </a:xfrm>
          <a:prstGeom prst="rect">
            <a:avLst/>
          </a:prstGeom>
        </p:spPr>
        <p:txBody>
          <a:bodyPr vert="horz" lIns="91431" tIns="45715" rIns="91431" bIns="45715" rtlCol="0"/>
          <a:lstStyle>
            <a:lvl1pPr algn="r">
              <a:defRPr sz="1200"/>
            </a:lvl1pPr>
          </a:lstStyle>
          <a:p>
            <a:fld id="{FA9F5ED9-F404-45A3-A5A7-C42552BB26E6}" type="datetimeFigureOut">
              <a:rPr lang="ru-RU" smtClean="0"/>
              <a:t>26.04.2024</a:t>
            </a:fld>
            <a:endParaRPr lang="ru-RU"/>
          </a:p>
        </p:txBody>
      </p:sp>
      <p:sp>
        <p:nvSpPr>
          <p:cNvPr id="4" name="Нижний колонтитул 3"/>
          <p:cNvSpPr>
            <a:spLocks noGrp="1"/>
          </p:cNvSpPr>
          <p:nvPr>
            <p:ph type="ftr" sz="quarter" idx="2"/>
          </p:nvPr>
        </p:nvSpPr>
        <p:spPr>
          <a:xfrm>
            <a:off x="0" y="9444038"/>
            <a:ext cx="2951163" cy="498475"/>
          </a:xfrm>
          <a:prstGeom prst="rect">
            <a:avLst/>
          </a:prstGeom>
        </p:spPr>
        <p:txBody>
          <a:bodyPr vert="horz" lIns="91431" tIns="45715" rIns="91431" bIns="45715" rtlCol="0" anchor="b"/>
          <a:lstStyle>
            <a:lvl1pPr algn="l">
              <a:defRPr sz="1200"/>
            </a:lvl1pPr>
          </a:lstStyle>
          <a:p>
            <a:endParaRPr lang="ru-RU"/>
          </a:p>
        </p:txBody>
      </p:sp>
      <p:sp>
        <p:nvSpPr>
          <p:cNvPr id="5" name="Номер слайда 4"/>
          <p:cNvSpPr>
            <a:spLocks noGrp="1"/>
          </p:cNvSpPr>
          <p:nvPr>
            <p:ph type="sldNum" sz="quarter" idx="3"/>
          </p:nvPr>
        </p:nvSpPr>
        <p:spPr>
          <a:xfrm>
            <a:off x="3857626" y="9444038"/>
            <a:ext cx="2951163" cy="498475"/>
          </a:xfrm>
          <a:prstGeom prst="rect">
            <a:avLst/>
          </a:prstGeom>
        </p:spPr>
        <p:txBody>
          <a:bodyPr vert="horz" lIns="91431" tIns="45715" rIns="91431" bIns="45715" rtlCol="0" anchor="b"/>
          <a:lstStyle>
            <a:lvl1pPr algn="r">
              <a:defRPr sz="1200"/>
            </a:lvl1pPr>
          </a:lstStyle>
          <a:p>
            <a:fld id="{3C7E9FC0-9E13-4212-8062-B8ED9E6EA35B}" type="slidenum">
              <a:rPr lang="ru-RU" smtClean="0"/>
              <a:t>‹#›</a:t>
            </a:fld>
            <a:endParaRPr lang="ru-RU"/>
          </a:p>
        </p:txBody>
      </p:sp>
    </p:spTree>
    <p:extLst>
      <p:ext uri="{BB962C8B-B14F-4D97-AF65-F5344CB8AC3E}">
        <p14:creationId xmlns:p14="http://schemas.microsoft.com/office/powerpoint/2010/main" val="1154050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51905" cy="499113"/>
          </a:xfrm>
          <a:prstGeom prst="rect">
            <a:avLst/>
          </a:prstGeom>
        </p:spPr>
        <p:txBody>
          <a:bodyPr vert="horz" lIns="91558" tIns="45780" rIns="91558" bIns="45780" rtlCol="0"/>
          <a:lstStyle>
            <a:lvl1pPr algn="l">
              <a:defRPr sz="1200"/>
            </a:lvl1pPr>
          </a:lstStyle>
          <a:p>
            <a:endParaRPr lang="ru-RU"/>
          </a:p>
        </p:txBody>
      </p:sp>
      <p:sp>
        <p:nvSpPr>
          <p:cNvPr id="3" name="Дата 2"/>
          <p:cNvSpPr>
            <a:spLocks noGrp="1"/>
          </p:cNvSpPr>
          <p:nvPr>
            <p:ph type="dt" idx="1"/>
          </p:nvPr>
        </p:nvSpPr>
        <p:spPr>
          <a:xfrm>
            <a:off x="3856880" y="1"/>
            <a:ext cx="2951905" cy="499113"/>
          </a:xfrm>
          <a:prstGeom prst="rect">
            <a:avLst/>
          </a:prstGeom>
        </p:spPr>
        <p:txBody>
          <a:bodyPr vert="horz" lIns="91558" tIns="45780" rIns="91558" bIns="45780" rtlCol="0"/>
          <a:lstStyle>
            <a:lvl1pPr algn="r">
              <a:defRPr sz="1200"/>
            </a:lvl1pPr>
          </a:lstStyle>
          <a:p>
            <a:fld id="{C18553CB-551B-4D86-B188-0B6871765DF1}" type="datetimeFigureOut">
              <a:rPr lang="ru-RU" smtClean="0"/>
              <a:t>26.04.2024</a:t>
            </a:fld>
            <a:endParaRPr lang="ru-RU"/>
          </a:p>
        </p:txBody>
      </p:sp>
      <p:sp>
        <p:nvSpPr>
          <p:cNvPr id="4" name="Образ слайда 3"/>
          <p:cNvSpPr>
            <a:spLocks noGrp="1" noRot="1" noChangeAspect="1"/>
          </p:cNvSpPr>
          <p:nvPr>
            <p:ph type="sldImg" idx="2"/>
          </p:nvPr>
        </p:nvSpPr>
        <p:spPr>
          <a:xfrm>
            <a:off x="1168400" y="1243013"/>
            <a:ext cx="4473575" cy="3354387"/>
          </a:xfrm>
          <a:prstGeom prst="rect">
            <a:avLst/>
          </a:prstGeom>
          <a:noFill/>
          <a:ln w="12700">
            <a:solidFill>
              <a:prstClr val="black"/>
            </a:solidFill>
          </a:ln>
        </p:spPr>
        <p:txBody>
          <a:bodyPr vert="horz" lIns="91558" tIns="45780" rIns="91558" bIns="45780" rtlCol="0" anchor="ctr"/>
          <a:lstStyle/>
          <a:p>
            <a:endParaRPr lang="ru-RU"/>
          </a:p>
        </p:txBody>
      </p:sp>
      <p:sp>
        <p:nvSpPr>
          <p:cNvPr id="5" name="Заметки 4"/>
          <p:cNvSpPr>
            <a:spLocks noGrp="1"/>
          </p:cNvSpPr>
          <p:nvPr>
            <p:ph type="body" sz="quarter" idx="3"/>
          </p:nvPr>
        </p:nvSpPr>
        <p:spPr>
          <a:xfrm>
            <a:off x="680721" y="4784489"/>
            <a:ext cx="5448936" cy="3915014"/>
          </a:xfrm>
          <a:prstGeom prst="rect">
            <a:avLst/>
          </a:prstGeom>
        </p:spPr>
        <p:txBody>
          <a:bodyPr vert="horz" lIns="91558" tIns="45780" rIns="91558" bIns="4578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43403"/>
            <a:ext cx="2951905" cy="499113"/>
          </a:xfrm>
          <a:prstGeom prst="rect">
            <a:avLst/>
          </a:prstGeom>
        </p:spPr>
        <p:txBody>
          <a:bodyPr vert="horz" lIns="91558" tIns="45780" rIns="91558" bIns="45780" rtlCol="0" anchor="b"/>
          <a:lstStyle>
            <a:lvl1pPr algn="l">
              <a:defRPr sz="1200"/>
            </a:lvl1pPr>
          </a:lstStyle>
          <a:p>
            <a:endParaRPr lang="ru-RU"/>
          </a:p>
        </p:txBody>
      </p:sp>
      <p:sp>
        <p:nvSpPr>
          <p:cNvPr id="7" name="Номер слайда 6"/>
          <p:cNvSpPr>
            <a:spLocks noGrp="1"/>
          </p:cNvSpPr>
          <p:nvPr>
            <p:ph type="sldNum" sz="quarter" idx="5"/>
          </p:nvPr>
        </p:nvSpPr>
        <p:spPr>
          <a:xfrm>
            <a:off x="3856880" y="9443403"/>
            <a:ext cx="2951905" cy="499113"/>
          </a:xfrm>
          <a:prstGeom prst="rect">
            <a:avLst/>
          </a:prstGeom>
        </p:spPr>
        <p:txBody>
          <a:bodyPr vert="horz" lIns="91558" tIns="45780" rIns="91558" bIns="45780" rtlCol="0" anchor="b"/>
          <a:lstStyle>
            <a:lvl1pPr algn="r">
              <a:defRPr sz="1200"/>
            </a:lvl1pPr>
          </a:lstStyle>
          <a:p>
            <a:fld id="{8D0FFF96-91EB-4AF8-8300-70DA84BB5AF8}" type="slidenum">
              <a:rPr lang="ru-RU" smtClean="0"/>
              <a:t>‹#›</a:t>
            </a:fld>
            <a:endParaRPr lang="ru-RU"/>
          </a:p>
        </p:txBody>
      </p:sp>
    </p:spTree>
    <p:extLst>
      <p:ext uri="{BB962C8B-B14F-4D97-AF65-F5344CB8AC3E}">
        <p14:creationId xmlns:p14="http://schemas.microsoft.com/office/powerpoint/2010/main" val="1177415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81E77C6-95E2-4360-A941-6B1D0AEF1407}" type="slidenum">
              <a:rPr lang="ru-RU" smtClean="0"/>
              <a:t>3</a:t>
            </a:fld>
            <a:endParaRPr lang="ru-RU"/>
          </a:p>
        </p:txBody>
      </p:sp>
    </p:spTree>
    <p:extLst>
      <p:ext uri="{BB962C8B-B14F-4D97-AF65-F5344CB8AC3E}">
        <p14:creationId xmlns:p14="http://schemas.microsoft.com/office/powerpoint/2010/main" val="241129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81E77C6-95E2-4360-A941-6B1D0AEF1407}" type="slidenum">
              <a:rPr lang="ru-RU" smtClean="0"/>
              <a:t>4</a:t>
            </a:fld>
            <a:endParaRPr lang="ru-RU"/>
          </a:p>
        </p:txBody>
      </p:sp>
    </p:spTree>
    <p:extLst>
      <p:ext uri="{BB962C8B-B14F-4D97-AF65-F5344CB8AC3E}">
        <p14:creationId xmlns:p14="http://schemas.microsoft.com/office/powerpoint/2010/main" val="158817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81E77C6-95E2-4360-A941-6B1D0AEF1407}"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248705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0FFF96-91EB-4AF8-8300-70DA84BB5AF8}" type="slidenum">
              <a:rPr lang="ru-RU" smtClean="0"/>
              <a:t>15</a:t>
            </a:fld>
            <a:endParaRPr lang="ru-RU"/>
          </a:p>
        </p:txBody>
      </p:sp>
    </p:spTree>
    <p:extLst>
      <p:ext uri="{BB962C8B-B14F-4D97-AF65-F5344CB8AC3E}">
        <p14:creationId xmlns:p14="http://schemas.microsoft.com/office/powerpoint/2010/main" val="402038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0FFF96-91EB-4AF8-8300-70DA84BB5AF8}" type="slidenum">
              <a:rPr lang="ru-RU" smtClean="0"/>
              <a:t>19</a:t>
            </a:fld>
            <a:endParaRPr lang="ru-RU"/>
          </a:p>
        </p:txBody>
      </p:sp>
    </p:spTree>
    <p:extLst>
      <p:ext uri="{BB962C8B-B14F-4D97-AF65-F5344CB8AC3E}">
        <p14:creationId xmlns:p14="http://schemas.microsoft.com/office/powerpoint/2010/main" val="201376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0FFF96-91EB-4AF8-8300-70DA84BB5AF8}" type="slidenum">
              <a:rPr lang="ru-RU" smtClean="0"/>
              <a:t>113</a:t>
            </a:fld>
            <a:endParaRPr lang="ru-RU"/>
          </a:p>
        </p:txBody>
      </p:sp>
    </p:spTree>
    <p:extLst>
      <p:ext uri="{BB962C8B-B14F-4D97-AF65-F5344CB8AC3E}">
        <p14:creationId xmlns:p14="http://schemas.microsoft.com/office/powerpoint/2010/main" val="30807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0FFF96-91EB-4AF8-8300-70DA84BB5AF8}" type="slidenum">
              <a:rPr lang="ru-RU" smtClean="0"/>
              <a:t>116</a:t>
            </a:fld>
            <a:endParaRPr lang="ru-RU"/>
          </a:p>
        </p:txBody>
      </p:sp>
    </p:spTree>
    <p:extLst>
      <p:ext uri="{BB962C8B-B14F-4D97-AF65-F5344CB8AC3E}">
        <p14:creationId xmlns:p14="http://schemas.microsoft.com/office/powerpoint/2010/main" val="356470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6087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35800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122707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384426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15955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34908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28600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130435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37492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69101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pPr/>
              <a:t>26.04.2024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93414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0">
              <a:schemeClr val="accent4">
                <a:lumMod val="20000"/>
                <a:lumOff val="80000"/>
              </a:schemeClr>
            </a:gs>
            <a:gs pos="32000">
              <a:schemeClr val="accent1">
                <a:lumMod val="5000"/>
                <a:lumOff val="95000"/>
              </a:schemeClr>
            </a:gs>
            <a:gs pos="100000">
              <a:schemeClr val="accent1">
                <a:lumMod val="45000"/>
                <a:lumOff val="55000"/>
              </a:schemeClr>
            </a:gs>
            <a:gs pos="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pPr/>
              <a:t>26.04.2024</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pPr/>
              <a:t>‹#›</a:t>
            </a:fld>
            <a:endParaRPr lang="ru-RU"/>
          </a:p>
        </p:txBody>
      </p:sp>
      <p:pic>
        <p:nvPicPr>
          <p:cNvPr id="12" name="Рисунок 11"/>
          <p:cNvPicPr>
            <a:picLocks noChangeAspect="1"/>
          </p:cNvPicPr>
          <p:nvPr userDrawn="1"/>
        </p:nvPicPr>
        <p:blipFill rotWithShape="1">
          <a:blip r:embed="rId13">
            <a:extLst>
              <a:ext uri="{28A0092B-C50C-407E-A947-70E740481C1C}">
                <a14:useLocalDpi xmlns:a14="http://schemas.microsoft.com/office/drawing/2010/main" val="0"/>
              </a:ext>
            </a:extLst>
          </a:blip>
          <a:srcRect r="32367" b="66248"/>
          <a:stretch/>
        </p:blipFill>
        <p:spPr>
          <a:xfrm rot="16200000">
            <a:off x="-2560982" y="2560981"/>
            <a:ext cx="6858000" cy="1736035"/>
          </a:xfrm>
          <a:prstGeom prst="rect">
            <a:avLst/>
          </a:prstGeom>
        </p:spPr>
      </p:pic>
    </p:spTree>
    <p:extLst>
      <p:ext uri="{BB962C8B-B14F-4D97-AF65-F5344CB8AC3E}">
        <p14:creationId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chart" Target="../charts/chart18.xml"/><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chart" Target="../charts/chart19.xml"/><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image" Target="../media/image3.gif"/><Relationship Id="rId16" Type="http://schemas.openxmlformats.org/officeDocument/2006/relationships/image" Target="../media/image18.svg"/><Relationship Id="rId1" Type="http://schemas.openxmlformats.org/officeDocument/2006/relationships/slideLayout" Target="../slideLayouts/slideLayout2.xml"/><Relationship Id="rId11" Type="http://schemas.openxmlformats.org/officeDocument/2006/relationships/image" Target="../media/image8.png"/><Relationship Id="rId15" Type="http://schemas.openxmlformats.org/officeDocument/2006/relationships/image" Target="../media/image10.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hyperlink" Target="https://doverie-mirnyi.obr.sakha.gov.r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0">
              <a:schemeClr val="accent4">
                <a:lumMod val="20000"/>
                <a:lumOff val="80000"/>
              </a:schemeClr>
            </a:gs>
            <a:gs pos="32000">
              <a:schemeClr val="accent1">
                <a:lumMod val="5000"/>
                <a:lumOff val="95000"/>
              </a:schemeClr>
            </a:gs>
            <a:gs pos="100000">
              <a:schemeClr val="accent1">
                <a:lumMod val="45000"/>
                <a:lumOff val="55000"/>
              </a:schemeClr>
            </a:gs>
            <a:gs pos="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8" name="Заголовок 1"/>
          <p:cNvSpPr txBox="1">
            <a:spLocks/>
          </p:cNvSpPr>
          <p:nvPr/>
        </p:nvSpPr>
        <p:spPr>
          <a:xfrm>
            <a:off x="520700" y="723900"/>
            <a:ext cx="4537075" cy="584671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00000"/>
              </a:lnSpc>
            </a:pPr>
            <a:endParaRPr lang="ru-RU" sz="1500" dirty="0">
              <a:solidFill>
                <a:schemeClr val="accent5">
                  <a:lumMod val="50000"/>
                </a:schemeClr>
              </a:solidFill>
              <a:latin typeface="Calibri" panose="020F0502020204030204" pitchFamily="34" charset="0"/>
              <a:cs typeface="Calibri" panose="020F0502020204030204" pitchFamily="34" charset="0"/>
            </a:endParaRPr>
          </a:p>
        </p:txBody>
      </p:sp>
      <p:sp>
        <p:nvSpPr>
          <p:cNvPr id="3" name="Прямоугольник 2"/>
          <p:cNvSpPr/>
          <p:nvPr/>
        </p:nvSpPr>
        <p:spPr>
          <a:xfrm>
            <a:off x="1465703" y="254104"/>
            <a:ext cx="6699739" cy="584775"/>
          </a:xfrm>
          <a:prstGeom prst="rect">
            <a:avLst/>
          </a:prstGeom>
        </p:spPr>
        <p:txBody>
          <a:bodyPr wrap="square">
            <a:spAutoFit/>
          </a:bodyPr>
          <a:lstStyle/>
          <a:p>
            <a:pPr algn="ctr"/>
            <a:r>
              <a:rPr lang="ru-RU" sz="1600" b="1" kern="0" dirty="0">
                <a:solidFill>
                  <a:srgbClr val="FEB80A">
                    <a:lumMod val="50000"/>
                  </a:srgbClr>
                </a:solidFill>
                <a:latin typeface="Times New Roman" panose="02020603050405020304" pitchFamily="18" charset="0"/>
              </a:rPr>
              <a:t>МУНИЦИПАЛЬНОЕ </a:t>
            </a:r>
            <a:r>
              <a:rPr lang="ru-RU" sz="1600" b="1" kern="0" dirty="0" smtClean="0">
                <a:solidFill>
                  <a:srgbClr val="FEB80A">
                    <a:lumMod val="50000"/>
                  </a:srgbClr>
                </a:solidFill>
                <a:latin typeface="Times New Roman" panose="02020603050405020304" pitchFamily="18" charset="0"/>
              </a:rPr>
              <a:t>ОБРАЗОВАНИЕ</a:t>
            </a:r>
          </a:p>
          <a:p>
            <a:pPr algn="ctr"/>
            <a:r>
              <a:rPr lang="ru-RU" sz="1600" b="1" kern="0" dirty="0" smtClean="0">
                <a:solidFill>
                  <a:srgbClr val="FEB80A">
                    <a:lumMod val="50000"/>
                  </a:srgbClr>
                </a:solidFill>
                <a:latin typeface="Times New Roman" panose="02020603050405020304" pitchFamily="18" charset="0"/>
              </a:rPr>
              <a:t>«МИРНИНСКИЙ </a:t>
            </a:r>
            <a:r>
              <a:rPr lang="ru-RU" sz="1600" b="1" kern="0" dirty="0">
                <a:solidFill>
                  <a:srgbClr val="FEB80A">
                    <a:lumMod val="50000"/>
                  </a:srgbClr>
                </a:solidFill>
                <a:latin typeface="Times New Roman" panose="02020603050405020304" pitchFamily="18" charset="0"/>
              </a:rPr>
              <a:t>РАЙОН</a:t>
            </a:r>
            <a:r>
              <a:rPr lang="ru-RU" sz="1600" b="1" kern="0" dirty="0" smtClean="0">
                <a:solidFill>
                  <a:srgbClr val="FEB80A">
                    <a:lumMod val="50000"/>
                  </a:srgbClr>
                </a:solidFill>
                <a:latin typeface="Times New Roman" panose="02020603050405020304" pitchFamily="18" charset="0"/>
              </a:rPr>
              <a:t>» РЕСПУБЛИКИ </a:t>
            </a:r>
            <a:r>
              <a:rPr lang="ru-RU" sz="1600" b="1" kern="0" dirty="0">
                <a:solidFill>
                  <a:srgbClr val="FEB80A">
                    <a:lumMod val="50000"/>
                  </a:srgbClr>
                </a:solidFill>
                <a:latin typeface="Times New Roman" panose="02020603050405020304" pitchFamily="18" charset="0"/>
              </a:rPr>
              <a:t>САХА (ЯКУТИЯ)</a:t>
            </a:r>
          </a:p>
        </p:txBody>
      </p:sp>
      <p:pic>
        <p:nvPicPr>
          <p:cNvPr id="4" name="Рисунок 3"/>
          <p:cNvPicPr>
            <a:picLocks noChangeAspect="1"/>
          </p:cNvPicPr>
          <p:nvPr/>
        </p:nvPicPr>
        <p:blipFill>
          <a:blip r:embed="rId2"/>
          <a:stretch>
            <a:fillRect/>
          </a:stretch>
        </p:blipFill>
        <p:spPr>
          <a:xfrm>
            <a:off x="630595" y="3014577"/>
            <a:ext cx="7882811" cy="475529"/>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71" y="184547"/>
            <a:ext cx="607036" cy="723890"/>
          </a:xfrm>
          <a:prstGeom prst="rect">
            <a:avLst/>
          </a:prstGeom>
        </p:spPr>
      </p:pic>
      <p:sp>
        <p:nvSpPr>
          <p:cNvPr id="15" name="AutoShape 2" descr="mirn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6" name="Рисунок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201" y="872362"/>
            <a:ext cx="3342185" cy="5910993"/>
          </a:xfrm>
          <a:prstGeom prst="rect">
            <a:avLst/>
          </a:prstGeom>
          <a:ln>
            <a:noFill/>
          </a:ln>
          <a:effectLst>
            <a:softEdge rad="254000"/>
          </a:effectLst>
        </p:spPr>
      </p:pic>
      <p:sp>
        <p:nvSpPr>
          <p:cNvPr id="11" name="TextBox 10"/>
          <p:cNvSpPr txBox="1"/>
          <p:nvPr/>
        </p:nvSpPr>
        <p:spPr>
          <a:xfrm>
            <a:off x="1028700" y="2758263"/>
            <a:ext cx="5981700" cy="646331"/>
          </a:xfrm>
          <a:prstGeom prst="rect">
            <a:avLst/>
          </a:prstGeom>
          <a:solidFill>
            <a:sysClr val="window" lastClr="FFFFFF"/>
          </a:solidFill>
          <a:effectLst>
            <a:softEdge rad="63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smtClean="0">
                <a:ln>
                  <a:noFill/>
                </a:ln>
                <a:solidFill>
                  <a:srgbClr val="FEB80A">
                    <a:lumMod val="50000"/>
                  </a:srgbClr>
                </a:solidFill>
                <a:effectLst/>
                <a:uLnTx/>
                <a:uFillTx/>
                <a:latin typeface="Times New Roman" panose="02020603050405020304" pitchFamily="18" charset="0"/>
              </a:rPr>
              <a:t>БЮДЖЕТ ДЛЯ ГРАЖДАН</a:t>
            </a:r>
          </a:p>
        </p:txBody>
      </p:sp>
    </p:spTree>
    <p:extLst>
      <p:ext uri="{BB962C8B-B14F-4D97-AF65-F5344CB8AC3E}">
        <p14:creationId xmlns:p14="http://schemas.microsoft.com/office/powerpoint/2010/main" val="1724252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0722" y="179113"/>
            <a:ext cx="7200900" cy="411480"/>
          </a:xfrm>
        </p:spPr>
        <p:txBody>
          <a:bodyPr>
            <a:normAutofit/>
          </a:bodyPr>
          <a:lstStyle/>
          <a:p>
            <a:pPr algn="ctr"/>
            <a:r>
              <a:rPr lang="ru-RU" sz="2000" b="1" dirty="0">
                <a:solidFill>
                  <a:srgbClr val="996600"/>
                </a:solidFill>
                <a:latin typeface="+mn-lt"/>
                <a:cs typeface="Times New Roman" panose="02020603050405020304" pitchFamily="18" charset="0"/>
              </a:rPr>
              <a:t>ДИНАМИКА НЕНАЛОГОВЫХ ДОХОДОВ </a:t>
            </a:r>
            <a:r>
              <a:rPr lang="ru-RU" sz="2000" b="1" i="1" dirty="0">
                <a:solidFill>
                  <a:srgbClr val="996600"/>
                </a:solidFill>
                <a:latin typeface="+mn-lt"/>
                <a:cs typeface="Times New Roman" panose="02020603050405020304" pitchFamily="18" charset="0"/>
              </a:rPr>
              <a:t>(</a:t>
            </a:r>
            <a:r>
              <a:rPr lang="ru-RU" sz="2000" b="1" i="1" dirty="0" err="1">
                <a:solidFill>
                  <a:srgbClr val="996600"/>
                </a:solidFill>
                <a:latin typeface="+mn-lt"/>
                <a:cs typeface="Times New Roman" panose="02020603050405020304" pitchFamily="18" charset="0"/>
              </a:rPr>
              <a:t>тыс.руб</a:t>
            </a:r>
            <a:r>
              <a:rPr lang="ru-RU" sz="2000" b="1" i="1" dirty="0">
                <a:solidFill>
                  <a:srgbClr val="996600"/>
                </a:solidFill>
                <a:latin typeface="+mn-lt"/>
                <a:cs typeface="Times New Roman" panose="02020603050405020304" pitchFamily="18" charset="0"/>
              </a:rPr>
              <a:t>.)</a:t>
            </a:r>
          </a:p>
        </p:txBody>
      </p:sp>
      <p:graphicFrame>
        <p:nvGraphicFramePr>
          <p:cNvPr id="6" name="Диаграмма 5"/>
          <p:cNvGraphicFramePr>
            <a:graphicFrameLocks/>
          </p:cNvGraphicFramePr>
          <p:nvPr>
            <p:extLst>
              <p:ext uri="{D42A27DB-BD31-4B8C-83A1-F6EECF244321}">
                <p14:modId xmlns:p14="http://schemas.microsoft.com/office/powerpoint/2010/main" val="4212614866"/>
              </p:ext>
            </p:extLst>
          </p:nvPr>
        </p:nvGraphicFramePr>
        <p:xfrm>
          <a:off x="2467014" y="3741218"/>
          <a:ext cx="4522066" cy="2920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p:cNvGraphicFramePr/>
          <p:nvPr>
            <p:extLst/>
          </p:nvPr>
        </p:nvGraphicFramePr>
        <p:xfrm>
          <a:off x="121920" y="830919"/>
          <a:ext cx="4323444" cy="2669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extLst/>
          </p:nvPr>
        </p:nvGraphicFramePr>
        <p:xfrm>
          <a:off x="4358277" y="787424"/>
          <a:ext cx="4716053" cy="27952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17494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55991" y="91102"/>
            <a:ext cx="8910733" cy="101055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«Обеспечение жильем молодых семей» </a:t>
            </a:r>
            <a:r>
              <a:rPr lang="ru-RU" sz="1800" b="1" dirty="0" smtClean="0">
                <a:solidFill>
                  <a:schemeClr val="tx1"/>
                </a:solidFill>
                <a:cs typeface="Times New Roman" panose="02020603050405020304" pitchFamily="18" charset="0"/>
              </a:rPr>
              <a:t>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43212017"/>
              </p:ext>
            </p:extLst>
          </p:nvPr>
        </p:nvGraphicFramePr>
        <p:xfrm>
          <a:off x="330472" y="1339666"/>
          <a:ext cx="8627084" cy="1169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Федеральный</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бюджет</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27 875,0</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27 872,5</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520343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1 779,3</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1 779,1</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4579716"/>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57 828,1</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57 823,0</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87 482,4</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87 474,6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97815" y="1031889"/>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30472" y="2597322"/>
            <a:ext cx="8627084" cy="151222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данных </a:t>
            </a:r>
            <a:r>
              <a:rPr lang="ru-RU" sz="1400" dirty="0" smtClean="0">
                <a:solidFill>
                  <a:schemeClr val="tx1"/>
                </a:solidFill>
              </a:rPr>
              <a:t>мероприятий молодым семьям предоставляются социальные выплаты </a:t>
            </a:r>
            <a:r>
              <a:rPr lang="ru-RU" sz="1400" dirty="0">
                <a:solidFill>
                  <a:schemeClr val="tx1"/>
                </a:solidFill>
              </a:rPr>
              <a:t>на приобретение жилья </a:t>
            </a:r>
            <a:r>
              <a:rPr lang="ru-RU" sz="1400" dirty="0" smtClean="0">
                <a:solidFill>
                  <a:schemeClr val="tx1"/>
                </a:solidFill>
              </a:rPr>
              <a:t>или на </a:t>
            </a:r>
            <a:r>
              <a:rPr lang="ru-RU" sz="1400" dirty="0">
                <a:solidFill>
                  <a:schemeClr val="tx1"/>
                </a:solidFill>
              </a:rPr>
              <a:t>строительство индивидуального жилого </a:t>
            </a:r>
            <a:r>
              <a:rPr lang="ru-RU" sz="1400" dirty="0" smtClean="0">
                <a:solidFill>
                  <a:schemeClr val="tx1"/>
                </a:solidFill>
              </a:rPr>
              <a:t>дома.</a:t>
            </a:r>
          </a:p>
          <a:p>
            <a:pPr indent="177800" algn="just"/>
            <a:r>
              <a:rPr lang="ru-RU" sz="1400" dirty="0">
                <a:solidFill>
                  <a:schemeClr val="tx1"/>
                </a:solidFill>
              </a:rPr>
              <a:t>Социальная выплата может быть использована на приобретение, строительство, погашение основного долга по действующим ипотечным кредитам.</a:t>
            </a:r>
            <a:endParaRPr lang="ru-RU" sz="1400" dirty="0" smtClean="0">
              <a:solidFill>
                <a:schemeClr val="tx1"/>
              </a:solidFill>
            </a:endParaRPr>
          </a:p>
          <a:p>
            <a:pPr indent="177800" algn="just"/>
            <a:r>
              <a:rPr lang="ru-RU" sz="1400" dirty="0">
                <a:solidFill>
                  <a:schemeClr val="tx1"/>
                </a:solidFill>
              </a:rPr>
              <a:t> </a:t>
            </a:r>
            <a:r>
              <a:rPr lang="ru-RU" sz="1400" dirty="0" smtClean="0">
                <a:solidFill>
                  <a:schemeClr val="tx1"/>
                </a:solidFill>
              </a:rPr>
              <a:t>В </a:t>
            </a:r>
            <a:r>
              <a:rPr lang="ru-RU" sz="1400" dirty="0">
                <a:solidFill>
                  <a:schemeClr val="tx1"/>
                </a:solidFill>
              </a:rPr>
              <a:t>2023 году </a:t>
            </a:r>
            <a:r>
              <a:rPr lang="ru-RU" sz="1400" b="1" dirty="0">
                <a:solidFill>
                  <a:schemeClr val="tx1"/>
                </a:solidFill>
              </a:rPr>
              <a:t>54 молодые семьи </a:t>
            </a:r>
            <a:r>
              <a:rPr lang="ru-RU" sz="1400" dirty="0">
                <a:solidFill>
                  <a:schemeClr val="tx1"/>
                </a:solidFill>
              </a:rPr>
              <a:t>Мирнинского района получили свидетельства о праве на получение социальной выплаты на приобретение жилого помещения или строительство индивидуального жилого дома, в </a:t>
            </a:r>
            <a:r>
              <a:rPr lang="ru-RU" sz="1400" dirty="0" err="1">
                <a:solidFill>
                  <a:schemeClr val="tx1"/>
                </a:solidFill>
              </a:rPr>
              <a:t>т.ч</a:t>
            </a:r>
            <a:r>
              <a:rPr lang="ru-RU" sz="1400" dirty="0">
                <a:solidFill>
                  <a:schemeClr val="tx1"/>
                </a:solidFill>
              </a:rPr>
              <a:t>. 15 многодетных семей. </a:t>
            </a:r>
          </a:p>
        </p:txBody>
      </p:sp>
      <p:graphicFrame>
        <p:nvGraphicFramePr>
          <p:cNvPr id="6" name="Таблица 5"/>
          <p:cNvGraphicFramePr>
            <a:graphicFrameLocks noGrp="1"/>
          </p:cNvGraphicFramePr>
          <p:nvPr>
            <p:extLst>
              <p:ext uri="{D42A27DB-BD31-4B8C-83A1-F6EECF244321}">
                <p14:modId xmlns:p14="http://schemas.microsoft.com/office/powerpoint/2010/main" val="1160708059"/>
              </p:ext>
            </p:extLst>
          </p:nvPr>
        </p:nvGraphicFramePr>
        <p:xfrm>
          <a:off x="330472" y="4282752"/>
          <a:ext cx="8627084" cy="2072622"/>
        </p:xfrm>
        <a:graphic>
          <a:graphicData uri="http://schemas.openxmlformats.org/drawingml/2006/table">
            <a:tbl>
              <a:tblPr firstRow="1" firstCol="1" bandRow="1">
                <a:tableStyleId>{616DA210-FB5B-4158-B5E0-FEB733F419BA}</a:tableStyleId>
              </a:tblPr>
              <a:tblGrid>
                <a:gridCol w="863846">
                  <a:extLst>
                    <a:ext uri="{9D8B030D-6E8A-4147-A177-3AD203B41FA5}">
                      <a16:colId xmlns:a16="http://schemas.microsoft.com/office/drawing/2014/main" val="3315792632"/>
                    </a:ext>
                  </a:extLst>
                </a:gridCol>
                <a:gridCol w="1959429">
                  <a:extLst>
                    <a:ext uri="{9D8B030D-6E8A-4147-A177-3AD203B41FA5}">
                      <a16:colId xmlns:a16="http://schemas.microsoft.com/office/drawing/2014/main" val="2446816942"/>
                    </a:ext>
                  </a:extLst>
                </a:gridCol>
                <a:gridCol w="1537135">
                  <a:extLst>
                    <a:ext uri="{9D8B030D-6E8A-4147-A177-3AD203B41FA5}">
                      <a16:colId xmlns:a16="http://schemas.microsoft.com/office/drawing/2014/main" val="2323788768"/>
                    </a:ext>
                  </a:extLst>
                </a:gridCol>
                <a:gridCol w="1709918">
                  <a:extLst>
                    <a:ext uri="{9D8B030D-6E8A-4147-A177-3AD203B41FA5}">
                      <a16:colId xmlns:a16="http://schemas.microsoft.com/office/drawing/2014/main" val="2167518989"/>
                    </a:ext>
                  </a:extLst>
                </a:gridCol>
                <a:gridCol w="2556756">
                  <a:extLst>
                    <a:ext uri="{9D8B030D-6E8A-4147-A177-3AD203B41FA5}">
                      <a16:colId xmlns:a16="http://schemas.microsoft.com/office/drawing/2014/main" val="744038012"/>
                    </a:ext>
                  </a:extLst>
                </a:gridCol>
              </a:tblGrid>
              <a:tr h="391885">
                <a:tc rowSpan="2">
                  <a:txBody>
                    <a:bodyPr/>
                    <a:lstStyle/>
                    <a:p>
                      <a:pPr algn="ctr" fontAlgn="base" hangingPunct="0">
                        <a:spcAft>
                          <a:spcPts val="0"/>
                        </a:spcAft>
                        <a:tabLst>
                          <a:tab pos="630555" algn="l"/>
                        </a:tabLst>
                      </a:pPr>
                      <a:r>
                        <a:rPr lang="ru-RU" sz="1300" dirty="0">
                          <a:effectLst/>
                        </a:rPr>
                        <a:t> </a:t>
                      </a:r>
                      <a:r>
                        <a:rPr lang="ru-RU" sz="1300" dirty="0" smtClean="0">
                          <a:effectLst/>
                        </a:rPr>
                        <a:t>№ </a:t>
                      </a:r>
                      <a:r>
                        <a:rPr lang="ru-RU" sz="1300" dirty="0">
                          <a:effectLst/>
                        </a:rPr>
                        <a:t>п/п</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fontAlgn="base" hangingPunct="0">
                        <a:spcAft>
                          <a:spcPts val="0"/>
                        </a:spcAft>
                        <a:tabLst>
                          <a:tab pos="630555" algn="l"/>
                        </a:tabLst>
                      </a:pPr>
                      <a:r>
                        <a:rPr lang="ru-RU" sz="1300" dirty="0" smtClean="0">
                          <a:effectLst/>
                        </a:rPr>
                        <a:t>Наименование </a:t>
                      </a:r>
                      <a:r>
                        <a:rPr lang="ru-RU" sz="1300" dirty="0">
                          <a:effectLst/>
                        </a:rPr>
                        <a:t>поселения</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fontAlgn="base" hangingPunct="0">
                        <a:spcAft>
                          <a:spcPts val="0"/>
                        </a:spcAft>
                        <a:tabLst>
                          <a:tab pos="630555" algn="l"/>
                        </a:tabLst>
                      </a:pPr>
                      <a:r>
                        <a:rPr lang="ru-RU" sz="1300" dirty="0">
                          <a:effectLst/>
                        </a:rPr>
                        <a:t> </a:t>
                      </a:r>
                      <a:r>
                        <a:rPr lang="ru-RU" sz="1300" dirty="0" smtClean="0">
                          <a:effectLst/>
                        </a:rPr>
                        <a:t>Кол</a:t>
                      </a:r>
                      <a:r>
                        <a:rPr lang="ru-RU" sz="1300" dirty="0">
                          <a:effectLst/>
                        </a:rPr>
                        <a:t>. выданных свидетельств в </a:t>
                      </a:r>
                      <a:r>
                        <a:rPr lang="ru-RU" sz="1300" dirty="0" smtClean="0">
                          <a:effectLst/>
                        </a:rPr>
                        <a:t>2023 г.</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fontAlgn="base" hangingPunct="0">
                        <a:spcAft>
                          <a:spcPts val="0"/>
                        </a:spcAft>
                        <a:tabLst>
                          <a:tab pos="630555" algn="l"/>
                        </a:tabLst>
                      </a:pPr>
                      <a:r>
                        <a:rPr lang="ru-RU" sz="1300" dirty="0" smtClean="0">
                          <a:effectLst/>
                        </a:rPr>
                        <a:t>Из </a:t>
                      </a:r>
                      <a:r>
                        <a:rPr lang="ru-RU" sz="1300" dirty="0">
                          <a:effectLst/>
                        </a:rPr>
                        <a:t>них реализовано из списка </a:t>
                      </a:r>
                      <a:r>
                        <a:rPr lang="ru-RU" sz="1300" dirty="0" smtClean="0">
                          <a:effectLst/>
                        </a:rPr>
                        <a:t>2023 г.</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460928058"/>
                  </a:ext>
                </a:extLst>
              </a:tr>
              <a:tr h="2760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ase" hangingPunct="0">
                        <a:spcAft>
                          <a:spcPts val="0"/>
                        </a:spcAft>
                        <a:tabLst>
                          <a:tab pos="630555" algn="l"/>
                        </a:tabLst>
                      </a:pPr>
                      <a:r>
                        <a:rPr lang="ru-RU" sz="1300" b="1" dirty="0">
                          <a:effectLst/>
                        </a:rPr>
                        <a:t> </a:t>
                      </a:r>
                      <a:r>
                        <a:rPr lang="ru-RU" sz="1300" b="1" dirty="0" smtClean="0">
                          <a:effectLst/>
                        </a:rPr>
                        <a:t>в </a:t>
                      </a:r>
                      <a:r>
                        <a:rPr lang="ru-RU" sz="1300" b="1" dirty="0">
                          <a:effectLst/>
                        </a:rPr>
                        <a:t>2023 </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30555" algn="l"/>
                        </a:tabLst>
                      </a:pPr>
                      <a:r>
                        <a:rPr lang="ru-RU" sz="1300" b="1" dirty="0">
                          <a:effectLst/>
                        </a:rPr>
                        <a:t> </a:t>
                      </a:r>
                      <a:r>
                        <a:rPr lang="ru-RU" sz="1300" b="1" dirty="0" smtClean="0">
                          <a:effectLst/>
                        </a:rPr>
                        <a:t>на </a:t>
                      </a:r>
                      <a:r>
                        <a:rPr lang="ru-RU" sz="1300" b="1" dirty="0">
                          <a:effectLst/>
                        </a:rPr>
                        <a:t>сумму (в руб.)</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7026184"/>
                  </a:ext>
                </a:extLst>
              </a:tr>
              <a:tr h="180000">
                <a:tc>
                  <a:txBody>
                    <a:bodyPr/>
                    <a:lstStyle/>
                    <a:p>
                      <a:pPr algn="ctr" fontAlgn="base" hangingPunct="0">
                        <a:spcBef>
                          <a:spcPts val="1200"/>
                        </a:spcBef>
                        <a:spcAft>
                          <a:spcPts val="0"/>
                        </a:spcAft>
                        <a:tabLst>
                          <a:tab pos="630555" algn="l"/>
                        </a:tabLst>
                      </a:pPr>
                      <a:r>
                        <a:rPr lang="ru-RU" sz="1300" dirty="0">
                          <a:effectLst/>
                        </a:rPr>
                        <a:t>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Мирный</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32</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32</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66 010 629,58</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5727872"/>
                  </a:ext>
                </a:extLst>
              </a:tr>
              <a:tr h="180000">
                <a:tc>
                  <a:txBody>
                    <a:bodyPr/>
                    <a:lstStyle/>
                    <a:p>
                      <a:pPr algn="ctr" fontAlgn="base" hangingPunct="0">
                        <a:spcBef>
                          <a:spcPts val="1200"/>
                        </a:spcBef>
                        <a:spcAft>
                          <a:spcPts val="0"/>
                        </a:spcAft>
                        <a:tabLst>
                          <a:tab pos="630555" algn="l"/>
                        </a:tabLst>
                      </a:pPr>
                      <a:r>
                        <a:rPr lang="ru-RU" sz="1300" dirty="0">
                          <a:effectLst/>
                        </a:rPr>
                        <a:t>2</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Удачный</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5</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5</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5 481 505,24</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7999163"/>
                  </a:ext>
                </a:extLst>
              </a:tr>
              <a:tr h="180000">
                <a:tc>
                  <a:txBody>
                    <a:bodyPr/>
                    <a:lstStyle/>
                    <a:p>
                      <a:pPr algn="ctr" fontAlgn="base" hangingPunct="0">
                        <a:spcBef>
                          <a:spcPts val="1200"/>
                        </a:spcBef>
                        <a:spcAft>
                          <a:spcPts val="0"/>
                        </a:spcAft>
                        <a:tabLst>
                          <a:tab pos="630555" algn="l"/>
                        </a:tabLst>
                      </a:pPr>
                      <a:r>
                        <a:rPr lang="ru-RU" sz="1300" dirty="0">
                          <a:effectLst/>
                        </a:rPr>
                        <a:t>3</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Айхал</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11 </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8 100 939,00</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2387634"/>
                  </a:ext>
                </a:extLst>
              </a:tr>
              <a:tr h="180000">
                <a:tc>
                  <a:txBody>
                    <a:bodyPr/>
                    <a:lstStyle/>
                    <a:p>
                      <a:pPr algn="ctr" fontAlgn="base" hangingPunct="0">
                        <a:spcBef>
                          <a:spcPts val="1200"/>
                        </a:spcBef>
                        <a:spcAft>
                          <a:spcPts val="0"/>
                        </a:spcAft>
                        <a:tabLst>
                          <a:tab pos="630555" algn="l"/>
                        </a:tabLst>
                      </a:pPr>
                      <a:r>
                        <a:rPr lang="ru-RU" sz="1300" dirty="0" smtClean="0">
                          <a:solidFill>
                            <a:schemeClr val="tx1"/>
                          </a:solidFill>
                          <a:effectLst/>
                        </a:rPr>
                        <a:t>4</a:t>
                      </a:r>
                      <a:endParaRPr lang="ru-RU"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Алмазный</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2</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2</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1 372 429,44</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283962"/>
                  </a:ext>
                </a:extLst>
              </a:tr>
              <a:tr h="180000">
                <a:tc>
                  <a:txBody>
                    <a:bodyPr/>
                    <a:lstStyle/>
                    <a:p>
                      <a:pPr algn="ctr" fontAlgn="base" hangingPunct="0">
                        <a:spcBef>
                          <a:spcPts val="1200"/>
                        </a:spcBef>
                        <a:spcAft>
                          <a:spcPts val="0"/>
                        </a:spcAft>
                        <a:tabLst>
                          <a:tab pos="630555" algn="l"/>
                        </a:tabLst>
                      </a:pPr>
                      <a:r>
                        <a:rPr lang="ru-RU" sz="1300" dirty="0" smtClean="0">
                          <a:solidFill>
                            <a:schemeClr val="tx1"/>
                          </a:solidFill>
                          <a:effectLst/>
                          <a:latin typeface="+mn-lt"/>
                          <a:ea typeface="+mn-ea"/>
                          <a:cs typeface="+mn-cs"/>
                        </a:rPr>
                        <a:t>5</a:t>
                      </a:r>
                      <a:endParaRPr lang="ru-RU"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Арылах</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4 315 869,43</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0733554"/>
                  </a:ext>
                </a:extLst>
              </a:tr>
              <a:tr h="180000">
                <a:tc>
                  <a:txBody>
                    <a:bodyPr/>
                    <a:lstStyle/>
                    <a:p>
                      <a:pPr algn="ctr" fontAlgn="base" hangingPunct="0">
                        <a:spcBef>
                          <a:spcPts val="1200"/>
                        </a:spcBef>
                        <a:spcAft>
                          <a:spcPts val="0"/>
                        </a:spcAft>
                        <a:tabLst>
                          <a:tab pos="630555" algn="l"/>
                        </a:tabLst>
                      </a:pPr>
                      <a:r>
                        <a:rPr lang="ru-RU" sz="1300" dirty="0">
                          <a:solidFill>
                            <a:schemeClr val="tx1"/>
                          </a:solidFill>
                          <a:effectLst/>
                          <a:latin typeface="+mn-lt"/>
                          <a:ea typeface="+mn-ea"/>
                          <a:cs typeface="+mn-cs"/>
                        </a:rPr>
                        <a:t>6</a:t>
                      </a:r>
                      <a:endParaRPr lang="ru-RU"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err="1">
                          <a:effectLst/>
                        </a:rPr>
                        <a:t>Тас</a:t>
                      </a:r>
                      <a:r>
                        <a:rPr lang="ru-RU" sz="1300" dirty="0">
                          <a:effectLst/>
                        </a:rPr>
                        <a:t> – </a:t>
                      </a:r>
                      <a:r>
                        <a:rPr lang="ru-RU" sz="1300" dirty="0" err="1">
                          <a:effectLst/>
                        </a:rPr>
                        <a:t>Юрях</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929 190,34</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1007765"/>
                  </a:ext>
                </a:extLst>
              </a:tr>
              <a:tr h="216000">
                <a:tc>
                  <a:txBody>
                    <a:bodyPr/>
                    <a:lstStyle/>
                    <a:p>
                      <a:pPr algn="ctr" fontAlgn="base" hangingPunct="0">
                        <a:spcBef>
                          <a:spcPts val="1200"/>
                        </a:spcBef>
                        <a:spcAft>
                          <a:spcPts val="0"/>
                        </a:spcAft>
                        <a:tabLst>
                          <a:tab pos="630555" algn="l"/>
                        </a:tabLst>
                      </a:pPr>
                      <a:r>
                        <a:rPr lang="ru-RU" sz="1300" dirty="0">
                          <a:effectLst/>
                        </a:rPr>
                        <a:t> </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ИТОГО:</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54</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54</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86 210 563,03</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6066218"/>
                  </a:ext>
                </a:extLst>
              </a:tr>
            </a:tbl>
          </a:graphicData>
        </a:graphic>
      </p:graphicFrame>
    </p:spTree>
    <p:extLst>
      <p:ext uri="{BB962C8B-B14F-4D97-AF65-F5344CB8AC3E}">
        <p14:creationId xmlns:p14="http://schemas.microsoft.com/office/powerpoint/2010/main" val="32765047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980" y="1265810"/>
            <a:ext cx="6876661" cy="4370174"/>
          </a:xfrm>
          <a:prstGeom prst="rect">
            <a:avLst/>
          </a:prstGeom>
          <a:ln>
            <a:noFill/>
          </a:ln>
          <a:effectLst>
            <a:softEdge rad="112500"/>
          </a:effectLst>
        </p:spPr>
      </p:pic>
      <p:sp>
        <p:nvSpPr>
          <p:cNvPr id="5" name="Заголовок 1"/>
          <p:cNvSpPr>
            <a:spLocks noGrp="1"/>
          </p:cNvSpPr>
          <p:nvPr>
            <p:ph type="title"/>
          </p:nvPr>
        </p:nvSpPr>
        <p:spPr>
          <a:xfrm>
            <a:off x="263817" y="92077"/>
            <a:ext cx="8616366" cy="9175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«ОБЕСПЕЧЕНИЕ </a:t>
            </a:r>
            <a:r>
              <a:rPr lang="ru-RU" sz="2000" b="1" dirty="0">
                <a:latin typeface="Calibri" panose="020F0502020204030204" pitchFamily="34" charset="0"/>
                <a:ea typeface="Calibri" panose="020F0502020204030204" pitchFamily="34" charset="0"/>
                <a:cs typeface="Calibri" panose="020F0502020204030204" pitchFamily="34" charset="0"/>
              </a:rPr>
              <a:t>ЖИЛЬЕМ РАБОТНИКОВ БЮДЖЕТНОЙ </a:t>
            </a:r>
            <a:r>
              <a:rPr lang="ru-RU" sz="2000" b="1" dirty="0" smtClean="0">
                <a:latin typeface="Calibri" panose="020F0502020204030204" pitchFamily="34" charset="0"/>
                <a:ea typeface="Calibri" panose="020F0502020204030204" pitchFamily="34" charset="0"/>
                <a:cs typeface="Calibri" panose="020F0502020204030204" pitchFamily="34" charset="0"/>
              </a:rPr>
              <a:t>СФЕРЫ»</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p>
        </p:txBody>
      </p:sp>
    </p:spTree>
    <p:extLst>
      <p:ext uri="{BB962C8B-B14F-4D97-AF65-F5344CB8AC3E}">
        <p14:creationId xmlns:p14="http://schemas.microsoft.com/office/powerpoint/2010/main" val="40841735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279725" y="1148639"/>
            <a:ext cx="8597899" cy="2900848"/>
          </a:xfrm>
        </p:spPr>
        <p:txBody>
          <a:bodyPr>
            <a:normAutofit/>
          </a:bodyPr>
          <a:lstStyle/>
          <a:p>
            <a:pPr marL="0" indent="0" algn="just">
              <a:spcAft>
                <a:spcPts val="0"/>
              </a:spcAf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800" dirty="0" smtClean="0">
                <a:latin typeface="Calibri" panose="020F0502020204030204" pitchFamily="34" charset="0"/>
                <a:ea typeface="Times New Roman" panose="02020603050405020304" pitchFamily="18" charset="0"/>
              </a:rPr>
              <a:t>Закрепление </a:t>
            </a:r>
            <a:r>
              <a:rPr lang="ru-RU" sz="1800" dirty="0">
                <a:latin typeface="Calibri" panose="020F0502020204030204" pitchFamily="34" charset="0"/>
                <a:ea typeface="Times New Roman" panose="02020603050405020304" pitchFamily="18" charset="0"/>
              </a:rPr>
              <a:t>квалифицированных специалистов в органах местного самоуправления, муниципальных учреждениях и предприятиях МО «Мирнинский район» РС (Я), дошкольных образовательных организациях, учредителем (участником) которых является МО «Мирнинский район» РС (Я), а также медицинских организациях (учреждениях) государственной системы здравоохранения, расположенных на территории Мирнинского района.</a:t>
            </a:r>
            <a:endParaRPr lang="ru-RU" sz="1800" dirty="0" smtClean="0">
              <a:latin typeface="Calibri" panose="020F0502020204030204" pitchFamily="34" charset="0"/>
              <a:ea typeface="Times New Roman" panose="02020603050405020304" pitchFamily="18" charset="0"/>
            </a:endParaRPr>
          </a:p>
          <a:p>
            <a:pPr marL="0" indent="0" algn="just" fontAlgn="base" hangingPunct="0">
              <a:buNone/>
            </a:pPr>
            <a:r>
              <a:rPr lang="ru-RU" b="1" u="sng" dirty="0" smtClean="0">
                <a:solidFill>
                  <a:schemeClr val="accent2">
                    <a:lumMod val="75000"/>
                  </a:schemeClr>
                </a:solidFill>
              </a:rPr>
              <a:t>ЗАДАЧА</a:t>
            </a:r>
            <a:r>
              <a:rPr lang="ru-RU" sz="1800" dirty="0" smtClean="0"/>
              <a:t>: </a:t>
            </a:r>
          </a:p>
          <a:p>
            <a:pPr algn="just">
              <a:buClr>
                <a:srgbClr val="C00000"/>
              </a:buClr>
              <a:buFont typeface="Wingdings" panose="05000000000000000000" pitchFamily="2" charset="2"/>
              <a:buChar char="ü"/>
            </a:pPr>
            <a:r>
              <a:rPr lang="ru-RU" sz="1800" dirty="0"/>
              <a:t>Обеспечение жильем, государственной системы здравоохранения и медицинских работников дошкольных образовательных организаций Мирнинского района Республики Саха (Якутия</a:t>
            </a:r>
            <a:r>
              <a:rPr lang="ru-RU" sz="1800" dirty="0" smtClean="0"/>
              <a:t>).</a:t>
            </a:r>
            <a:endParaRPr lang="ru-RU" sz="1800" dirty="0"/>
          </a:p>
        </p:txBody>
      </p:sp>
      <p:sp>
        <p:nvSpPr>
          <p:cNvPr id="7" name="Объект 3"/>
          <p:cNvSpPr txBox="1">
            <a:spLocks/>
          </p:cNvSpPr>
          <p:nvPr/>
        </p:nvSpPr>
        <p:spPr>
          <a:xfrm>
            <a:off x="261258" y="4296972"/>
            <a:ext cx="8478568"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1529015491"/>
              </p:ext>
            </p:extLst>
          </p:nvPr>
        </p:nvGraphicFramePr>
        <p:xfrm>
          <a:off x="279725" y="4900723"/>
          <a:ext cx="8532000" cy="150550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a:t>
                      </a:r>
                      <a:r>
                        <a:rPr lang="ru-RU" sz="1400" baseline="0" dirty="0" smtClean="0">
                          <a:effectLst/>
                        </a:rPr>
                        <a:t> </a:t>
                      </a:r>
                      <a:r>
                        <a:rPr lang="ru-RU" sz="1400" dirty="0" smtClean="0">
                          <a:effectLst/>
                        </a:rPr>
                        <a:t>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9236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97 716,0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97 716,0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Заголовок 1"/>
          <p:cNvSpPr>
            <a:spLocks noGrp="1"/>
          </p:cNvSpPr>
          <p:nvPr>
            <p:ph type="title"/>
          </p:nvPr>
        </p:nvSpPr>
        <p:spPr>
          <a:xfrm>
            <a:off x="263817" y="92077"/>
            <a:ext cx="8616366" cy="9175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«ОБЕСПЕЧЕНИЕ </a:t>
            </a:r>
            <a:r>
              <a:rPr lang="ru-RU" sz="2000" b="1" dirty="0">
                <a:latin typeface="Calibri" panose="020F0502020204030204" pitchFamily="34" charset="0"/>
                <a:ea typeface="Calibri" panose="020F0502020204030204" pitchFamily="34" charset="0"/>
                <a:cs typeface="Calibri" panose="020F0502020204030204" pitchFamily="34" charset="0"/>
              </a:rPr>
              <a:t>ЖИЛЬЕМ РАБОТНИКОВ БЮДЖЕТНОЙ </a:t>
            </a:r>
            <a:r>
              <a:rPr lang="ru-RU" sz="2000" b="1" dirty="0" smtClean="0">
                <a:latin typeface="Calibri" panose="020F0502020204030204" pitchFamily="34" charset="0"/>
                <a:ea typeface="Calibri" panose="020F0502020204030204" pitchFamily="34" charset="0"/>
                <a:cs typeface="Calibri" panose="020F0502020204030204" pitchFamily="34" charset="0"/>
              </a:rPr>
              <a:t>СФЕРЫ»</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p>
        </p:txBody>
      </p:sp>
    </p:spTree>
    <p:extLst>
      <p:ext uri="{BB962C8B-B14F-4D97-AF65-F5344CB8AC3E}">
        <p14:creationId xmlns:p14="http://schemas.microsoft.com/office/powerpoint/2010/main" val="15838390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46823" y="0"/>
            <a:ext cx="8910733" cy="79273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«Обеспечение жильем работников бюджетной </a:t>
            </a:r>
            <a:r>
              <a:rPr lang="ru-RU" sz="1800" b="1" dirty="0" smtClean="0">
                <a:solidFill>
                  <a:schemeClr val="tx1"/>
                </a:solidFill>
                <a:cs typeface="Times New Roman" panose="02020603050405020304" pitchFamily="18" charset="0"/>
              </a:rPr>
              <a:t>сферы»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827212693"/>
              </p:ext>
            </p:extLst>
          </p:nvPr>
        </p:nvGraphicFramePr>
        <p:xfrm>
          <a:off x="297815" y="1077144"/>
          <a:ext cx="8627084" cy="749884"/>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62 661,5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47 540,1</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62 661,5</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47 540,1</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87720" y="788258"/>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25424" y="1993921"/>
            <a:ext cx="8616989" cy="234929"/>
          </a:xfrm>
          <a:prstGeom prst="round2DiagRect">
            <a:avLst/>
          </a:prstGeom>
          <a:solidFill>
            <a:schemeClr val="accent3">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ctr"/>
            <a:r>
              <a:rPr lang="ru-RU" sz="1400" b="1" dirty="0" smtClean="0">
                <a:solidFill>
                  <a:schemeClr val="tx1"/>
                </a:solidFill>
              </a:rPr>
              <a:t>Реализация программы осуществляется </a:t>
            </a:r>
            <a:r>
              <a:rPr lang="ru-RU" sz="1400" b="1" dirty="0">
                <a:solidFill>
                  <a:schemeClr val="tx1"/>
                </a:solidFill>
              </a:rPr>
              <a:t>по следующим </a:t>
            </a:r>
            <a:r>
              <a:rPr lang="ru-RU" sz="1400" b="1" dirty="0" smtClean="0">
                <a:solidFill>
                  <a:schemeClr val="tx1"/>
                </a:solidFill>
              </a:rPr>
              <a:t>направлениям:</a:t>
            </a:r>
          </a:p>
        </p:txBody>
      </p:sp>
      <p:sp>
        <p:nvSpPr>
          <p:cNvPr id="8" name="Прямоугольник с двумя скругленными противолежащими углами 7"/>
          <p:cNvSpPr/>
          <p:nvPr/>
        </p:nvSpPr>
        <p:spPr>
          <a:xfrm>
            <a:off x="287720" y="2380915"/>
            <a:ext cx="8627084" cy="70742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1. Строительство </a:t>
            </a:r>
            <a:r>
              <a:rPr lang="ru-RU" sz="1400" dirty="0">
                <a:solidFill>
                  <a:schemeClr val="tx1"/>
                </a:solidFill>
              </a:rPr>
              <a:t>жилья специализированного жилищного фонда для работников бюджетной сферы. В 2023 году продолжено строительство </a:t>
            </a:r>
            <a:r>
              <a:rPr lang="ru-RU" sz="1400" b="1" dirty="0">
                <a:solidFill>
                  <a:schemeClr val="tx1"/>
                </a:solidFill>
              </a:rPr>
              <a:t>71-квартирного жилого дома</a:t>
            </a:r>
            <a:r>
              <a:rPr lang="ru-RU" sz="1400" dirty="0">
                <a:solidFill>
                  <a:schemeClr val="tx1"/>
                </a:solidFill>
              </a:rPr>
              <a:t> в XIV-ом квартале г. Мирного для работников бюджетной сферы. Степень готовности проекта строительства составляет </a:t>
            </a:r>
            <a:r>
              <a:rPr lang="ru-RU" sz="1400" b="1" dirty="0">
                <a:solidFill>
                  <a:schemeClr val="tx1"/>
                </a:solidFill>
              </a:rPr>
              <a:t>87</a:t>
            </a:r>
            <a:r>
              <a:rPr lang="ru-RU" sz="1400" b="1" dirty="0" smtClean="0">
                <a:solidFill>
                  <a:schemeClr val="tx1"/>
                </a:solidFill>
              </a:rPr>
              <a:t>%.</a:t>
            </a:r>
            <a:endParaRPr lang="ru-RU" sz="1400" b="1" dirty="0">
              <a:solidFill>
                <a:schemeClr val="tx1"/>
              </a:solidFill>
            </a:endParaRPr>
          </a:p>
        </p:txBody>
      </p:sp>
      <p:sp>
        <p:nvSpPr>
          <p:cNvPr id="9" name="Прямоугольник с двумя скругленными противолежащими углами 8"/>
          <p:cNvSpPr/>
          <p:nvPr/>
        </p:nvSpPr>
        <p:spPr>
          <a:xfrm>
            <a:off x="287720" y="3211334"/>
            <a:ext cx="8627084" cy="86524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2. Оказание финансовой помощи работникам бюджетной сферы путем предоставления </a:t>
            </a:r>
            <a:r>
              <a:rPr lang="ru-RU" sz="1400" b="1" dirty="0" smtClean="0">
                <a:solidFill>
                  <a:schemeClr val="tx1"/>
                </a:solidFill>
              </a:rPr>
              <a:t>субсидии на оплату первоначального ипотечного взнос</a:t>
            </a:r>
            <a:r>
              <a:rPr lang="ru-RU" sz="1400" dirty="0" smtClean="0">
                <a:solidFill>
                  <a:schemeClr val="tx1"/>
                </a:solidFill>
              </a:rPr>
              <a:t>а. В 2023 году данной субсидией воспользовались </a:t>
            </a:r>
            <a:r>
              <a:rPr lang="ru-RU" sz="1400" b="1" dirty="0" smtClean="0">
                <a:solidFill>
                  <a:schemeClr val="tx1"/>
                </a:solidFill>
              </a:rPr>
              <a:t>9 работников</a:t>
            </a:r>
            <a:r>
              <a:rPr lang="ru-RU" sz="1400" dirty="0" smtClean="0">
                <a:solidFill>
                  <a:schemeClr val="tx1"/>
                </a:solidFill>
              </a:rPr>
              <a:t>, в т. ч. 1 работник здравоохранения, 8 работников бюджетной сферы. По состоянию на 31.12.2023 года произведено 19 выплат на общую сумму </a:t>
            </a:r>
            <a:r>
              <a:rPr lang="ru-RU" sz="1400" b="1" dirty="0" smtClean="0">
                <a:solidFill>
                  <a:schemeClr val="tx1"/>
                </a:solidFill>
              </a:rPr>
              <a:t>19 000, 0 тыс. руб.</a:t>
            </a:r>
            <a:endParaRPr lang="ru-RU" sz="1400" b="1" dirty="0">
              <a:solidFill>
                <a:schemeClr val="tx1"/>
              </a:solidFill>
            </a:endParaRPr>
          </a:p>
        </p:txBody>
      </p:sp>
      <p:sp>
        <p:nvSpPr>
          <p:cNvPr id="10" name="Прямоугольник с двумя скругленными противолежащими углами 9"/>
          <p:cNvSpPr/>
          <p:nvPr/>
        </p:nvSpPr>
        <p:spPr>
          <a:xfrm>
            <a:off x="297815" y="4177990"/>
            <a:ext cx="8627084" cy="66872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3. Оказание </a:t>
            </a:r>
            <a:r>
              <a:rPr lang="ru-RU" sz="1400" dirty="0">
                <a:solidFill>
                  <a:schemeClr val="tx1"/>
                </a:solidFill>
              </a:rPr>
              <a:t>финансовой помощи работникам бюджетной сферы путем предоставления частичной </a:t>
            </a:r>
            <a:r>
              <a:rPr lang="ru-RU" sz="1400" b="1" dirty="0">
                <a:solidFill>
                  <a:schemeClr val="tx1"/>
                </a:solidFill>
              </a:rPr>
              <a:t>компенсации затрат по аренде жилых помещений</a:t>
            </a:r>
            <a:r>
              <a:rPr lang="ru-RU" sz="1400" dirty="0">
                <a:solidFill>
                  <a:schemeClr val="tx1"/>
                </a:solidFill>
              </a:rPr>
              <a:t>. </a:t>
            </a:r>
            <a:r>
              <a:rPr lang="ru-RU" sz="1400" b="1" dirty="0">
                <a:solidFill>
                  <a:schemeClr val="tx1"/>
                </a:solidFill>
              </a:rPr>
              <a:t>58 работникам </a:t>
            </a:r>
            <a:r>
              <a:rPr lang="ru-RU" sz="1400" dirty="0">
                <a:solidFill>
                  <a:schemeClr val="tx1"/>
                </a:solidFill>
              </a:rPr>
              <a:t>оказана финансовая поддержка на частичную компенсацию затрат по аренде жилых помещений на общую сумму 6 140,8 тыс. руб</a:t>
            </a:r>
            <a:r>
              <a:rPr lang="ru-RU" sz="1400" dirty="0" smtClean="0">
                <a:solidFill>
                  <a:schemeClr val="tx1"/>
                </a:solidFill>
              </a:rPr>
              <a:t>.</a:t>
            </a:r>
            <a:r>
              <a:rPr lang="ru-RU" sz="1400" b="1" dirty="0" smtClean="0">
                <a:solidFill>
                  <a:schemeClr val="tx1"/>
                </a:solidFill>
              </a:rPr>
              <a:t> </a:t>
            </a:r>
            <a:endParaRPr lang="ru-RU" sz="1400" b="1" dirty="0">
              <a:solidFill>
                <a:schemeClr val="tx1"/>
              </a:solidFill>
            </a:endParaRPr>
          </a:p>
        </p:txBody>
      </p:sp>
      <p:sp>
        <p:nvSpPr>
          <p:cNvPr id="11" name="Прямоугольник с двумя скругленными противолежащими углами 10"/>
          <p:cNvSpPr/>
          <p:nvPr/>
        </p:nvSpPr>
        <p:spPr>
          <a:xfrm>
            <a:off x="287720" y="4933661"/>
            <a:ext cx="8627084" cy="88262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4. Оказание </a:t>
            </a:r>
            <a:r>
              <a:rPr lang="ru-RU" sz="1400" dirty="0">
                <a:solidFill>
                  <a:schemeClr val="tx1"/>
                </a:solidFill>
              </a:rPr>
              <a:t>финансовой помощи работникам бюджетной сферы путем предоставления субсидии на осуществление полного или частичного </a:t>
            </a:r>
            <a:r>
              <a:rPr lang="ru-RU" sz="1400" b="1" dirty="0">
                <a:solidFill>
                  <a:schemeClr val="tx1"/>
                </a:solidFill>
              </a:rPr>
              <a:t>погашения сумм основного долга по банковским кредитам</a:t>
            </a:r>
            <a:r>
              <a:rPr lang="ru-RU" sz="1400" dirty="0">
                <a:solidFill>
                  <a:schemeClr val="tx1"/>
                </a:solidFill>
              </a:rPr>
              <a:t>, ипотечным кредитам при приобретении, строительстве жилья. В 2023 году субсидией воспользовались </a:t>
            </a:r>
            <a:r>
              <a:rPr lang="ru-RU" sz="1400" b="1" dirty="0">
                <a:solidFill>
                  <a:schemeClr val="tx1"/>
                </a:solidFill>
              </a:rPr>
              <a:t>19 работников </a:t>
            </a:r>
            <a:r>
              <a:rPr lang="ru-RU" sz="1400" dirty="0">
                <a:solidFill>
                  <a:schemeClr val="tx1"/>
                </a:solidFill>
              </a:rPr>
              <a:t>бюджетной сферы на общую сумму </a:t>
            </a:r>
            <a:r>
              <a:rPr lang="ru-RU" sz="1400" b="1" dirty="0">
                <a:solidFill>
                  <a:schemeClr val="tx1"/>
                </a:solidFill>
              </a:rPr>
              <a:t>14 996,0 тыс. руб</a:t>
            </a:r>
            <a:r>
              <a:rPr lang="ru-RU" sz="1400" b="1" dirty="0" smtClean="0">
                <a:solidFill>
                  <a:schemeClr val="tx1"/>
                </a:solidFill>
              </a:rPr>
              <a:t>.</a:t>
            </a:r>
            <a:endParaRPr lang="ru-RU" sz="1400" b="1" dirty="0">
              <a:solidFill>
                <a:schemeClr val="tx1"/>
              </a:solidFill>
            </a:endParaRPr>
          </a:p>
        </p:txBody>
      </p:sp>
      <p:sp>
        <p:nvSpPr>
          <p:cNvPr id="12" name="Прямоугольник с двумя скругленными противолежащими углами 11"/>
          <p:cNvSpPr/>
          <p:nvPr/>
        </p:nvSpPr>
        <p:spPr>
          <a:xfrm>
            <a:off x="287720" y="5903237"/>
            <a:ext cx="8627084" cy="907578"/>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5. </a:t>
            </a:r>
            <a:r>
              <a:rPr lang="ru-RU" sz="1400" b="1" dirty="0" smtClean="0">
                <a:solidFill>
                  <a:schemeClr val="tx1"/>
                </a:solidFill>
              </a:rPr>
              <a:t>Увеличение </a:t>
            </a:r>
            <a:r>
              <a:rPr lang="ru-RU" sz="1400" b="1" dirty="0">
                <a:solidFill>
                  <a:schemeClr val="tx1"/>
                </a:solidFill>
              </a:rPr>
              <a:t>жилых площадей </a:t>
            </a:r>
            <a:r>
              <a:rPr lang="ru-RU" sz="1400" dirty="0">
                <a:solidFill>
                  <a:schemeClr val="tx1"/>
                </a:solidFill>
              </a:rPr>
              <a:t>для размещения работников бюджетной сферы за счет приобретения жилых помещений на вторичном рынке жилья. В 2023 году проведена закупочная процедура для приобретение </a:t>
            </a:r>
            <a:r>
              <a:rPr lang="ru-RU" sz="1400" b="1" dirty="0">
                <a:solidFill>
                  <a:schemeClr val="tx1"/>
                </a:solidFill>
              </a:rPr>
              <a:t>2-х квартир в п. Алмазный </a:t>
            </a:r>
            <a:r>
              <a:rPr lang="ru-RU" sz="1400" dirty="0">
                <a:solidFill>
                  <a:schemeClr val="tx1"/>
                </a:solidFill>
              </a:rPr>
              <a:t>для работников СОШ № 4, цена контракта составила </a:t>
            </a:r>
            <a:r>
              <a:rPr lang="ru-RU" sz="1400" b="1" dirty="0">
                <a:solidFill>
                  <a:schemeClr val="tx1"/>
                </a:solidFill>
              </a:rPr>
              <a:t>2 125,0 тыс. руб</a:t>
            </a:r>
            <a:r>
              <a:rPr lang="ru-RU" sz="1400" b="1" dirty="0" smtClean="0">
                <a:solidFill>
                  <a:schemeClr val="tx1"/>
                </a:solidFill>
              </a:rPr>
              <a:t>.</a:t>
            </a:r>
            <a:endParaRPr lang="ru-RU" sz="1400" b="1" dirty="0">
              <a:solidFill>
                <a:schemeClr val="tx1"/>
              </a:solidFill>
            </a:endParaRPr>
          </a:p>
        </p:txBody>
      </p:sp>
    </p:spTree>
    <p:extLst>
      <p:ext uri="{BB962C8B-B14F-4D97-AF65-F5344CB8AC3E}">
        <p14:creationId xmlns:p14="http://schemas.microsoft.com/office/powerpoint/2010/main" val="34710923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Карта Мирного с улицами на спутниковой карте онлай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Заголовок 1"/>
          <p:cNvSpPr>
            <a:spLocks noGrp="1"/>
          </p:cNvSpPr>
          <p:nvPr>
            <p:ph type="title"/>
          </p:nvPr>
        </p:nvSpPr>
        <p:spPr>
          <a:xfrm>
            <a:off x="273051" y="162071"/>
            <a:ext cx="8597899" cy="797419"/>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ea typeface="Calibri" panose="020F0502020204030204" pitchFamily="34" charset="0"/>
                <a:cs typeface="Calibri" panose="020F0502020204030204" pitchFamily="34" charset="0"/>
              </a:rPr>
              <a:t>МУНИЦИПАЛЬНАЯ </a:t>
            </a:r>
            <a:r>
              <a:rPr lang="ru-RU" sz="2000" b="1" dirty="0" smtClean="0">
                <a:ea typeface="Calibri" panose="020F0502020204030204" pitchFamily="34" charset="0"/>
                <a:cs typeface="Calibri" panose="020F0502020204030204" pitchFamily="34" charset="0"/>
              </a:rPr>
              <a:t>ПРОГРАММА</a:t>
            </a:r>
            <a:br>
              <a:rPr lang="ru-RU" sz="2000" b="1" dirty="0" smtClean="0">
                <a:ea typeface="Calibri" panose="020F0502020204030204" pitchFamily="34" charset="0"/>
                <a:cs typeface="Calibri" panose="020F0502020204030204" pitchFamily="34" charset="0"/>
              </a:rPr>
            </a:br>
            <a:r>
              <a:rPr lang="ru-RU" sz="2000" b="1" dirty="0" smtClean="0">
                <a:ea typeface="Calibri" panose="020F0502020204030204" pitchFamily="34" charset="0"/>
                <a:cs typeface="Calibri" panose="020F0502020204030204" pitchFamily="34" charset="0"/>
              </a:rPr>
              <a:t>«РЕАЛИЗАЦИЯ ГРАДОСТРОИТЕЛЬНОЙ ПОЛИТИКИ» на 2024-2028 годы</a:t>
            </a:r>
            <a:endParaRPr lang="ru-RU" sz="2000" dirty="0"/>
          </a:p>
        </p:txBody>
      </p:sp>
      <p:pic>
        <p:nvPicPr>
          <p:cNvPr id="7" name="Рисунок 6" descr="C:\Users\s.safronova\AppData\Local\Microsoft\Windows\INetCache\Content.Word\20240220_171714.jpg"/>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7257"/>
          <a:stretch/>
        </p:blipFill>
        <p:spPr bwMode="auto">
          <a:xfrm>
            <a:off x="867746" y="1203650"/>
            <a:ext cx="7557796" cy="4068146"/>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470836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277092" y="1080493"/>
            <a:ext cx="8625608" cy="2971552"/>
          </a:xfrm>
        </p:spPr>
        <p:txBody>
          <a:bodyPr>
            <a:normAutofit/>
          </a:bodyPr>
          <a:lstStyle/>
          <a:p>
            <a:pPr marL="0" indent="0" algn="just">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Создание условий для обеспечения устойчивого </a:t>
            </a:r>
            <a:r>
              <a:rPr lang="ru-RU" sz="1600" dirty="0" smtClean="0"/>
              <a:t>развития территорий Мирнинского района на основе территориального планирования, градостроительного зонирования </a:t>
            </a:r>
            <a:r>
              <a:rPr lang="ru-RU" sz="1600" dirty="0"/>
              <a:t>и планировки территории</a:t>
            </a:r>
            <a:r>
              <a:rPr lang="ru-RU" sz="1600" dirty="0" smtClean="0"/>
              <a:t>.</a:t>
            </a:r>
          </a:p>
          <a:p>
            <a:pPr marL="0" indent="0" algn="just">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smtClean="0"/>
              <a:t>Обеспечение </a:t>
            </a:r>
            <a:r>
              <a:rPr lang="ru-RU" sz="1600" dirty="0"/>
              <a:t>субъектов градостроительных </a:t>
            </a:r>
            <a:r>
              <a:rPr lang="ru-RU" sz="1600" dirty="0" smtClean="0"/>
              <a:t>отношений актуализированной градостроительной документацией, соответствующей современным требованиям и действующему законодательству;</a:t>
            </a:r>
          </a:p>
          <a:p>
            <a:pPr lvl="0" algn="just">
              <a:buClr>
                <a:srgbClr val="C00000"/>
              </a:buClr>
              <a:buFont typeface="Wingdings" panose="05000000000000000000" pitchFamily="2" charset="2"/>
              <a:buChar char="ü"/>
            </a:pPr>
            <a:r>
              <a:rPr lang="ru-RU" sz="1600" dirty="0" smtClean="0"/>
              <a:t>Создание </a:t>
            </a:r>
            <a:r>
              <a:rPr lang="ru-RU" sz="1600" dirty="0"/>
              <a:t>механизмов комплексного развития </a:t>
            </a:r>
            <a:r>
              <a:rPr lang="ru-RU" sz="1600" dirty="0" smtClean="0"/>
              <a:t>территорий индивидуальной </a:t>
            </a:r>
            <a:r>
              <a:rPr lang="ru-RU" sz="1600" dirty="0"/>
              <a:t>жилой </a:t>
            </a:r>
            <a:r>
              <a:rPr lang="ru-RU" sz="1600" dirty="0" smtClean="0"/>
              <a:t>застройки;</a:t>
            </a:r>
            <a:endParaRPr lang="ru-RU" sz="1600" dirty="0"/>
          </a:p>
          <a:p>
            <a:pPr lvl="0" algn="just">
              <a:buClr>
                <a:srgbClr val="C00000"/>
              </a:buClr>
              <a:buFont typeface="Wingdings" panose="05000000000000000000" pitchFamily="2" charset="2"/>
              <a:buChar char="ü"/>
            </a:pPr>
            <a:r>
              <a:rPr lang="ru-RU" sz="1600" dirty="0" smtClean="0"/>
              <a:t>Обеспечение </a:t>
            </a:r>
            <a:r>
              <a:rPr lang="ru-RU" sz="1600" dirty="0"/>
              <a:t>реализации отдельных </a:t>
            </a:r>
            <a:r>
              <a:rPr lang="ru-RU" sz="1600" dirty="0" smtClean="0"/>
              <a:t>полномочий поселений </a:t>
            </a:r>
            <a:r>
              <a:rPr lang="ru-RU" sz="1600" dirty="0"/>
              <a:t>района по решению вопросов местного значения </a:t>
            </a:r>
            <a:r>
              <a:rPr lang="ru-RU" sz="1600" dirty="0" smtClean="0"/>
              <a:t>в области </a:t>
            </a:r>
            <a:r>
              <a:rPr lang="ru-RU" sz="1600" dirty="0"/>
              <a:t>градостроительной деятельности и в </a:t>
            </a:r>
            <a:r>
              <a:rPr lang="ru-RU" sz="1600" dirty="0" smtClean="0"/>
              <a:t>области создания </a:t>
            </a:r>
            <a:r>
              <a:rPr lang="ru-RU" sz="1600" dirty="0"/>
              <a:t>условий для жилищного строительства.</a:t>
            </a:r>
          </a:p>
        </p:txBody>
      </p:sp>
      <p:sp>
        <p:nvSpPr>
          <p:cNvPr id="6" name="Объект 3"/>
          <p:cNvSpPr txBox="1">
            <a:spLocks/>
          </p:cNvSpPr>
          <p:nvPr/>
        </p:nvSpPr>
        <p:spPr>
          <a:xfrm>
            <a:off x="318076" y="4158736"/>
            <a:ext cx="8571345"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8" name="Заголовок 1"/>
          <p:cNvSpPr>
            <a:spLocks noGrp="1"/>
          </p:cNvSpPr>
          <p:nvPr>
            <p:ph type="title"/>
          </p:nvPr>
        </p:nvSpPr>
        <p:spPr>
          <a:xfrm>
            <a:off x="273051" y="162071"/>
            <a:ext cx="8597899" cy="797419"/>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ea typeface="Calibri" panose="020F0502020204030204" pitchFamily="34" charset="0"/>
                <a:cs typeface="Calibri" panose="020F0502020204030204" pitchFamily="34" charset="0"/>
              </a:rPr>
              <a:t>МУНИЦИПАЛЬНАЯ </a:t>
            </a:r>
            <a:r>
              <a:rPr lang="ru-RU" sz="2000" b="1" dirty="0" smtClean="0">
                <a:ea typeface="Calibri" panose="020F0502020204030204" pitchFamily="34" charset="0"/>
                <a:cs typeface="Calibri" panose="020F0502020204030204" pitchFamily="34" charset="0"/>
              </a:rPr>
              <a:t>ПРОГРАММА</a:t>
            </a:r>
            <a:br>
              <a:rPr lang="ru-RU" sz="2000" b="1" dirty="0" smtClean="0">
                <a:ea typeface="Calibri" panose="020F0502020204030204" pitchFamily="34" charset="0"/>
                <a:cs typeface="Calibri" panose="020F0502020204030204" pitchFamily="34" charset="0"/>
              </a:rPr>
            </a:br>
            <a:r>
              <a:rPr lang="ru-RU" sz="2000" b="1" dirty="0" smtClean="0">
                <a:ea typeface="Calibri" panose="020F0502020204030204" pitchFamily="34" charset="0"/>
                <a:cs typeface="Calibri" panose="020F0502020204030204" pitchFamily="34" charset="0"/>
              </a:rPr>
              <a:t>«РЕАЛИЗАЦИЯ ГРАДОСТРОИТЕЛЬНОЙ ПОЛИТИКИ» на 2024-2028 годы</a:t>
            </a:r>
            <a:endParaRPr lang="ru-RU" sz="2000" dirty="0"/>
          </a:p>
        </p:txBody>
      </p:sp>
      <p:graphicFrame>
        <p:nvGraphicFramePr>
          <p:cNvPr id="9" name="Таблица 8"/>
          <p:cNvGraphicFramePr>
            <a:graphicFrameLocks noGrp="1"/>
          </p:cNvGraphicFramePr>
          <p:nvPr>
            <p:extLst>
              <p:ext uri="{D42A27DB-BD31-4B8C-83A1-F6EECF244321}">
                <p14:modId xmlns:p14="http://schemas.microsoft.com/office/powerpoint/2010/main" val="2776178303"/>
              </p:ext>
            </p:extLst>
          </p:nvPr>
        </p:nvGraphicFramePr>
        <p:xfrm>
          <a:off x="304795" y="4648610"/>
          <a:ext cx="8532000" cy="1964412"/>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98580">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smtClean="0">
                          <a:effectLst/>
                        </a:rPr>
                        <a:t>390,1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smtClean="0">
                          <a:effectLst/>
                        </a:rPr>
                        <a:t>13 868,6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smtClean="0">
                          <a:effectLst/>
                        </a:rPr>
                        <a:t>1 044,0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smtClean="0">
                          <a:effectLst/>
                        </a:rPr>
                        <a:t>1 044,0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3 465,8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smtClean="0">
                          <a:effectLst/>
                        </a:rPr>
                        <a:t>3 465,8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8848">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7734467"/>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en-US" sz="1400" smtClean="0">
                          <a:effectLst/>
                        </a:rPr>
                        <a:t>16 180,1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400" kern="1200" smtClean="0">
                          <a:effectLst/>
                        </a:rPr>
                        <a:t>2 965,4</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685800" rtl="0" eaLnBrk="1" fontAlgn="auto" latinLnBrk="0" hangingPunct="1">
                        <a:lnSpc>
                          <a:spcPct val="107000"/>
                        </a:lnSpc>
                        <a:spcBef>
                          <a:spcPts val="0"/>
                        </a:spcBef>
                        <a:spcAft>
                          <a:spcPts val="800"/>
                        </a:spcAft>
                        <a:buClrTx/>
                        <a:buSzTx/>
                        <a:buFontTx/>
                        <a:buNone/>
                        <a:tabLst/>
                        <a:defRPr/>
                      </a:pPr>
                      <a:r>
                        <a:rPr lang="en-US" sz="1400" kern="1200" smtClean="0">
                          <a:effectLst/>
                        </a:rPr>
                        <a:t>2 965,4</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1400" smtClean="0">
                          <a:effectLst/>
                        </a:rPr>
                        <a:t>5 387,2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5 387,2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440223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46823" y="0"/>
            <a:ext cx="8910733" cy="79273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«Градостроительное планирование и развитие территорий Мирнинского района» </a:t>
            </a:r>
            <a:r>
              <a:rPr lang="ru-RU" sz="1800" b="1" dirty="0" smtClean="0">
                <a:solidFill>
                  <a:schemeClr val="tx1"/>
                </a:solidFill>
                <a:cs typeface="Times New Roman" panose="02020603050405020304" pitchFamily="18" charset="0"/>
              </a:rPr>
              <a:t>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684953573"/>
              </p:ext>
            </p:extLst>
          </p:nvPr>
        </p:nvGraphicFramePr>
        <p:xfrm>
          <a:off x="297815" y="1077144"/>
          <a:ext cx="8627084" cy="978167"/>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390,1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7082573"/>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8 998,9</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3 685,6</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9 389,0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3 685,6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87720" y="788258"/>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25424" y="2156182"/>
            <a:ext cx="8616989" cy="326686"/>
          </a:xfrm>
          <a:prstGeom prst="round2DiagRect">
            <a:avLst/>
          </a:prstGeom>
          <a:solidFill>
            <a:schemeClr val="accent3">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ctr"/>
            <a:r>
              <a:rPr lang="ru-RU" sz="1400" b="1" dirty="0" smtClean="0">
                <a:solidFill>
                  <a:schemeClr val="tx1"/>
                </a:solidFill>
              </a:rPr>
              <a:t>Реализованные мероприятия по программе:</a:t>
            </a:r>
          </a:p>
        </p:txBody>
      </p:sp>
      <p:sp>
        <p:nvSpPr>
          <p:cNvPr id="11" name="Прямоугольник с двумя скругленными противолежащими углами 10"/>
          <p:cNvSpPr/>
          <p:nvPr/>
        </p:nvSpPr>
        <p:spPr>
          <a:xfrm>
            <a:off x="297815" y="2617006"/>
            <a:ext cx="8627084" cy="65803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1.	Подготовка проекта планировки с проектом межевания территории под объект «Межпоселенческий полигон ТКО с коридором коммуникаций на сумму 160,0 тыс. руб. </a:t>
            </a:r>
            <a:endParaRPr lang="ru-RU" sz="1400" dirty="0">
              <a:solidFill>
                <a:schemeClr val="tx1"/>
              </a:solidFill>
            </a:endParaRPr>
          </a:p>
        </p:txBody>
      </p:sp>
      <p:sp>
        <p:nvSpPr>
          <p:cNvPr id="12" name="Прямоугольник с двумя скругленными противолежащими углами 11"/>
          <p:cNvSpPr/>
          <p:nvPr/>
        </p:nvSpPr>
        <p:spPr>
          <a:xfrm>
            <a:off x="297815" y="3390963"/>
            <a:ext cx="8627084" cy="60298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2. Корректировка</a:t>
            </a:r>
            <a:r>
              <a:rPr lang="ru-RU" sz="1400" dirty="0">
                <a:solidFill>
                  <a:schemeClr val="tx1"/>
                </a:solidFill>
              </a:rPr>
              <a:t>, разработка проектов документов, направленных на совершенствование системы управления развитием территорий МО «Ботуобуйинский наслег» </a:t>
            </a:r>
            <a:r>
              <a:rPr lang="ru-RU" sz="1400" dirty="0" smtClean="0">
                <a:solidFill>
                  <a:schemeClr val="tx1"/>
                </a:solidFill>
              </a:rPr>
              <a:t>в сумме </a:t>
            </a:r>
            <a:r>
              <a:rPr lang="ru-RU" sz="1400" dirty="0">
                <a:solidFill>
                  <a:schemeClr val="tx1"/>
                </a:solidFill>
              </a:rPr>
              <a:t>4 </a:t>
            </a:r>
            <a:r>
              <a:rPr lang="ru-RU" sz="1400" dirty="0" smtClean="0">
                <a:solidFill>
                  <a:schemeClr val="tx1"/>
                </a:solidFill>
              </a:rPr>
              <a:t>455,0 тыс. </a:t>
            </a:r>
            <a:r>
              <a:rPr lang="ru-RU" sz="1400" dirty="0">
                <a:solidFill>
                  <a:schemeClr val="tx1"/>
                </a:solidFill>
              </a:rPr>
              <a:t>руб. </a:t>
            </a:r>
          </a:p>
        </p:txBody>
      </p:sp>
      <p:sp>
        <p:nvSpPr>
          <p:cNvPr id="13" name="Прямоугольник с двумя скругленными противолежащими углами 12"/>
          <p:cNvSpPr/>
          <p:nvPr/>
        </p:nvSpPr>
        <p:spPr>
          <a:xfrm>
            <a:off x="315329" y="4140204"/>
            <a:ext cx="8627084" cy="60298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3. Подготовка архитектурно-художественной концепции </a:t>
            </a:r>
            <a:r>
              <a:rPr lang="ru-RU" sz="1400" dirty="0">
                <a:solidFill>
                  <a:schemeClr val="tx1"/>
                </a:solidFill>
              </a:rPr>
              <a:t>с разработкой бренда и дизайн-кода с. Тас-Юрях (МБТ</a:t>
            </a:r>
            <a:r>
              <a:rPr lang="ru-RU" sz="1400" dirty="0" smtClean="0">
                <a:solidFill>
                  <a:schemeClr val="tx1"/>
                </a:solidFill>
              </a:rPr>
              <a:t>) в сумме  537,9 тыс. </a:t>
            </a:r>
            <a:r>
              <a:rPr lang="ru-RU" sz="1400" dirty="0">
                <a:solidFill>
                  <a:schemeClr val="tx1"/>
                </a:solidFill>
              </a:rPr>
              <a:t>руб.</a:t>
            </a:r>
          </a:p>
        </p:txBody>
      </p:sp>
      <p:sp>
        <p:nvSpPr>
          <p:cNvPr id="14" name="Прямоугольник с двумя скругленными противолежащими углами 13"/>
          <p:cNvSpPr/>
          <p:nvPr/>
        </p:nvSpPr>
        <p:spPr>
          <a:xfrm>
            <a:off x="315329" y="4869422"/>
            <a:ext cx="8627084" cy="43296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4. Проведение </a:t>
            </a:r>
            <a:r>
              <a:rPr lang="ru-RU" sz="1400" dirty="0">
                <a:solidFill>
                  <a:schemeClr val="tx1"/>
                </a:solidFill>
              </a:rPr>
              <a:t>лесоустроительных работ на территории г. Мирный (МБТ) – </a:t>
            </a:r>
            <a:r>
              <a:rPr lang="ru-RU" sz="1400" dirty="0" smtClean="0">
                <a:solidFill>
                  <a:schemeClr val="tx1"/>
                </a:solidFill>
              </a:rPr>
              <a:t>882,9 тыс. </a:t>
            </a:r>
            <a:r>
              <a:rPr lang="ru-RU" sz="1400" dirty="0">
                <a:solidFill>
                  <a:schemeClr val="tx1"/>
                </a:solidFill>
              </a:rPr>
              <a:t>руб.</a:t>
            </a:r>
          </a:p>
        </p:txBody>
      </p:sp>
      <p:sp>
        <p:nvSpPr>
          <p:cNvPr id="15" name="Прямоугольник с двумя скругленными противолежащими углами 14"/>
          <p:cNvSpPr/>
          <p:nvPr/>
        </p:nvSpPr>
        <p:spPr>
          <a:xfrm>
            <a:off x="315329" y="6004768"/>
            <a:ext cx="8627084" cy="66661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6. Проведение организационно-технических </a:t>
            </a:r>
            <a:r>
              <a:rPr lang="ru-RU" sz="1400" dirty="0">
                <a:solidFill>
                  <a:schemeClr val="tx1"/>
                </a:solidFill>
              </a:rPr>
              <a:t>мероприятий по реализации полномочий городских поселений района по решению вопросов местного значения в области градостроительной деятельности – 1 </a:t>
            </a:r>
            <a:r>
              <a:rPr lang="ru-RU" sz="1400" dirty="0" smtClean="0">
                <a:solidFill>
                  <a:schemeClr val="tx1"/>
                </a:solidFill>
              </a:rPr>
              <a:t>256,9 тыс. </a:t>
            </a:r>
            <a:r>
              <a:rPr lang="ru-RU" sz="1400" dirty="0">
                <a:solidFill>
                  <a:schemeClr val="tx1"/>
                </a:solidFill>
              </a:rPr>
              <a:t>руб. </a:t>
            </a:r>
          </a:p>
        </p:txBody>
      </p:sp>
      <p:sp>
        <p:nvSpPr>
          <p:cNvPr id="18" name="Прямоугольник с двумя скругленными противолежащими углами 17"/>
          <p:cNvSpPr/>
          <p:nvPr/>
        </p:nvSpPr>
        <p:spPr>
          <a:xfrm>
            <a:off x="315329" y="5432420"/>
            <a:ext cx="8627084" cy="43296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5. Подготовка </a:t>
            </a:r>
            <a:r>
              <a:rPr lang="ru-RU" sz="1400" dirty="0">
                <a:solidFill>
                  <a:schemeClr val="tx1"/>
                </a:solidFill>
              </a:rPr>
              <a:t>проекта планировки с проектом межевания части территории </a:t>
            </a:r>
            <a:r>
              <a:rPr lang="ru-RU" sz="1400" dirty="0" smtClean="0">
                <a:solidFill>
                  <a:schemeClr val="tx1"/>
                </a:solidFill>
              </a:rPr>
              <a:t>с</a:t>
            </a:r>
            <a:r>
              <a:rPr lang="ru-RU" sz="1400" dirty="0">
                <a:solidFill>
                  <a:schemeClr val="tx1"/>
                </a:solidFill>
              </a:rPr>
              <a:t>. Арылах – </a:t>
            </a:r>
            <a:r>
              <a:rPr lang="ru-RU" sz="1400" dirty="0" smtClean="0">
                <a:solidFill>
                  <a:schemeClr val="tx1"/>
                </a:solidFill>
              </a:rPr>
              <a:t>310,0 тыс. руб</a:t>
            </a:r>
            <a:r>
              <a:rPr lang="ru-RU" sz="1400" dirty="0">
                <a:solidFill>
                  <a:schemeClr val="tx1"/>
                </a:solidFill>
              </a:rPr>
              <a:t>.</a:t>
            </a:r>
          </a:p>
        </p:txBody>
      </p:sp>
    </p:spTree>
    <p:extLst>
      <p:ext uri="{BB962C8B-B14F-4D97-AF65-F5344CB8AC3E}">
        <p14:creationId xmlns:p14="http://schemas.microsoft.com/office/powerpoint/2010/main" val="3605527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333462" y="0"/>
            <a:ext cx="8597899" cy="110966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a:t>МУНИЦИПАЛЬНАЯ </a:t>
            </a:r>
            <a:r>
              <a:rPr lang="ru-RU" sz="2000" b="1" dirty="0" smtClean="0"/>
              <a:t>ПРОГРАММА</a:t>
            </a:r>
          </a:p>
          <a:p>
            <a:pPr algn="ctr"/>
            <a:r>
              <a:rPr lang="ru-RU" sz="2000" b="1" dirty="0" smtClean="0"/>
              <a:t>«ПОВЫШЕНИЕ </a:t>
            </a:r>
            <a:r>
              <a:rPr lang="ru-RU" sz="2000" b="1" dirty="0"/>
              <a:t>ЭФФЕКТИВНОСТИ </a:t>
            </a:r>
            <a:r>
              <a:rPr lang="ru-RU" sz="2000" b="1" dirty="0" smtClean="0"/>
              <a:t>УПРАВЛЕНИЯ МУНИЦИПАЛЬНЫМИ ФИНАНСАМИ» на 2024-2028 годы</a:t>
            </a:r>
            <a:endParaRPr lang="ru-RU" sz="2000" dirty="0"/>
          </a:p>
        </p:txBody>
      </p:sp>
      <p:pic>
        <p:nvPicPr>
          <p:cNvPr id="9218" name="Picture 2" descr="https://cdn-edge.kwork.ru/pics/t3/51/14510402-1620641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217028"/>
            <a:ext cx="6286500" cy="4191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6107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43461" y="1330823"/>
            <a:ext cx="8598800" cy="3108543"/>
          </a:xfrm>
          <a:prstGeom prst="rect">
            <a:avLst/>
          </a:prstGeom>
          <a:noFill/>
        </p:spPr>
        <p:txBody>
          <a:bodyPr wrap="square" rtlCol="0">
            <a:spAutoFit/>
          </a:bodyPr>
          <a:lstStyle/>
          <a:p>
            <a:pPr algn="just">
              <a:spcAft>
                <a:spcPts val="0"/>
              </a:spcAft>
            </a:pPr>
            <a:r>
              <a:rPr lang="ru-RU" sz="1400" b="1" u="sng" dirty="0">
                <a:solidFill>
                  <a:srgbClr val="C00000"/>
                </a:solidFill>
                <a:ea typeface="Calibri" panose="020F0502020204030204" pitchFamily="34" charset="0"/>
                <a:cs typeface="Palatino Linotype" panose="02040502050505030304" pitchFamily="18" charset="0"/>
              </a:rPr>
              <a:t>ЦЕЛЬ:</a:t>
            </a:r>
            <a:r>
              <a:rPr lang="ru-RU" sz="1400" dirty="0">
                <a:solidFill>
                  <a:srgbClr val="C00000"/>
                </a:solidFill>
                <a:ea typeface="Calibri" panose="020F0502020204030204" pitchFamily="34" charset="0"/>
                <a:cs typeface="Palatino Linotype" panose="02040502050505030304" pitchFamily="18" charset="0"/>
              </a:rPr>
              <a:t> </a:t>
            </a:r>
            <a:r>
              <a:rPr lang="ru-RU" sz="1400" dirty="0">
                <a:solidFill>
                  <a:srgbClr val="000000"/>
                </a:solidFill>
                <a:ea typeface="Calibri" panose="020F0502020204030204" pitchFamily="34" charset="0"/>
                <a:cs typeface="Palatino Linotype" panose="02040502050505030304" pitchFamily="18" charset="0"/>
              </a:rPr>
              <a:t>Создание условий для эффективного и ответственного управления муниципальными финансами, повышения устойчивости бюджета МО «Мирнинский район</a:t>
            </a:r>
            <a:r>
              <a:rPr lang="ru-RU" sz="1400" dirty="0" smtClean="0">
                <a:solidFill>
                  <a:srgbClr val="000000"/>
                </a:solidFill>
                <a:ea typeface="Calibri" panose="020F0502020204030204" pitchFamily="34" charset="0"/>
                <a:cs typeface="Palatino Linotype" panose="02040502050505030304" pitchFamily="18" charset="0"/>
              </a:rPr>
              <a:t>».</a:t>
            </a:r>
          </a:p>
          <a:p>
            <a:pPr algn="just">
              <a:spcAft>
                <a:spcPts val="0"/>
              </a:spcAft>
            </a:pPr>
            <a:r>
              <a:rPr lang="ru-RU" sz="1400" b="1" u="sng" dirty="0" smtClean="0">
                <a:solidFill>
                  <a:srgbClr val="C00000"/>
                </a:solidFill>
                <a:ea typeface="Calibri" panose="020F0502020204030204" pitchFamily="34" charset="0"/>
                <a:cs typeface="Palatino Linotype" panose="02040502050505030304" pitchFamily="18" charset="0"/>
              </a:rPr>
              <a:t>ЗАДАЧИ:</a:t>
            </a:r>
          </a:p>
          <a:p>
            <a:pPr marL="285750" lvl="0" indent="-285750">
              <a:buClr>
                <a:srgbClr val="C00000"/>
              </a:buClr>
              <a:buFont typeface="Wingdings" panose="05000000000000000000" pitchFamily="2" charset="2"/>
              <a:buChar char="ü"/>
            </a:pPr>
            <a:r>
              <a:rPr lang="ru-RU" sz="1400" dirty="0" smtClean="0"/>
              <a:t>Долгосрочная </a:t>
            </a:r>
            <a:r>
              <a:rPr lang="ru-RU" sz="1400" dirty="0"/>
              <a:t>сбалансированность и устойчивость бюджета МО «Мирнинский район». Повышение эффективности межбюджетных </a:t>
            </a:r>
            <a:r>
              <a:rPr lang="ru-RU" sz="1400" dirty="0" smtClean="0"/>
              <a:t>отношений;</a:t>
            </a:r>
            <a:endParaRPr lang="ru-RU" sz="1400" dirty="0"/>
          </a:p>
          <a:p>
            <a:pPr marL="285750" lvl="0" indent="-285750">
              <a:buClr>
                <a:srgbClr val="C00000"/>
              </a:buClr>
              <a:buFont typeface="Wingdings" panose="05000000000000000000" pitchFamily="2" charset="2"/>
              <a:buChar char="ü"/>
            </a:pPr>
            <a:r>
              <a:rPr lang="ru-RU" sz="1400" dirty="0" smtClean="0"/>
              <a:t>Эффективные </a:t>
            </a:r>
            <a:r>
              <a:rPr lang="ru-RU" sz="1400" dirty="0"/>
              <a:t>процедуры бюджетного планирования и совершенствование исполнения бюджета. Внедрение обзоров бюджетных расходов как основы повышения их </a:t>
            </a:r>
            <a:r>
              <a:rPr lang="ru-RU" sz="1400" dirty="0" smtClean="0"/>
              <a:t>эффективности;</a:t>
            </a:r>
            <a:endParaRPr lang="ru-RU" sz="1400" dirty="0"/>
          </a:p>
          <a:p>
            <a:pPr marL="285750" lvl="0" indent="-285750">
              <a:buClr>
                <a:srgbClr val="C00000"/>
              </a:buClr>
              <a:buFont typeface="Wingdings" panose="05000000000000000000" pitchFamily="2" charset="2"/>
              <a:buChar char="ü"/>
            </a:pPr>
            <a:r>
              <a:rPr lang="ru-RU" sz="1400" dirty="0" smtClean="0"/>
              <a:t>Совершенствование </a:t>
            </a:r>
            <a:r>
              <a:rPr lang="ru-RU" sz="1400" dirty="0"/>
              <a:t>системы муниципальных </a:t>
            </a:r>
            <a:r>
              <a:rPr lang="ru-RU" sz="1400" dirty="0" smtClean="0"/>
              <a:t>программ;</a:t>
            </a:r>
            <a:endParaRPr lang="ru-RU" sz="1400" dirty="0"/>
          </a:p>
          <a:p>
            <a:pPr marL="285750" lvl="0" indent="-285750">
              <a:buClr>
                <a:srgbClr val="C00000"/>
              </a:buClr>
              <a:buFont typeface="Wingdings" panose="05000000000000000000" pitchFamily="2" charset="2"/>
              <a:buChar char="ü"/>
            </a:pPr>
            <a:r>
              <a:rPr lang="ru-RU" sz="1400" dirty="0" smtClean="0"/>
              <a:t>Повышение </a:t>
            </a:r>
            <a:r>
              <a:rPr lang="ru-RU" sz="1400" dirty="0"/>
              <a:t>эффективности и качества оказания муниципальных </a:t>
            </a:r>
            <a:r>
              <a:rPr lang="ru-RU" sz="1400" dirty="0" smtClean="0"/>
              <a:t>услуг;</a:t>
            </a:r>
            <a:endParaRPr lang="ru-RU" sz="1400" dirty="0"/>
          </a:p>
          <a:p>
            <a:pPr marL="285750" lvl="0" indent="-285750">
              <a:buClr>
                <a:srgbClr val="C00000"/>
              </a:buClr>
              <a:buFont typeface="Wingdings" panose="05000000000000000000" pitchFamily="2" charset="2"/>
              <a:buChar char="ü"/>
            </a:pPr>
            <a:r>
              <a:rPr lang="ru-RU" sz="1400" dirty="0" smtClean="0"/>
              <a:t>Совершенствование </a:t>
            </a:r>
            <a:r>
              <a:rPr lang="ru-RU" sz="1400" dirty="0"/>
              <a:t>системы закупок товаров, работ и услуг для обеспечения муниципальных нужд МО «Мирнинский район</a:t>
            </a:r>
            <a:r>
              <a:rPr lang="ru-RU" sz="1400" dirty="0" smtClean="0"/>
              <a:t>»;</a:t>
            </a:r>
            <a:endParaRPr lang="ru-RU" sz="1400" dirty="0"/>
          </a:p>
          <a:p>
            <a:pPr marL="285750" lvl="0" indent="-285750">
              <a:buClr>
                <a:srgbClr val="C00000"/>
              </a:buClr>
              <a:buFont typeface="Wingdings" panose="05000000000000000000" pitchFamily="2" charset="2"/>
              <a:buChar char="ü"/>
            </a:pPr>
            <a:r>
              <a:rPr lang="ru-RU" sz="1400" dirty="0" smtClean="0"/>
              <a:t>Развитие </a:t>
            </a:r>
            <a:r>
              <a:rPr lang="ru-RU" sz="1400" dirty="0"/>
              <a:t>сферы внутреннего муниципального финансового контроля и внутреннего финансового аудита.</a:t>
            </a:r>
          </a:p>
          <a:p>
            <a:pPr marL="285750" lvl="0" indent="-285750">
              <a:buClr>
                <a:srgbClr val="C00000"/>
              </a:buClr>
              <a:buFont typeface="Wingdings" panose="05000000000000000000" pitchFamily="2" charset="2"/>
              <a:buChar char="ü"/>
            </a:pPr>
            <a:r>
              <a:rPr lang="ru-RU" sz="1400" dirty="0" smtClean="0"/>
              <a:t>Обеспечение </a:t>
            </a:r>
            <a:r>
              <a:rPr lang="ru-RU" sz="1400" dirty="0"/>
              <a:t>подотчетности (подконтрольности) бюджетных </a:t>
            </a:r>
            <a:r>
              <a:rPr lang="ru-RU" sz="1400" dirty="0" smtClean="0"/>
              <a:t>расходов;</a:t>
            </a:r>
            <a:endParaRPr lang="ru-RU" sz="1400" dirty="0"/>
          </a:p>
          <a:p>
            <a:pPr marL="285750" lvl="0" indent="-285750">
              <a:buClr>
                <a:srgbClr val="C00000"/>
              </a:buClr>
              <a:buFont typeface="Wingdings" panose="05000000000000000000" pitchFamily="2" charset="2"/>
              <a:buChar char="ü"/>
            </a:pPr>
            <a:r>
              <a:rPr lang="ru-RU" sz="1400" dirty="0" smtClean="0"/>
              <a:t>Повышение </a:t>
            </a:r>
            <a:r>
              <a:rPr lang="ru-RU" sz="1400" dirty="0"/>
              <a:t>открытости и прозрачности управления муниципальными финансами</a:t>
            </a:r>
            <a:r>
              <a:rPr lang="ru-RU" sz="1400" dirty="0" smtClean="0"/>
              <a:t>.</a:t>
            </a:r>
            <a:endParaRPr lang="ru-RU" sz="1400" dirty="0"/>
          </a:p>
        </p:txBody>
      </p:sp>
      <p:sp>
        <p:nvSpPr>
          <p:cNvPr id="6" name="Объект 3"/>
          <p:cNvSpPr txBox="1">
            <a:spLocks/>
          </p:cNvSpPr>
          <p:nvPr/>
        </p:nvSpPr>
        <p:spPr>
          <a:xfrm>
            <a:off x="298752" y="4660526"/>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7" name="Заголовок 1"/>
          <p:cNvSpPr txBox="1">
            <a:spLocks/>
          </p:cNvSpPr>
          <p:nvPr/>
        </p:nvSpPr>
        <p:spPr>
          <a:xfrm>
            <a:off x="273051" y="0"/>
            <a:ext cx="8597899" cy="110966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a:t>МУНИЦИПАЛЬНАЯ </a:t>
            </a:r>
            <a:r>
              <a:rPr lang="ru-RU" sz="2000" b="1" dirty="0" smtClean="0"/>
              <a:t>ПРОГРАММА</a:t>
            </a:r>
          </a:p>
          <a:p>
            <a:pPr algn="ctr"/>
            <a:r>
              <a:rPr lang="ru-RU" sz="2000" b="1" dirty="0" smtClean="0"/>
              <a:t>«ПОВЫШЕНИЕ </a:t>
            </a:r>
            <a:r>
              <a:rPr lang="ru-RU" sz="2000" b="1" dirty="0"/>
              <a:t>ЭФФЕКТИВНОСТИ </a:t>
            </a:r>
            <a:r>
              <a:rPr lang="ru-RU" sz="2000" b="1" dirty="0" smtClean="0"/>
              <a:t>УПРАВЛЕНИЯ МУНИЦИПАЛЬНЫМИ ФИНАНСАМИ» на 2024-2028 годы</a:t>
            </a:r>
            <a:endParaRPr lang="ru-RU" sz="2000" dirty="0"/>
          </a:p>
        </p:txBody>
      </p:sp>
      <p:graphicFrame>
        <p:nvGraphicFramePr>
          <p:cNvPr id="9" name="Таблица 8"/>
          <p:cNvGraphicFramePr>
            <a:graphicFrameLocks noGrp="1"/>
          </p:cNvGraphicFramePr>
          <p:nvPr>
            <p:extLst>
              <p:ext uri="{D42A27DB-BD31-4B8C-83A1-F6EECF244321}">
                <p14:modId xmlns:p14="http://schemas.microsoft.com/office/powerpoint/2010/main" val="3261797250"/>
              </p:ext>
            </p:extLst>
          </p:nvPr>
        </p:nvGraphicFramePr>
        <p:xfrm>
          <a:off x="310261" y="5002158"/>
          <a:ext cx="8532000" cy="141698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1 357,1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1 031,3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1 031,3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1 357,1</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1 031,3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1 031,3</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547848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69385" y="-19465"/>
            <a:ext cx="8910733" cy="116769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«Программа по увеличению доходной части бюджета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и повышению эффективности бюджетных расходов муниципального образования</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a:t>
            </a:r>
            <a:r>
              <a:rPr lang="ru-RU" sz="1800" b="1" dirty="0">
                <a:solidFill>
                  <a:schemeClr val="tx1"/>
                </a:solidFill>
                <a:cs typeface="Times New Roman" panose="02020603050405020304" pitchFamily="18" charset="0"/>
              </a:rPr>
              <a:t>М</a:t>
            </a:r>
            <a:r>
              <a:rPr lang="ru-RU" sz="1800" b="1" dirty="0" smtClean="0">
                <a:solidFill>
                  <a:schemeClr val="tx1"/>
                </a:solidFill>
                <a:cs typeface="Times New Roman" panose="02020603050405020304" pitchFamily="18" charset="0"/>
              </a:rPr>
              <a:t>ирнинский район» Республики </a:t>
            </a:r>
            <a:r>
              <a:rPr lang="ru-RU" sz="1800" b="1" dirty="0">
                <a:solidFill>
                  <a:schemeClr val="tx1"/>
                </a:solidFill>
                <a:cs typeface="Times New Roman" panose="02020603050405020304" pitchFamily="18" charset="0"/>
              </a:rPr>
              <a:t>С</a:t>
            </a:r>
            <a:r>
              <a:rPr lang="ru-RU" sz="1800" b="1" dirty="0" smtClean="0">
                <a:solidFill>
                  <a:schemeClr val="tx1"/>
                </a:solidFill>
                <a:cs typeface="Times New Roman" panose="02020603050405020304" pitchFamily="18" charset="0"/>
              </a:rPr>
              <a:t>аха (</a:t>
            </a:r>
            <a:r>
              <a:rPr lang="ru-RU" sz="1800" b="1" dirty="0">
                <a:solidFill>
                  <a:schemeClr val="tx1"/>
                </a:solidFill>
                <a:cs typeface="Times New Roman" panose="02020603050405020304" pitchFamily="18" charset="0"/>
              </a:rPr>
              <a:t>Я</a:t>
            </a:r>
            <a:r>
              <a:rPr lang="ru-RU" sz="1800" b="1" dirty="0" smtClean="0">
                <a:solidFill>
                  <a:schemeClr val="tx1"/>
                </a:solidFill>
                <a:cs typeface="Times New Roman" panose="02020603050405020304" pitchFamily="18" charset="0"/>
              </a:rPr>
              <a:t>кутия)»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078680222"/>
              </p:ext>
            </p:extLst>
          </p:nvPr>
        </p:nvGraphicFramePr>
        <p:xfrm>
          <a:off x="353034" y="1675402"/>
          <a:ext cx="8627084" cy="749884"/>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02063">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325424" y="129449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15329" y="2585617"/>
            <a:ext cx="8616989" cy="147319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целях повышения качества налогового администрирования по налогам, формирующим доходную часть бюджета, увеличения доходов за счет имеющихся резервов, проводится:</a:t>
            </a:r>
          </a:p>
          <a:p>
            <a:pPr indent="177800" algn="just"/>
            <a:r>
              <a:rPr lang="ru-RU" sz="1400" dirty="0">
                <a:solidFill>
                  <a:schemeClr val="tx1"/>
                </a:solidFill>
              </a:rPr>
              <a:t>- организация комплексной работы с УФНС России по РС (Я) по повышению налоговой грамотности и дисциплины;</a:t>
            </a:r>
          </a:p>
          <a:p>
            <a:pPr indent="177800" algn="just"/>
            <a:r>
              <a:rPr lang="ru-RU" sz="1400" dirty="0">
                <a:solidFill>
                  <a:schemeClr val="tx1"/>
                </a:solidFill>
              </a:rPr>
              <a:t>- работа комиссии по администрированию доходов, в том числе по сокращению недоимки по местным налогам с анализом проблем поступления каждого доходного источника и составление соответствующего плана.</a:t>
            </a:r>
          </a:p>
        </p:txBody>
      </p:sp>
      <p:sp>
        <p:nvSpPr>
          <p:cNvPr id="12" name="Прямоугольник с двумя скругленными противолежащими углами 11"/>
          <p:cNvSpPr/>
          <p:nvPr/>
        </p:nvSpPr>
        <p:spPr>
          <a:xfrm>
            <a:off x="305234" y="4181944"/>
            <a:ext cx="8627084" cy="6840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smtClean="0">
                <a:solidFill>
                  <a:schemeClr val="tx1"/>
                </a:solidFill>
              </a:rPr>
              <a:t>На постоянной основе проводится мониторинг поступлений доходов </a:t>
            </a:r>
            <a:r>
              <a:rPr lang="ru-RU" sz="1400" dirty="0">
                <a:solidFill>
                  <a:schemeClr val="tx1"/>
                </a:solidFill>
              </a:rPr>
              <a:t>в сравнении с аналогичным периодом предыдущего года, поступления от АК «АЛРОСА» (ПАО) и дочерних обществ, от организаций-</a:t>
            </a:r>
            <a:r>
              <a:rPr lang="ru-RU" sz="1400" dirty="0" err="1">
                <a:solidFill>
                  <a:schemeClr val="tx1"/>
                </a:solidFill>
              </a:rPr>
              <a:t>недропользователей</a:t>
            </a:r>
            <a:r>
              <a:rPr lang="ru-RU" sz="1400" dirty="0">
                <a:solidFill>
                  <a:schemeClr val="tx1"/>
                </a:solidFill>
              </a:rPr>
              <a:t> и их подрядных организаций. </a:t>
            </a:r>
          </a:p>
        </p:txBody>
      </p:sp>
      <p:sp>
        <p:nvSpPr>
          <p:cNvPr id="13" name="Прямоугольник с двумя скругленными противолежащими углами 12"/>
          <p:cNvSpPr/>
          <p:nvPr/>
        </p:nvSpPr>
        <p:spPr>
          <a:xfrm>
            <a:off x="305234" y="5643890"/>
            <a:ext cx="8627084" cy="110589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За 2023 год проведено </a:t>
            </a:r>
            <a:r>
              <a:rPr lang="ru-RU" sz="1400" b="1" dirty="0">
                <a:solidFill>
                  <a:schemeClr val="tx1"/>
                </a:solidFill>
              </a:rPr>
              <a:t>5 заседаний комиссии по администрированию доходов </a:t>
            </a:r>
            <a:r>
              <a:rPr lang="ru-RU" sz="1400" dirty="0" smtClean="0">
                <a:solidFill>
                  <a:schemeClr val="tx1"/>
                </a:solidFill>
              </a:rPr>
              <a:t>с </a:t>
            </a:r>
            <a:r>
              <a:rPr lang="ru-RU" sz="1400" dirty="0">
                <a:solidFill>
                  <a:schemeClr val="tx1"/>
                </a:solidFill>
              </a:rPr>
              <a:t>участием подрядных (субподрядных) организаций, ведущих деятельность на территории </a:t>
            </a:r>
            <a:r>
              <a:rPr lang="ru-RU" sz="1400" dirty="0" smtClean="0">
                <a:solidFill>
                  <a:schemeClr val="tx1"/>
                </a:solidFill>
              </a:rPr>
              <a:t>района </a:t>
            </a:r>
            <a:r>
              <a:rPr lang="ru-RU" sz="1400" dirty="0">
                <a:solidFill>
                  <a:schemeClr val="tx1"/>
                </a:solidFill>
              </a:rPr>
              <a:t>и не уплачивающих налог на доходы физических лиц в местные бюджеты по месту фактической </a:t>
            </a:r>
            <a:r>
              <a:rPr lang="ru-RU" sz="1400" dirty="0" smtClean="0">
                <a:solidFill>
                  <a:schemeClr val="tx1"/>
                </a:solidFill>
              </a:rPr>
              <a:t>деятельности.</a:t>
            </a:r>
          </a:p>
          <a:p>
            <a:pPr indent="177800" algn="just">
              <a:spcBef>
                <a:spcPts val="300"/>
              </a:spcBef>
              <a:tabLst>
                <a:tab pos="354013" algn="l"/>
              </a:tabLst>
            </a:pPr>
            <a:r>
              <a:rPr lang="ru-RU" sz="1400" dirty="0" smtClean="0">
                <a:solidFill>
                  <a:schemeClr val="tx1"/>
                </a:solidFill>
              </a:rPr>
              <a:t>За </a:t>
            </a:r>
            <a:r>
              <a:rPr lang="ru-RU" sz="1400" dirty="0">
                <a:solidFill>
                  <a:schemeClr val="tx1"/>
                </a:solidFill>
              </a:rPr>
              <a:t>2023 год зарегистрировано </a:t>
            </a:r>
            <a:r>
              <a:rPr lang="ru-RU" sz="1400" b="1" dirty="0">
                <a:solidFill>
                  <a:schemeClr val="tx1"/>
                </a:solidFill>
              </a:rPr>
              <a:t>21 новая подрядная организация</a:t>
            </a:r>
            <a:r>
              <a:rPr lang="ru-RU" sz="1400" dirty="0">
                <a:solidFill>
                  <a:schemeClr val="tx1"/>
                </a:solidFill>
              </a:rPr>
              <a:t>, поступления по НДФЛ составили 4 574,0 тыс. </a:t>
            </a:r>
            <a:r>
              <a:rPr lang="ru-RU" sz="1400" dirty="0" err="1">
                <a:solidFill>
                  <a:schemeClr val="tx1"/>
                </a:solidFill>
              </a:rPr>
              <a:t>руб</a:t>
            </a:r>
            <a:endParaRPr lang="ru-RU" sz="1400" dirty="0">
              <a:solidFill>
                <a:schemeClr val="tx1"/>
              </a:solidFill>
            </a:endParaRPr>
          </a:p>
        </p:txBody>
      </p:sp>
      <p:sp>
        <p:nvSpPr>
          <p:cNvPr id="16" name="Прямоугольник с двумя скругленными противолежащими углами 15"/>
          <p:cNvSpPr/>
          <p:nvPr/>
        </p:nvSpPr>
        <p:spPr>
          <a:xfrm>
            <a:off x="305234" y="4989117"/>
            <a:ext cx="8627084" cy="5316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На постоянной основе ведется мониторинг </a:t>
            </a:r>
            <a:r>
              <a:rPr lang="ru-RU" sz="1400" b="1" dirty="0">
                <a:solidFill>
                  <a:schemeClr val="tx1"/>
                </a:solidFill>
              </a:rPr>
              <a:t>поступления НДФЛ </a:t>
            </a:r>
            <a:r>
              <a:rPr lang="ru-RU" sz="1400" dirty="0">
                <a:solidFill>
                  <a:schemeClr val="tx1"/>
                </a:solidFill>
              </a:rPr>
              <a:t>в сравнении с аналогичным периодом предыдущего года, как в целом, так и в разрезе крупных налогоплательщиков. </a:t>
            </a:r>
          </a:p>
        </p:txBody>
      </p:sp>
    </p:spTree>
    <p:extLst>
      <p:ext uri="{BB962C8B-B14F-4D97-AF65-F5344CB8AC3E}">
        <p14:creationId xmlns:p14="http://schemas.microsoft.com/office/powerpoint/2010/main" val="64112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50" y="161925"/>
            <a:ext cx="8534400" cy="600074"/>
          </a:xfrm>
        </p:spPr>
        <p:txBody>
          <a:bodyPr>
            <a:noAutofit/>
          </a:bodyPr>
          <a:lstStyle/>
          <a:p>
            <a:pPr algn="ctr"/>
            <a:r>
              <a:rPr lang="ru-RU" sz="2000" b="1" cap="all" dirty="0">
                <a:solidFill>
                  <a:srgbClr val="996600"/>
                </a:solidFill>
                <a:latin typeface="Calibri" panose="020F0502020204030204" pitchFamily="34" charset="0"/>
                <a:cs typeface="Calibri" panose="020F0502020204030204" pitchFamily="34" charset="0"/>
              </a:rPr>
              <a:t>СТРУКТУРА РАСХОДОВ БЮДЖЕТА МО «МИРНИНСКИЙ РАЙОН»</a:t>
            </a:r>
            <a:br>
              <a:rPr lang="ru-RU" sz="2000" b="1" cap="all" dirty="0">
                <a:solidFill>
                  <a:srgbClr val="996600"/>
                </a:solidFill>
                <a:latin typeface="Calibri" panose="020F0502020204030204" pitchFamily="34" charset="0"/>
                <a:cs typeface="Calibri" panose="020F0502020204030204" pitchFamily="34" charset="0"/>
              </a:rPr>
            </a:br>
            <a:r>
              <a:rPr lang="ru-RU" sz="2000" b="1" cap="all" dirty="0" smtClean="0">
                <a:solidFill>
                  <a:srgbClr val="996600"/>
                </a:solidFill>
                <a:latin typeface="Calibri" panose="020F0502020204030204" pitchFamily="34" charset="0"/>
                <a:cs typeface="Calibri" panose="020F0502020204030204" pitchFamily="34" charset="0"/>
              </a:rPr>
              <a:t>В РАЗРЕЗЕ ОТРАСЛЕЙ В </a:t>
            </a:r>
            <a:r>
              <a:rPr lang="ru-RU" sz="2800" b="1" cap="all" dirty="0" smtClean="0">
                <a:solidFill>
                  <a:srgbClr val="009999"/>
                </a:solidFill>
                <a:latin typeface="Calibri" panose="020F0502020204030204" pitchFamily="34" charset="0"/>
                <a:cs typeface="Calibri" panose="020F0502020204030204" pitchFamily="34" charset="0"/>
              </a:rPr>
              <a:t>2023</a:t>
            </a:r>
            <a:r>
              <a:rPr lang="ru-RU" sz="2000" b="1" cap="all" dirty="0" smtClean="0">
                <a:solidFill>
                  <a:srgbClr val="996600"/>
                </a:solidFill>
                <a:latin typeface="Calibri" panose="020F0502020204030204" pitchFamily="34" charset="0"/>
                <a:cs typeface="Calibri" panose="020F0502020204030204" pitchFamily="34" charset="0"/>
              </a:rPr>
              <a:t> </a:t>
            </a:r>
            <a:r>
              <a:rPr lang="ru-RU" sz="2000" b="1" cap="all" dirty="0">
                <a:solidFill>
                  <a:srgbClr val="996600"/>
                </a:solidFill>
                <a:latin typeface="Calibri" panose="020F0502020204030204" pitchFamily="34" charset="0"/>
                <a:cs typeface="Calibri" panose="020F0502020204030204" pitchFamily="34" charset="0"/>
              </a:rPr>
              <a:t>ГОДУ</a:t>
            </a:r>
          </a:p>
        </p:txBody>
      </p:sp>
      <p:graphicFrame>
        <p:nvGraphicFramePr>
          <p:cNvPr id="6" name="Таблица 5"/>
          <p:cNvGraphicFramePr>
            <a:graphicFrameLocks noGrp="1"/>
          </p:cNvGraphicFramePr>
          <p:nvPr>
            <p:extLst>
              <p:ext uri="{D42A27DB-BD31-4B8C-83A1-F6EECF244321}">
                <p14:modId xmlns:p14="http://schemas.microsoft.com/office/powerpoint/2010/main" val="976395524"/>
              </p:ext>
            </p:extLst>
          </p:nvPr>
        </p:nvGraphicFramePr>
        <p:xfrm>
          <a:off x="121298" y="828674"/>
          <a:ext cx="4896517" cy="5671065"/>
        </p:xfrm>
        <a:graphic>
          <a:graphicData uri="http://schemas.openxmlformats.org/drawingml/2006/table">
            <a:tbl>
              <a:tblPr firstRow="1" firstCol="1" bandRow="1">
                <a:tableStyleId>{2D5ABB26-0587-4C30-8999-92F81FD0307C}</a:tableStyleId>
              </a:tblPr>
              <a:tblGrid>
                <a:gridCol w="1000833">
                  <a:extLst>
                    <a:ext uri="{9D8B030D-6E8A-4147-A177-3AD203B41FA5}">
                      <a16:colId xmlns:a16="http://schemas.microsoft.com/office/drawing/2014/main" val="1678684077"/>
                    </a:ext>
                  </a:extLst>
                </a:gridCol>
                <a:gridCol w="2591453">
                  <a:extLst>
                    <a:ext uri="{9D8B030D-6E8A-4147-A177-3AD203B41FA5}">
                      <a16:colId xmlns:a16="http://schemas.microsoft.com/office/drawing/2014/main" val="207431434"/>
                    </a:ext>
                  </a:extLst>
                </a:gridCol>
                <a:gridCol w="1304231">
                  <a:extLst>
                    <a:ext uri="{9D8B030D-6E8A-4147-A177-3AD203B41FA5}">
                      <a16:colId xmlns:a16="http://schemas.microsoft.com/office/drawing/2014/main" val="3298397709"/>
                    </a:ext>
                  </a:extLst>
                </a:gridCol>
              </a:tblGrid>
              <a:tr h="363432">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Образование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4 434 726,1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7400977"/>
                  </a:ext>
                </a:extLst>
              </a:tr>
              <a:tr h="437448">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Общегосударственные вопросы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mn-lt"/>
                          <a:ea typeface="+mn-ea"/>
                          <a:cs typeface="+mn-cs"/>
                        </a:rPr>
                        <a:t>629 106, 5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290511"/>
                  </a:ext>
                </a:extLst>
              </a:tr>
              <a:tr h="448065">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Национальная экономика</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mn-lt"/>
                          <a:ea typeface="+mn-ea"/>
                          <a:cs typeface="+mn-cs"/>
                        </a:rPr>
                        <a:t>361 571,9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9173736"/>
                  </a:ext>
                </a:extLst>
              </a:tr>
              <a:tr h="572275">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solidFill>
                            <a:schemeClr val="tx1"/>
                          </a:solidFill>
                          <a:effectLst/>
                        </a:rPr>
                        <a:t>Социальная политика</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357 169,1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7447134"/>
                  </a:ext>
                </a:extLst>
              </a:tr>
              <a:tr h="5832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400" dirty="0" smtClean="0">
                          <a:effectLst/>
                        </a:rPr>
                        <a:t>Жилищно-коммунальное хозяйство</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244 611,2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8607771"/>
                  </a:ext>
                </a:extLst>
              </a:tr>
              <a:tr h="5832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effectLst/>
                        </a:rPr>
                        <a:t>Межбюджетные трансферты общего характера</a:t>
                      </a:r>
                      <a:endParaRPr lang="ru-RU" sz="1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236 015,2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810804"/>
                  </a:ext>
                </a:extLst>
              </a:tr>
              <a:tr h="363432">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Культура, кинематография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185 454,5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151987"/>
                  </a:ext>
                </a:extLst>
              </a:tr>
              <a:tr h="415160">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Физкультура и спорт</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66 194,9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996264"/>
                  </a:ext>
                </a:extLst>
              </a:tr>
              <a:tr h="434283">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Охрана окружающей среды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64 337,7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424809"/>
                  </a:ext>
                </a:extLst>
              </a:tr>
              <a:tr h="973525">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ru-RU" sz="1400" dirty="0">
                          <a:effectLst/>
                        </a:rPr>
                        <a:t>Национальная безопасность и правоохранительная деятельность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44 914,0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270752"/>
                  </a:ext>
                </a:extLst>
              </a:tr>
              <a:tr h="496917">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ru-RU" sz="1400" dirty="0">
                          <a:effectLst/>
                        </a:rPr>
                        <a:t>Средства массовой информации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3 661,6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5192633"/>
                  </a:ext>
                </a:extLst>
              </a:tr>
            </a:tbl>
          </a:graphicData>
        </a:graphic>
      </p:graphicFrame>
      <p:pic>
        <p:nvPicPr>
          <p:cNvPr id="2060" name="Рисунок 6" descr="Образование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841" y="85926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Рисунок 7" descr="общегос"/>
          <p:cNvPicPr>
            <a:picLocks noChangeAspect="1" noChangeArrowheads="1"/>
          </p:cNvPicPr>
          <p:nvPr/>
        </p:nvPicPr>
        <p:blipFill>
          <a:blip r:embed="rId3" cstate="print">
            <a:lum contrast="40000"/>
            <a:extLst>
              <a:ext uri="{28A0092B-C50C-407E-A947-70E740481C1C}">
                <a14:useLocalDpi xmlns:a14="http://schemas.microsoft.com/office/drawing/2010/main" val="0"/>
              </a:ext>
            </a:extLst>
          </a:blip>
          <a:srcRect/>
          <a:stretch>
            <a:fillRect/>
          </a:stretch>
        </p:blipFill>
        <p:spPr bwMode="auto">
          <a:xfrm>
            <a:off x="657723" y="1307084"/>
            <a:ext cx="329863" cy="329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Рисунок 9" descr="мбт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677" y="1723457"/>
            <a:ext cx="355954" cy="355954"/>
          </a:xfrm>
          <a:prstGeom prst="rect">
            <a:avLst/>
          </a:prstGeom>
          <a:noFill/>
          <a:extLst>
            <a:ext uri="{909E8E84-426E-40DD-AFC4-6F175D3DCCD1}">
              <a14:hiddenFill xmlns:a14="http://schemas.microsoft.com/office/drawing/2010/main">
                <a:solidFill>
                  <a:srgbClr val="FFFFFF"/>
                </a:solidFill>
              </a14:hiddenFill>
            </a:ext>
          </a:extLst>
        </p:spPr>
      </p:pic>
      <p:pic>
        <p:nvPicPr>
          <p:cNvPr id="2057" name="Рисунок 8" descr="со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39" y="2194553"/>
            <a:ext cx="4667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Рисунок 11" descr="жкх"/>
          <p:cNvPicPr>
            <a:picLocks noChangeAspect="1" noChangeArrowheads="1"/>
          </p:cNvPicPr>
          <p:nvPr/>
        </p:nvPicPr>
        <p:blipFill>
          <a:blip r:embed="rId6">
            <a:lum contrast="40000"/>
            <a:extLst>
              <a:ext uri="{28A0092B-C50C-407E-A947-70E740481C1C}">
                <a14:useLocalDpi xmlns:a14="http://schemas.microsoft.com/office/drawing/2010/main" val="0"/>
              </a:ext>
            </a:extLst>
          </a:blip>
          <a:srcRect/>
          <a:stretch>
            <a:fillRect/>
          </a:stretch>
        </p:blipFill>
        <p:spPr bwMode="auto">
          <a:xfrm>
            <a:off x="580639" y="3361804"/>
            <a:ext cx="4476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Рисунок 10" descr="нац экономик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617" y="2812937"/>
            <a:ext cx="409721" cy="3624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Рисунок 12" descr="культура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572" y="3926921"/>
            <a:ext cx="324143" cy="2725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Рисунок 14" descr="правоохр деят"/>
          <p:cNvPicPr>
            <a:picLocks noChangeAspect="1" noChangeArrowheads="1"/>
          </p:cNvPicPr>
          <p:nvPr/>
        </p:nvPicPr>
        <p:blipFill>
          <a:blip r:embed="rId9">
            <a:lum contrast="40000"/>
            <a:extLst>
              <a:ext uri="{28A0092B-C50C-407E-A947-70E740481C1C}">
                <a14:useLocalDpi xmlns:a14="http://schemas.microsoft.com/office/drawing/2010/main" val="0"/>
              </a:ext>
            </a:extLst>
          </a:blip>
          <a:srcRect/>
          <a:stretch>
            <a:fillRect/>
          </a:stretch>
        </p:blipFill>
        <p:spPr bwMode="auto">
          <a:xfrm>
            <a:off x="625636" y="5273327"/>
            <a:ext cx="361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Рисунок 13" descr="спорт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018" y="4330893"/>
            <a:ext cx="303858" cy="3038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Рисунок 15" descr="охр окр ср"/>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788" y="4735854"/>
            <a:ext cx="345712" cy="2907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9" name="Рисунок 17" descr="сми"/>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677" y="6122342"/>
            <a:ext cx="384823" cy="2993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Диаграмма 15"/>
          <p:cNvGraphicFramePr>
            <a:graphicFrameLocks/>
          </p:cNvGraphicFramePr>
          <p:nvPr>
            <p:extLst>
              <p:ext uri="{D42A27DB-BD31-4B8C-83A1-F6EECF244321}">
                <p14:modId xmlns:p14="http://schemas.microsoft.com/office/powerpoint/2010/main" val="2575643736"/>
              </p:ext>
            </p:extLst>
          </p:nvPr>
        </p:nvGraphicFramePr>
        <p:xfrm>
          <a:off x="5110179" y="3105150"/>
          <a:ext cx="3752850" cy="3646632"/>
        </p:xfrm>
        <a:graphic>
          <a:graphicData uri="http://schemas.openxmlformats.org/drawingml/2006/chart">
            <c:chart xmlns:c="http://schemas.openxmlformats.org/drawingml/2006/chart" xmlns:r="http://schemas.openxmlformats.org/officeDocument/2006/relationships" r:id="rId13"/>
          </a:graphicData>
        </a:graphic>
      </p:graphicFrame>
      <p:sp>
        <p:nvSpPr>
          <p:cNvPr id="17" name="Прямоугольник 16"/>
          <p:cNvSpPr/>
          <p:nvPr/>
        </p:nvSpPr>
        <p:spPr>
          <a:xfrm>
            <a:off x="5166764" y="1028221"/>
            <a:ext cx="3767185" cy="2028761"/>
          </a:xfrm>
          <a:prstGeom prst="rect">
            <a:avLst/>
          </a:prstGeom>
        </p:spPr>
        <p:txBody>
          <a:bodyPr wrap="none">
            <a:spAutoFit/>
          </a:bodyPr>
          <a:lstStyle/>
          <a:p>
            <a:pPr algn="ctr"/>
            <a:r>
              <a:rPr lang="ru-RU" b="1" dirty="0" smtClean="0">
                <a:latin typeface="Calibri" panose="020F0502020204030204" pitchFamily="34" charset="0"/>
                <a:ea typeface="Calibri" panose="020F0502020204030204" pitchFamily="34" charset="0"/>
                <a:cs typeface="Times New Roman" panose="02020603050405020304" pitchFamily="18" charset="0"/>
              </a:rPr>
              <a:t>ВСЕГО РАСХОДОВ </a:t>
            </a:r>
          </a:p>
          <a:p>
            <a:pPr algn="ctr" defTabSz="685800">
              <a:lnSpc>
                <a:spcPct val="115000"/>
              </a:lnSpc>
            </a:pPr>
            <a:r>
              <a:rPr lang="ru-RU" b="1" dirty="0"/>
              <a:t>6 627 </a:t>
            </a:r>
            <a:r>
              <a:rPr lang="ru-RU" b="1" dirty="0" smtClean="0"/>
              <a:t>762,6</a:t>
            </a:r>
            <a:endParaRPr lang="ru-RU" b="1" dirty="0"/>
          </a:p>
          <a:p>
            <a:endParaRPr lang="ru-RU" sz="1400" b="1" dirty="0" smtClean="0">
              <a:latin typeface="Calibri" panose="020F0502020204030204" pitchFamily="34" charset="0"/>
              <a:ea typeface="Calibri" panose="020F0502020204030204" pitchFamily="34" charset="0"/>
              <a:cs typeface="Times New Roman" panose="02020603050405020304" pitchFamily="18" charset="0"/>
            </a:endParaRPr>
          </a:p>
          <a:p>
            <a:r>
              <a:rPr lang="ru-RU" sz="1400" b="1" dirty="0" smtClean="0">
                <a:latin typeface="Calibri" panose="020F0502020204030204" pitchFamily="34" charset="0"/>
                <a:ea typeface="Calibri" panose="020F0502020204030204" pitchFamily="34" charset="0"/>
                <a:cs typeface="Times New Roman" panose="02020603050405020304" pitchFamily="18" charset="0"/>
              </a:rPr>
              <a:t>и</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з них:</a:t>
            </a:r>
          </a:p>
          <a:p>
            <a:endParaRPr lang="ru-RU"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6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ПРОГРАММНЫЕ                         5 741 867,4</a:t>
            </a:r>
          </a:p>
          <a:p>
            <a:pPr>
              <a:lnSpc>
                <a:spcPct val="115000"/>
              </a:lnSpc>
              <a:spcAft>
                <a:spcPts val="1000"/>
              </a:spcAft>
            </a:pPr>
            <a:r>
              <a:rPr lang="ru-RU" sz="1600" b="1" dirty="0" smtClean="0">
                <a:solidFill>
                  <a:srgbClr val="00B85C"/>
                </a:solidFill>
                <a:latin typeface="Calibri" panose="020F0502020204030204" pitchFamily="34" charset="0"/>
                <a:ea typeface="Calibri" panose="020F0502020204030204" pitchFamily="34" charset="0"/>
                <a:cs typeface="Times New Roman" panose="02020603050405020304" pitchFamily="18" charset="0"/>
              </a:rPr>
              <a:t>НЕПРОГРАММНЫЕ                    885 895,2</a:t>
            </a:r>
            <a:endParaRPr lang="ru-RU" sz="1600" dirty="0">
              <a:solidFill>
                <a:srgbClr val="00B85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Прямоугольник 17"/>
          <p:cNvSpPr/>
          <p:nvPr/>
        </p:nvSpPr>
        <p:spPr>
          <a:xfrm>
            <a:off x="7850185" y="602851"/>
            <a:ext cx="811889" cy="292259"/>
          </a:xfrm>
          <a:prstGeom prst="rect">
            <a:avLst/>
          </a:prstGeom>
        </p:spPr>
        <p:txBody>
          <a:bodyPr wrap="none">
            <a:spAutoFit/>
          </a:bodyPr>
          <a:lstStyle/>
          <a:p>
            <a:pPr algn="r">
              <a:lnSpc>
                <a:spcPct val="115000"/>
              </a:lnSpc>
              <a:spcAft>
                <a:spcPts val="0"/>
              </a:spcAft>
            </a:pPr>
            <a:r>
              <a:rPr lang="ru-RU"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(тыс.руб.)</a:t>
            </a:r>
            <a:endParaRPr lang="ru-RU"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711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7216" y="0"/>
            <a:ext cx="8709569" cy="126274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«КОМПЛЕКСНОЕ </a:t>
            </a:r>
            <a:r>
              <a:rPr lang="ru-RU" sz="2000" b="1" dirty="0">
                <a:latin typeface="Calibri" panose="020F0502020204030204" pitchFamily="34" charset="0"/>
                <a:ea typeface="Calibri" panose="020F0502020204030204" pitchFamily="34" charset="0"/>
                <a:cs typeface="Calibri" panose="020F0502020204030204" pitchFamily="34" charset="0"/>
              </a:rPr>
              <a:t>РАЗВИТИЕ СИСТЕМ КОММУНАЛЬНОЙ ИНФРАСТРУКТУРЫ И </a:t>
            </a:r>
            <a:r>
              <a:rPr lang="ru-RU" sz="2000" b="1" dirty="0" smtClean="0">
                <a:latin typeface="Calibri" panose="020F0502020204030204" pitchFamily="34" charset="0"/>
                <a:ea typeface="Calibri" panose="020F0502020204030204" pitchFamily="34" charset="0"/>
                <a:cs typeface="Calibri" panose="020F0502020204030204" pitchFamily="34" charset="0"/>
              </a:rPr>
              <a:t>БЛАГОУСТРОЙСТВА ТЕРРИТОРИЙ ПОСЕЛЕНИЙ МИРНСНКОГО РАЙОНА»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p:nvPr/>
        </p:nvPicPr>
        <p:blipFill>
          <a:blip r:embed="rId2">
            <a:extLst>
              <a:ext uri="{28A0092B-C50C-407E-A947-70E740481C1C}">
                <a14:useLocalDpi xmlns:a14="http://schemas.microsoft.com/office/drawing/2010/main" val="0"/>
              </a:ext>
            </a:extLst>
          </a:blip>
          <a:stretch>
            <a:fillRect/>
          </a:stretch>
        </p:blipFill>
        <p:spPr>
          <a:xfrm>
            <a:off x="1302592" y="1410141"/>
            <a:ext cx="6538816" cy="4057598"/>
          </a:xfrm>
          <a:prstGeom prst="rect">
            <a:avLst/>
          </a:prstGeom>
          <a:ln>
            <a:noFill/>
          </a:ln>
          <a:effectLst>
            <a:softEdge rad="112500"/>
          </a:effectLst>
        </p:spPr>
      </p:pic>
    </p:spTree>
    <p:extLst>
      <p:ext uri="{BB962C8B-B14F-4D97-AF65-F5344CB8AC3E}">
        <p14:creationId xmlns:p14="http://schemas.microsoft.com/office/powerpoint/2010/main" val="14575518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672" y="1357539"/>
            <a:ext cx="8580327" cy="2831544"/>
          </a:xfrm>
          <a:prstGeom prst="rect">
            <a:avLst/>
          </a:prstGeom>
          <a:noFill/>
        </p:spPr>
        <p:txBody>
          <a:bodyPr wrap="square" rtlCol="0">
            <a:spAutoFit/>
          </a:bodyPr>
          <a:lstStyle/>
          <a:p>
            <a:pPr algn="just"/>
            <a:r>
              <a:rPr lang="ru-RU" sz="1400" b="1" u="sng" dirty="0">
                <a:solidFill>
                  <a:srgbClr val="C00000"/>
                </a:solidFill>
                <a:latin typeface="Calibri" panose="020F0502020204030204" pitchFamily="34" charset="0"/>
                <a:ea typeface="Calibri" panose="020F0502020204030204" pitchFamily="34" charset="0"/>
                <a:cs typeface="Palatino Linotype" panose="02040502050505030304" pitchFamily="18" charset="0"/>
              </a:rPr>
              <a:t>ЦЕЛЬ:</a:t>
            </a:r>
            <a:r>
              <a:rPr lang="ru-RU" sz="1400" dirty="0">
                <a:solidFill>
                  <a:srgbClr val="C00000"/>
                </a:solidFill>
                <a:latin typeface="Calibri" panose="020F0502020204030204" pitchFamily="34" charset="0"/>
                <a:ea typeface="Calibri" panose="020F0502020204030204" pitchFamily="34" charset="0"/>
                <a:cs typeface="Palatino Linotype" panose="02040502050505030304" pitchFamily="18" charset="0"/>
              </a:rPr>
              <a:t> </a:t>
            </a:r>
            <a:r>
              <a:rPr lang="ru-RU" sz="1400" dirty="0"/>
              <a:t>Обеспечение условий для комплексного развития </a:t>
            </a:r>
            <a:r>
              <a:rPr lang="ru-RU" sz="1400" dirty="0" smtClean="0"/>
              <a:t>территорий: благоустройство </a:t>
            </a:r>
            <a:r>
              <a:rPr lang="ru-RU" sz="1400" dirty="0"/>
              <a:t>городской и сельской среды, </a:t>
            </a:r>
            <a:r>
              <a:rPr lang="ru-RU" sz="1400" dirty="0" smtClean="0"/>
              <a:t>системы коммунальной </a:t>
            </a:r>
            <a:r>
              <a:rPr lang="ru-RU" sz="1400" dirty="0"/>
              <a:t>инфраструктуры, направленных на </a:t>
            </a:r>
            <a:r>
              <a:rPr lang="ru-RU" sz="1400" dirty="0" smtClean="0"/>
              <a:t>создание благоприятных </a:t>
            </a:r>
            <a:r>
              <a:rPr lang="ru-RU" sz="1400" dirty="0"/>
              <a:t>условий </a:t>
            </a:r>
            <a:r>
              <a:rPr lang="ru-RU" sz="1400" dirty="0" smtClean="0"/>
              <a:t> проживания </a:t>
            </a:r>
            <a:r>
              <a:rPr lang="ru-RU" sz="1400" dirty="0"/>
              <a:t>граждан, </a:t>
            </a:r>
            <a:r>
              <a:rPr lang="ru-RU" sz="1400" dirty="0" smtClean="0"/>
              <a:t>обновление среды </a:t>
            </a:r>
            <a:r>
              <a:rPr lang="ru-RU" sz="1400" dirty="0"/>
              <a:t>жизнедеятельности и территорий общего </a:t>
            </a:r>
            <a:r>
              <a:rPr lang="ru-RU" sz="1400" dirty="0" smtClean="0"/>
              <a:t>пользования поселений.</a:t>
            </a:r>
          </a:p>
          <a:p>
            <a:pPr>
              <a:spcBef>
                <a:spcPts val="1200"/>
              </a:spcBef>
            </a:pPr>
            <a:r>
              <a:rPr lang="ru-RU" sz="1400" b="1" u="sng" dirty="0" smtClean="0">
                <a:solidFill>
                  <a:srgbClr val="C00000"/>
                </a:solidFill>
                <a:latin typeface="Calibri" panose="020F0502020204030204" pitchFamily="34" charset="0"/>
                <a:ea typeface="Calibri" panose="020F0502020204030204" pitchFamily="34" charset="0"/>
                <a:cs typeface="Palatino Linotype" panose="02040502050505030304" pitchFamily="18" charset="0"/>
              </a:rPr>
              <a:t>ЗАДАЧИ:</a:t>
            </a:r>
          </a:p>
          <a:p>
            <a:pPr marL="285750" lvl="0" indent="-285750" algn="just">
              <a:buClr>
                <a:srgbClr val="C00000"/>
              </a:buClr>
              <a:buFont typeface="Wingdings" panose="05000000000000000000" pitchFamily="2" charset="2"/>
              <a:buChar char="ü"/>
            </a:pPr>
            <a:r>
              <a:rPr lang="ru-RU" sz="1400" dirty="0" smtClean="0"/>
              <a:t>Развитие </a:t>
            </a:r>
            <a:r>
              <a:rPr lang="ru-RU" sz="1400" dirty="0"/>
              <a:t>систем электроснабжения, водоснабжения, теплоснабжения, водоотведения и газоснабжения </a:t>
            </a:r>
            <a:r>
              <a:rPr lang="ru-RU" sz="1400" dirty="0" smtClean="0"/>
              <a:t>поселений;</a:t>
            </a:r>
            <a:endParaRPr lang="ru-RU" sz="1400" dirty="0"/>
          </a:p>
          <a:p>
            <a:pPr marL="285750" lvl="0" indent="-285750" algn="just">
              <a:buClr>
                <a:srgbClr val="C00000"/>
              </a:buClr>
              <a:buFont typeface="Wingdings" panose="05000000000000000000" pitchFamily="2" charset="2"/>
              <a:buChar char="ü"/>
            </a:pPr>
            <a:r>
              <a:rPr lang="ru-RU" sz="1400" dirty="0"/>
              <a:t>Создание условий для </a:t>
            </a:r>
            <a:r>
              <a:rPr lang="ru-RU" sz="1400" dirty="0" smtClean="0"/>
              <a:t>повышения </a:t>
            </a:r>
            <a:r>
              <a:rPr lang="ru-RU" sz="1400" dirty="0"/>
              <a:t>уровня </a:t>
            </a:r>
            <a:r>
              <a:rPr lang="ru-RU" sz="1400" dirty="0" smtClean="0"/>
              <a:t>уличного освещения, обеспечивающего безопасность автомобилистов и пешеходов;</a:t>
            </a:r>
          </a:p>
          <a:p>
            <a:pPr marL="285750" lvl="0" indent="-285750" algn="just">
              <a:buClr>
                <a:srgbClr val="C00000"/>
              </a:buClr>
              <a:buFont typeface="Wingdings" panose="05000000000000000000" pitchFamily="2" charset="2"/>
              <a:buChar char="ü"/>
            </a:pPr>
            <a:r>
              <a:rPr lang="ru-RU" sz="1400" dirty="0"/>
              <a:t>Реализация комплекса мероприятий, направленных </a:t>
            </a:r>
            <a:r>
              <a:rPr lang="ru-RU" sz="1400" dirty="0" smtClean="0"/>
              <a:t>на благоустройство территорий</a:t>
            </a:r>
            <a:r>
              <a:rPr lang="ru-RU" sz="1400" dirty="0"/>
              <a:t>, обеспечение и </a:t>
            </a:r>
            <a:r>
              <a:rPr lang="ru-RU" sz="1400" dirty="0" smtClean="0"/>
              <a:t> повышение комфорта условий </a:t>
            </a:r>
            <a:r>
              <a:rPr lang="ru-RU" sz="1400" dirty="0"/>
              <a:t>проживания граждан, </a:t>
            </a:r>
            <a:r>
              <a:rPr lang="ru-RU" sz="1400" dirty="0" smtClean="0"/>
              <a:t>поддержание и улучшение </a:t>
            </a:r>
            <a:r>
              <a:rPr lang="ru-RU" sz="1400" dirty="0"/>
              <a:t>санитарного и </a:t>
            </a:r>
            <a:r>
              <a:rPr lang="ru-RU" sz="1400" dirty="0" smtClean="0"/>
              <a:t> эстетического </a:t>
            </a:r>
            <a:r>
              <a:rPr lang="ru-RU" sz="1400" dirty="0"/>
              <a:t>состояния </a:t>
            </a:r>
            <a:r>
              <a:rPr lang="ru-RU" sz="1400" dirty="0" smtClean="0"/>
              <a:t>территорий муниципального образования;</a:t>
            </a:r>
            <a:endParaRPr lang="ru-RU" sz="1400" dirty="0"/>
          </a:p>
          <a:p>
            <a:pPr marL="285750" lvl="0" indent="-285750" algn="just">
              <a:buClr>
                <a:srgbClr val="C00000"/>
              </a:buClr>
              <a:buFont typeface="Wingdings" panose="05000000000000000000" pitchFamily="2" charset="2"/>
              <a:buChar char="ü"/>
            </a:pPr>
            <a:r>
              <a:rPr lang="ru-RU" sz="1400" dirty="0"/>
              <a:t>Содействие повышению качества содержания </a:t>
            </a:r>
            <a:r>
              <a:rPr lang="ru-RU" sz="1400" dirty="0" smtClean="0"/>
              <a:t>мест погребения </a:t>
            </a:r>
            <a:r>
              <a:rPr lang="ru-RU" sz="1400" dirty="0"/>
              <a:t>поселений.</a:t>
            </a:r>
          </a:p>
        </p:txBody>
      </p:sp>
      <p:sp>
        <p:nvSpPr>
          <p:cNvPr id="6" name="Объект 3"/>
          <p:cNvSpPr txBox="1">
            <a:spLocks/>
          </p:cNvSpPr>
          <p:nvPr/>
        </p:nvSpPr>
        <p:spPr>
          <a:xfrm>
            <a:off x="313781" y="4528825"/>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7" name="Заголовок 1"/>
          <p:cNvSpPr txBox="1">
            <a:spLocks/>
          </p:cNvSpPr>
          <p:nvPr/>
        </p:nvSpPr>
        <p:spPr>
          <a:xfrm>
            <a:off x="217216" y="0"/>
            <a:ext cx="8709569" cy="126274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«КОМПЛЕКСНОЕ </a:t>
            </a:r>
            <a:r>
              <a:rPr lang="ru-RU" sz="2000" b="1" dirty="0">
                <a:latin typeface="Calibri" panose="020F0502020204030204" pitchFamily="34" charset="0"/>
                <a:ea typeface="Calibri" panose="020F0502020204030204" pitchFamily="34" charset="0"/>
                <a:cs typeface="Calibri" panose="020F0502020204030204" pitchFamily="34" charset="0"/>
              </a:rPr>
              <a:t>РАЗВИТИЕ СИСТЕМ КОММУНАЛЬНОЙ ИНФРАСТРУКТУРЫ И </a:t>
            </a:r>
            <a:r>
              <a:rPr lang="ru-RU" sz="2000" b="1" dirty="0" smtClean="0">
                <a:latin typeface="Calibri" panose="020F0502020204030204" pitchFamily="34" charset="0"/>
                <a:ea typeface="Calibri" panose="020F0502020204030204" pitchFamily="34" charset="0"/>
                <a:cs typeface="Calibri" panose="020F0502020204030204" pitchFamily="34" charset="0"/>
              </a:rPr>
              <a:t>БЛАГОУСТРОЙСТВА ТЕРРИТОРИЙ ПОСЕЛЕНИЙ МИРНСНКОГО РАЙОНА»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048904025"/>
              </p:ext>
            </p:extLst>
          </p:nvPr>
        </p:nvGraphicFramePr>
        <p:xfrm>
          <a:off x="333462" y="4997378"/>
          <a:ext cx="8532000" cy="141698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173 428,4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132 474,8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102 190,8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173 428,4</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132 474,8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102 190,8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265218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69385" y="-19465"/>
            <a:ext cx="8910733" cy="116769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«Комплексное развитие систем коммунальной инфраструктуры и комфортного пространства для жизнедеятельности граждан на территории Мирнинского района республики Саха (Якутия) на 2019-2023 </a:t>
            </a:r>
            <a:r>
              <a:rPr lang="ru-RU" sz="1800" b="1" dirty="0" smtClean="0">
                <a:solidFill>
                  <a:schemeClr val="tx1"/>
                </a:solidFill>
                <a:cs typeface="Times New Roman" panose="02020603050405020304" pitchFamily="18" charset="0"/>
              </a:rPr>
              <a:t>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066489601"/>
              </p:ext>
            </p:extLst>
          </p:nvPr>
        </p:nvGraphicFramePr>
        <p:xfrm>
          <a:off x="353034" y="1503103"/>
          <a:ext cx="8627084" cy="749884"/>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02063">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148 081,1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147 900,5</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148 081,1</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147 900,5</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305234" y="116319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05234" y="3311249"/>
            <a:ext cx="8616989" cy="880888"/>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МО «Город Мирный» на проведение работ </a:t>
            </a:r>
            <a:r>
              <a:rPr lang="ru-RU" sz="1400" dirty="0">
                <a:solidFill>
                  <a:schemeClr val="tx1"/>
                </a:solidFill>
              </a:rPr>
              <a:t>по технологическому присоединению к электрическим сетям «Электроснабжение застройки индивидуальных жилых домов в г. Мирный, </a:t>
            </a:r>
            <a:r>
              <a:rPr lang="ru-RU" sz="1400" dirty="0" err="1">
                <a:solidFill>
                  <a:schemeClr val="tx1"/>
                </a:solidFill>
              </a:rPr>
              <a:t>мкр</a:t>
            </a:r>
            <a:r>
              <a:rPr lang="ru-RU" sz="1400" dirty="0">
                <a:solidFill>
                  <a:schemeClr val="tx1"/>
                </a:solidFill>
              </a:rPr>
              <a:t>. Заречный, 2-я очередь (3-й этап</a:t>
            </a:r>
            <a:r>
              <a:rPr lang="ru-RU" sz="1400" dirty="0" smtClean="0">
                <a:solidFill>
                  <a:schemeClr val="tx1"/>
                </a:solidFill>
              </a:rPr>
              <a:t>)». На разработку </a:t>
            </a:r>
            <a:r>
              <a:rPr lang="ru-RU" sz="1400" dirty="0">
                <a:solidFill>
                  <a:schemeClr val="tx1"/>
                </a:solidFill>
              </a:rPr>
              <a:t>ПСД на строительство линии уличного освещения пешеходной дорожки </a:t>
            </a:r>
            <a:r>
              <a:rPr lang="ru-RU" sz="1400" dirty="0" err="1">
                <a:solidFill>
                  <a:schemeClr val="tx1"/>
                </a:solidFill>
              </a:rPr>
              <a:t>мкр</a:t>
            </a:r>
            <a:r>
              <a:rPr lang="ru-RU" sz="1400" dirty="0">
                <a:solidFill>
                  <a:schemeClr val="tx1"/>
                </a:solidFill>
              </a:rPr>
              <a:t>. Заречный г. Мирного РС (Якутия) (объект: «Зона отдыха на р. </a:t>
            </a:r>
            <a:r>
              <a:rPr lang="ru-RU" sz="1400" dirty="0" err="1">
                <a:solidFill>
                  <a:schemeClr val="tx1"/>
                </a:solidFill>
              </a:rPr>
              <a:t>Ирелях</a:t>
            </a:r>
            <a:r>
              <a:rPr lang="ru-RU" sz="1400" dirty="0">
                <a:solidFill>
                  <a:schemeClr val="tx1"/>
                </a:solidFill>
              </a:rPr>
              <a:t>»).</a:t>
            </a:r>
          </a:p>
        </p:txBody>
      </p:sp>
      <p:sp>
        <p:nvSpPr>
          <p:cNvPr id="12" name="Прямоугольник с двумя скругленными противолежащими углами 11"/>
          <p:cNvSpPr/>
          <p:nvPr/>
        </p:nvSpPr>
        <p:spPr>
          <a:xfrm>
            <a:off x="295139" y="4290428"/>
            <a:ext cx="8627084" cy="176721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МО «Поселок Чернышевский» на разработку проектно-сметная документация «Устройство паркового освещения на пешеходной дорожке между ул. Космонавтов и ул. Гидростроителей на территории МО «Поселок Чернышевский» на сумму 233,3 тыс. руб. На </a:t>
            </a:r>
            <a:r>
              <a:rPr lang="ru-RU" sz="1400" dirty="0" smtClean="0">
                <a:solidFill>
                  <a:schemeClr val="tx1"/>
                </a:solidFill>
              </a:rPr>
              <a:t>техническое содержание </a:t>
            </a:r>
            <a:r>
              <a:rPr lang="ru-RU" sz="1400" dirty="0">
                <a:solidFill>
                  <a:schemeClr val="tx1"/>
                </a:solidFill>
              </a:rPr>
              <a:t>уличного освещения п. Чернышевский для поддержания надлежащей работы освещенности улиц и </a:t>
            </a:r>
            <a:r>
              <a:rPr lang="ru-RU" sz="1400" dirty="0" smtClean="0">
                <a:solidFill>
                  <a:schemeClr val="tx1"/>
                </a:solidFill>
              </a:rPr>
              <a:t>дорог в </a:t>
            </a:r>
            <a:r>
              <a:rPr lang="ru-RU" sz="1400" dirty="0">
                <a:solidFill>
                  <a:schemeClr val="tx1"/>
                </a:solidFill>
              </a:rPr>
              <a:t>сумме 1 491,8 тыс. руб.</a:t>
            </a:r>
          </a:p>
          <a:p>
            <a:pPr indent="177800" algn="just">
              <a:spcBef>
                <a:spcPts val="300"/>
              </a:spcBef>
              <a:tabLst>
                <a:tab pos="354013" algn="l"/>
              </a:tabLst>
            </a:pPr>
            <a:r>
              <a:rPr lang="ru-RU" sz="1400" dirty="0">
                <a:solidFill>
                  <a:schemeClr val="tx1"/>
                </a:solidFill>
              </a:rPr>
              <a:t>МО «Чуонинский наслег» на работы по ремонту инженерных коммуникаций в с. Арылах в общей сумме 8 749,4 тыс. руб.</a:t>
            </a:r>
          </a:p>
          <a:p>
            <a:pPr indent="177800" algn="just">
              <a:spcBef>
                <a:spcPts val="300"/>
              </a:spcBef>
              <a:tabLst>
                <a:tab pos="354013" algn="l"/>
              </a:tabLst>
            </a:pPr>
            <a:r>
              <a:rPr lang="ru-RU" sz="1400" dirty="0" smtClean="0">
                <a:solidFill>
                  <a:schemeClr val="tx1"/>
                </a:solidFill>
              </a:rPr>
              <a:t>МО </a:t>
            </a:r>
            <a:r>
              <a:rPr lang="ru-RU" sz="1400" dirty="0">
                <a:solidFill>
                  <a:schemeClr val="tx1"/>
                </a:solidFill>
              </a:rPr>
              <a:t>«Садынский национальный эвенкийский наслег» </a:t>
            </a:r>
            <a:r>
              <a:rPr lang="ru-RU" sz="1400" dirty="0" smtClean="0">
                <a:solidFill>
                  <a:schemeClr val="tx1"/>
                </a:solidFill>
              </a:rPr>
              <a:t>на </a:t>
            </a:r>
            <a:r>
              <a:rPr lang="ru-RU" sz="1400" dirty="0">
                <a:solidFill>
                  <a:schemeClr val="tx1"/>
                </a:solidFill>
              </a:rPr>
              <a:t>модернизацию котельной с. </a:t>
            </a:r>
            <a:r>
              <a:rPr lang="ru-RU" sz="1400" dirty="0" err="1">
                <a:solidFill>
                  <a:schemeClr val="tx1"/>
                </a:solidFill>
              </a:rPr>
              <a:t>Сюльдюкар</a:t>
            </a:r>
            <a:r>
              <a:rPr lang="ru-RU" sz="1400" dirty="0">
                <a:solidFill>
                  <a:schemeClr val="tx1"/>
                </a:solidFill>
              </a:rPr>
              <a:t> в общей сумме 52 </a:t>
            </a:r>
            <a:r>
              <a:rPr lang="ru-RU" sz="1400" dirty="0" smtClean="0">
                <a:solidFill>
                  <a:schemeClr val="tx1"/>
                </a:solidFill>
              </a:rPr>
              <a:t>455,7 тыс. </a:t>
            </a:r>
            <a:r>
              <a:rPr lang="ru-RU" sz="1400" dirty="0">
                <a:solidFill>
                  <a:schemeClr val="tx1"/>
                </a:solidFill>
              </a:rPr>
              <a:t>руб</a:t>
            </a:r>
            <a:r>
              <a:rPr lang="ru-RU" sz="1400" dirty="0" smtClean="0">
                <a:solidFill>
                  <a:schemeClr val="tx1"/>
                </a:solidFill>
              </a:rPr>
              <a:t>., </a:t>
            </a:r>
            <a:r>
              <a:rPr lang="ru-RU" sz="1400" dirty="0">
                <a:solidFill>
                  <a:schemeClr val="tx1"/>
                </a:solidFill>
              </a:rPr>
              <a:t>на обслуживание водоочистного </a:t>
            </a:r>
            <a:r>
              <a:rPr lang="ru-RU" sz="1400" dirty="0" smtClean="0">
                <a:solidFill>
                  <a:schemeClr val="tx1"/>
                </a:solidFill>
              </a:rPr>
              <a:t>сооружения 720,0 тыс. руб.</a:t>
            </a:r>
            <a:endParaRPr lang="ru-RU" sz="1400" b="1" i="1" dirty="0">
              <a:solidFill>
                <a:schemeClr val="tx1"/>
              </a:solidFill>
            </a:endParaRPr>
          </a:p>
        </p:txBody>
      </p:sp>
      <p:sp>
        <p:nvSpPr>
          <p:cNvPr id="13" name="Прямоугольник с двумя скругленными противолежащими углами 12"/>
          <p:cNvSpPr/>
          <p:nvPr/>
        </p:nvSpPr>
        <p:spPr>
          <a:xfrm>
            <a:off x="305234" y="2389761"/>
            <a:ext cx="8627084" cy="79503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В рамках </a:t>
            </a:r>
            <a:r>
              <a:rPr lang="ru-RU" sz="1400" dirty="0" smtClean="0">
                <a:solidFill>
                  <a:schemeClr val="tx1"/>
                </a:solidFill>
              </a:rPr>
              <a:t>программы </a:t>
            </a:r>
            <a:r>
              <a:rPr lang="ru-RU" sz="1400" dirty="0">
                <a:solidFill>
                  <a:schemeClr val="tx1"/>
                </a:solidFill>
              </a:rPr>
              <a:t>выделялись межбюджетные трансферты поселениям Мирнинского </a:t>
            </a:r>
            <a:r>
              <a:rPr lang="ru-RU" sz="1400" dirty="0" smtClean="0">
                <a:solidFill>
                  <a:schemeClr val="tx1"/>
                </a:solidFill>
              </a:rPr>
              <a:t>района для </a:t>
            </a:r>
            <a:r>
              <a:rPr lang="ru-RU" sz="1400" dirty="0">
                <a:solidFill>
                  <a:schemeClr val="tx1"/>
                </a:solidFill>
              </a:rPr>
              <a:t>реализации мероприятий, направленных на содействие и создание условий в развитии комфортного пространства для жизнедеятельности граждан на территории </a:t>
            </a:r>
            <a:r>
              <a:rPr lang="ru-RU" sz="1400" dirty="0" smtClean="0">
                <a:solidFill>
                  <a:schemeClr val="tx1"/>
                </a:solidFill>
              </a:rPr>
              <a:t>района, </a:t>
            </a:r>
            <a:r>
              <a:rPr lang="ru-RU" sz="1400" dirty="0">
                <a:solidFill>
                  <a:schemeClr val="tx1"/>
                </a:solidFill>
              </a:rPr>
              <a:t>совершенствование системы инженерной и коммунальной </a:t>
            </a:r>
            <a:r>
              <a:rPr lang="ru-RU" sz="1400" dirty="0" smtClean="0">
                <a:solidFill>
                  <a:schemeClr val="tx1"/>
                </a:solidFill>
              </a:rPr>
              <a:t>инфраструктуры:</a:t>
            </a:r>
            <a:endParaRPr lang="ru-RU" sz="1400" dirty="0">
              <a:solidFill>
                <a:schemeClr val="tx1"/>
              </a:solidFill>
            </a:endParaRPr>
          </a:p>
        </p:txBody>
      </p:sp>
      <p:sp>
        <p:nvSpPr>
          <p:cNvPr id="16" name="Прямоугольник с двумя скругленными противолежащими углами 15"/>
          <p:cNvSpPr/>
          <p:nvPr/>
        </p:nvSpPr>
        <p:spPr>
          <a:xfrm>
            <a:off x="305234" y="6155933"/>
            <a:ext cx="8627084" cy="61832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В рамках мероприятия «Проведение мероприятий по благоустройству, в том числе ПИР» из бюджета МО «Мирнинский район» выделено бюджетам МО «Посёлок Айхал», МО «Посёлок Светлый», МО «Город Мирный», «Город Удачный» на общую сумму 61 </a:t>
            </a:r>
            <a:r>
              <a:rPr lang="ru-RU" sz="1400" dirty="0" smtClean="0">
                <a:solidFill>
                  <a:schemeClr val="tx1"/>
                </a:solidFill>
              </a:rPr>
              <a:t>722,8 тыс. руб.</a:t>
            </a:r>
            <a:endParaRPr lang="ru-RU" sz="1400" dirty="0">
              <a:solidFill>
                <a:schemeClr val="tx1"/>
              </a:solidFill>
            </a:endParaRPr>
          </a:p>
        </p:txBody>
      </p:sp>
    </p:spTree>
    <p:extLst>
      <p:ext uri="{BB962C8B-B14F-4D97-AF65-F5344CB8AC3E}">
        <p14:creationId xmlns:p14="http://schemas.microsoft.com/office/powerpoint/2010/main" val="10577117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174897" y="1"/>
            <a:ext cx="8794207" cy="1035698"/>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«ПЕРЕСЕЛЕНИЕ </a:t>
            </a:r>
            <a:r>
              <a:rPr lang="ru-RU" sz="2000" b="1" dirty="0">
                <a:latin typeface="Calibri" panose="020F0502020204030204" pitchFamily="34" charset="0"/>
                <a:ea typeface="Calibri" panose="020F0502020204030204" pitchFamily="34" charset="0"/>
                <a:cs typeface="Calibri" panose="020F0502020204030204" pitchFamily="34" charset="0"/>
              </a:rPr>
              <a:t>ГРАЖДАН ИЗ АВАРИЙНОГО ЖИЛИЩНОГО ФОНДА НА ТЕРРИТОРИИ МИРНИНСКОГО </a:t>
            </a:r>
            <a:r>
              <a:rPr lang="ru-RU" sz="2000" b="1" dirty="0" smtClean="0">
                <a:latin typeface="Calibri" panose="020F0502020204030204" pitchFamily="34" charset="0"/>
                <a:ea typeface="Calibri" panose="020F0502020204030204" pitchFamily="34" charset="0"/>
                <a:cs typeface="Calibri" panose="020F0502020204030204" pitchFamily="34" charset="0"/>
              </a:rPr>
              <a:t>РАЙОНА НА 2019-2025 </a:t>
            </a:r>
            <a:r>
              <a:rPr lang="ru-RU" sz="2000" b="1" dirty="0">
                <a:latin typeface="Calibri" panose="020F0502020204030204" pitchFamily="34" charset="0"/>
                <a:ea typeface="Calibri" panose="020F0502020204030204" pitchFamily="34" charset="0"/>
                <a:cs typeface="Calibri" panose="020F0502020204030204" pitchFamily="34" charset="0"/>
              </a:rPr>
              <a:t>ГОДЫ</a:t>
            </a:r>
            <a:r>
              <a:rPr lang="ru-RU" sz="2000" b="1" dirty="0" smtClean="0">
                <a:latin typeface="Calibri" panose="020F0502020204030204" pitchFamily="34" charset="0"/>
                <a:ea typeface="Calibri" panose="020F0502020204030204" pitchFamily="34" charset="0"/>
                <a:cs typeface="Calibri" panose="020F0502020204030204" pitchFamily="34"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475208" y="1512046"/>
            <a:ext cx="6483804" cy="3563807"/>
          </a:xfrm>
          <a:prstGeom prst="rect">
            <a:avLst/>
          </a:prstGeom>
          <a:ln>
            <a:noFill/>
          </a:ln>
          <a:effectLst>
            <a:softEdge rad="112500"/>
          </a:effectLst>
        </p:spPr>
      </p:pic>
    </p:spTree>
    <p:extLst>
      <p:ext uri="{BB962C8B-B14F-4D97-AF65-F5344CB8AC3E}">
        <p14:creationId xmlns:p14="http://schemas.microsoft.com/office/powerpoint/2010/main" val="351560756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009" y="1064235"/>
            <a:ext cx="8598800" cy="2185214"/>
          </a:xfrm>
          <a:prstGeom prst="rect">
            <a:avLst/>
          </a:prstGeom>
          <a:noFill/>
        </p:spPr>
        <p:txBody>
          <a:bodyPr wrap="square" rtlCol="0">
            <a:spAutoFit/>
          </a:bodyPr>
          <a:lstStyle/>
          <a:p>
            <a:pPr algn="just"/>
            <a:r>
              <a:rPr lang="ru-RU" b="1" u="sng" dirty="0">
                <a:solidFill>
                  <a:srgbClr val="C00000"/>
                </a:solidFill>
                <a:latin typeface="Calibri" panose="020F0502020204030204" pitchFamily="34" charset="0"/>
                <a:ea typeface="Calibri" panose="020F0502020204030204" pitchFamily="34" charset="0"/>
                <a:cs typeface="Palatino Linotype" panose="02040502050505030304" pitchFamily="18" charset="0"/>
              </a:rPr>
              <a:t>ЦЕЛЬ:</a:t>
            </a:r>
            <a:r>
              <a:rPr lang="ru-RU" dirty="0">
                <a:solidFill>
                  <a:srgbClr val="C00000"/>
                </a:solidFill>
                <a:latin typeface="Calibri" panose="020F0502020204030204" pitchFamily="34" charset="0"/>
                <a:ea typeface="Calibri" panose="020F0502020204030204" pitchFamily="34" charset="0"/>
                <a:cs typeface="Palatino Linotype" panose="02040502050505030304" pitchFamily="18" charset="0"/>
              </a:rPr>
              <a:t> </a:t>
            </a:r>
            <a:r>
              <a:rPr lang="ru-RU" dirty="0"/>
              <a:t>Создание безопасных и благоприятных условий жизни граждан посредством переселения их из аварийного жилищного фонда в комфортные условия проживания.</a:t>
            </a:r>
          </a:p>
          <a:p>
            <a:pPr algn="just">
              <a:spcBef>
                <a:spcPts val="1200"/>
              </a:spcBef>
              <a:spcAft>
                <a:spcPts val="0"/>
              </a:spcAft>
            </a:pPr>
            <a:r>
              <a:rPr lang="ru-RU" b="1" u="sng" dirty="0" smtClean="0">
                <a:solidFill>
                  <a:srgbClr val="C00000"/>
                </a:solidFill>
                <a:latin typeface="Calibri" panose="020F0502020204030204" pitchFamily="34" charset="0"/>
                <a:ea typeface="Calibri" panose="020F0502020204030204" pitchFamily="34" charset="0"/>
                <a:cs typeface="Palatino Linotype" panose="02040502050505030304" pitchFamily="18" charset="0"/>
              </a:rPr>
              <a:t>ЗАДАЧИ:</a:t>
            </a:r>
          </a:p>
          <a:p>
            <a:pPr marL="285750" lvl="0" indent="-285750" algn="just">
              <a:buClr>
                <a:srgbClr val="C00000"/>
              </a:buClr>
              <a:buFont typeface="Wingdings" panose="05000000000000000000" pitchFamily="2" charset="2"/>
              <a:buChar char="ü"/>
            </a:pPr>
            <a:r>
              <a:rPr lang="ru-RU" dirty="0"/>
              <a:t>Переселение граждан, проживающих в аварийном жилищном фонде муниципальных образований Мирнинского района, участвующих в Программе.</a:t>
            </a:r>
          </a:p>
          <a:p>
            <a:pPr marL="285750" indent="-285750" algn="just">
              <a:buClr>
                <a:srgbClr val="C00000"/>
              </a:buClr>
              <a:buFont typeface="Wingdings" panose="05000000000000000000" pitchFamily="2" charset="2"/>
              <a:buChar char="ü"/>
            </a:pPr>
            <a:r>
              <a:rPr lang="ru-RU" dirty="0"/>
              <a:t>Организация информационной поддержки реализации Программы.</a:t>
            </a:r>
          </a:p>
        </p:txBody>
      </p:sp>
      <p:sp>
        <p:nvSpPr>
          <p:cNvPr id="7" name="Объект 3"/>
          <p:cNvSpPr txBox="1">
            <a:spLocks/>
          </p:cNvSpPr>
          <p:nvPr/>
        </p:nvSpPr>
        <p:spPr>
          <a:xfrm>
            <a:off x="335591" y="3950032"/>
            <a:ext cx="8488218"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8" name="Заголовок 1"/>
          <p:cNvSpPr txBox="1">
            <a:spLocks/>
          </p:cNvSpPr>
          <p:nvPr/>
        </p:nvSpPr>
        <p:spPr>
          <a:xfrm>
            <a:off x="174897" y="0"/>
            <a:ext cx="8794207" cy="97487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«ПЕРЕСЕЛЕНИЕ </a:t>
            </a:r>
            <a:r>
              <a:rPr lang="ru-RU" sz="2000" b="1" dirty="0">
                <a:latin typeface="Calibri" panose="020F0502020204030204" pitchFamily="34" charset="0"/>
                <a:ea typeface="Calibri" panose="020F0502020204030204" pitchFamily="34" charset="0"/>
                <a:cs typeface="Calibri" panose="020F0502020204030204" pitchFamily="34" charset="0"/>
              </a:rPr>
              <a:t>ГРАЖДАН ИЗ АВАРИЙНОГО ЖИЛИЩНОГО ФОНДА НА ТЕРРИТОРИИ МИРНИНСКОГО </a:t>
            </a:r>
            <a:r>
              <a:rPr lang="ru-RU" sz="2000" b="1" dirty="0" smtClean="0">
                <a:latin typeface="Calibri" panose="020F0502020204030204" pitchFamily="34" charset="0"/>
                <a:ea typeface="Calibri" panose="020F0502020204030204" pitchFamily="34" charset="0"/>
                <a:cs typeface="Calibri" panose="020F0502020204030204" pitchFamily="34" charset="0"/>
              </a:rPr>
              <a:t>РАЙОНА НА </a:t>
            </a:r>
            <a:r>
              <a:rPr lang="ru-RU" sz="2000" b="1" dirty="0">
                <a:latin typeface="Calibri" panose="020F0502020204030204" pitchFamily="34" charset="0"/>
                <a:ea typeface="Calibri" panose="020F0502020204030204" pitchFamily="34" charset="0"/>
                <a:cs typeface="Calibri" panose="020F0502020204030204" pitchFamily="34" charset="0"/>
              </a:rPr>
              <a:t>2019-2025 ГОДЫ</a:t>
            </a:r>
            <a:r>
              <a:rPr lang="ru-RU" sz="2000" b="1" dirty="0" smtClean="0">
                <a:latin typeface="Calibri" panose="020F0502020204030204" pitchFamily="34" charset="0"/>
                <a:ea typeface="Calibri" panose="020F0502020204030204" pitchFamily="34" charset="0"/>
                <a:cs typeface="Calibri" panose="020F0502020204030204" pitchFamily="34"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30175507"/>
              </p:ext>
            </p:extLst>
          </p:nvPr>
        </p:nvGraphicFramePr>
        <p:xfrm>
          <a:off x="313700" y="4479194"/>
          <a:ext cx="8424000" cy="1342860"/>
        </p:xfrm>
        <a:graphic>
          <a:graphicData uri="http://schemas.openxmlformats.org/drawingml/2006/table">
            <a:tbl>
              <a:tblPr firstRow="1" firstCol="1" lastRow="1" lastCol="1" bandRow="1" bandCol="1">
                <a:tableStyleId>{9D7B26C5-4107-4FEC-AEDC-1716B250A1EF}</a:tableStyleId>
              </a:tblPr>
              <a:tblGrid>
                <a:gridCol w="3651810">
                  <a:extLst>
                    <a:ext uri="{9D8B030D-6E8A-4147-A177-3AD203B41FA5}">
                      <a16:colId xmlns:a16="http://schemas.microsoft.com/office/drawing/2014/main" val="20000"/>
                    </a:ext>
                  </a:extLst>
                </a:gridCol>
                <a:gridCol w="1532190">
                  <a:extLst>
                    <a:ext uri="{9D8B030D-6E8A-4147-A177-3AD203B41FA5}">
                      <a16:colId xmlns:a16="http://schemas.microsoft.com/office/drawing/2014/main" val="1501706936"/>
                    </a:ext>
                  </a:extLst>
                </a:gridCol>
                <a:gridCol w="1620000">
                  <a:extLst>
                    <a:ext uri="{9D8B030D-6E8A-4147-A177-3AD203B41FA5}">
                      <a16:colId xmlns:a16="http://schemas.microsoft.com/office/drawing/2014/main" val="544949196"/>
                    </a:ext>
                  </a:extLst>
                </a:gridCol>
                <a:gridCol w="1620000">
                  <a:extLst>
                    <a:ext uri="{9D8B030D-6E8A-4147-A177-3AD203B41FA5}">
                      <a16:colId xmlns:a16="http://schemas.microsoft.com/office/drawing/2014/main" val="4064304655"/>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a:t>
                      </a:r>
                      <a:br>
                        <a:rPr lang="ru-RU" sz="1400" dirty="0" smtClean="0">
                          <a:effectLst/>
                        </a:rPr>
                      </a:br>
                      <a:r>
                        <a:rPr lang="ru-RU" sz="1400" dirty="0" smtClean="0">
                          <a:effectLst/>
                        </a:rPr>
                        <a:t>за 2023</a:t>
                      </a:r>
                      <a:r>
                        <a:rPr lang="ru-RU" sz="1400" baseline="0" dirty="0" smtClean="0">
                          <a:effectLst/>
                        </a:rPr>
                        <a:t>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6 388,2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5 482,7</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6 388,2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5 482,7</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206556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с двумя скругленными противолежащими углами 11"/>
          <p:cNvSpPr/>
          <p:nvPr/>
        </p:nvSpPr>
        <p:spPr>
          <a:xfrm>
            <a:off x="258458" y="2575678"/>
            <a:ext cx="8627084" cy="196073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smtClean="0">
                <a:solidFill>
                  <a:schemeClr val="tx1"/>
                </a:solidFill>
              </a:rPr>
              <a:t>На </a:t>
            </a:r>
            <a:r>
              <a:rPr lang="ru-RU" sz="1400" dirty="0">
                <a:solidFill>
                  <a:schemeClr val="tx1"/>
                </a:solidFill>
              </a:rPr>
              <a:t>разработку проектов на </a:t>
            </a:r>
            <a:r>
              <a:rPr lang="ru-RU" sz="1400" dirty="0" smtClean="0">
                <a:solidFill>
                  <a:schemeClr val="tx1"/>
                </a:solidFill>
              </a:rPr>
              <a:t>снос, на работы по сносу </a:t>
            </a:r>
            <a:r>
              <a:rPr lang="ru-RU" sz="1400" dirty="0">
                <a:solidFill>
                  <a:schemeClr val="tx1"/>
                </a:solidFill>
              </a:rPr>
              <a:t>аварийных домов, расселенных в рамках республиканской адресной программы «Переселение граждан из аварийного жилищного фонда на 2019-2025 годы</a:t>
            </a:r>
            <a:r>
              <a:rPr lang="ru-RU" sz="1400" dirty="0" smtClean="0">
                <a:solidFill>
                  <a:schemeClr val="tx1"/>
                </a:solidFill>
              </a:rPr>
              <a:t>» в 2023 году предусмотрено </a:t>
            </a:r>
            <a:r>
              <a:rPr lang="ru-RU" sz="1400" b="1" dirty="0">
                <a:solidFill>
                  <a:schemeClr val="tx1"/>
                </a:solidFill>
              </a:rPr>
              <a:t>1 </a:t>
            </a:r>
            <a:r>
              <a:rPr lang="ru-RU" sz="1400" b="1" dirty="0" smtClean="0">
                <a:solidFill>
                  <a:schemeClr val="tx1"/>
                </a:solidFill>
              </a:rPr>
              <a:t>668,0 тыс. руб</a:t>
            </a:r>
            <a:r>
              <a:rPr lang="ru-RU" sz="1400" dirty="0" smtClean="0">
                <a:solidFill>
                  <a:schemeClr val="tx1"/>
                </a:solidFill>
              </a:rPr>
              <a:t>., в том числе:</a:t>
            </a:r>
          </a:p>
          <a:p>
            <a:pPr indent="177800" algn="just">
              <a:spcBef>
                <a:spcPts val="600"/>
              </a:spcBef>
              <a:tabLst>
                <a:tab pos="354013" algn="l"/>
              </a:tabLst>
            </a:pPr>
            <a:r>
              <a:rPr lang="ru-RU" sz="1400" dirty="0" smtClean="0">
                <a:solidFill>
                  <a:schemeClr val="tx1"/>
                </a:solidFill>
              </a:rPr>
              <a:t>МО </a:t>
            </a:r>
            <a:r>
              <a:rPr lang="ru-RU" sz="1400" dirty="0">
                <a:solidFill>
                  <a:schemeClr val="tx1"/>
                </a:solidFill>
              </a:rPr>
              <a:t>«Город Мирный» выделено 76 </a:t>
            </a:r>
            <a:r>
              <a:rPr lang="ru-RU" sz="1400" dirty="0" smtClean="0">
                <a:solidFill>
                  <a:schemeClr val="tx1"/>
                </a:solidFill>
              </a:rPr>
              <a:t>687,8 </a:t>
            </a:r>
            <a:r>
              <a:rPr lang="ru-RU" sz="1400" dirty="0">
                <a:solidFill>
                  <a:schemeClr val="tx1"/>
                </a:solidFill>
              </a:rPr>
              <a:t>руб. на разработку проектов организации сноса четырех аварийных многоквартирных </a:t>
            </a:r>
            <a:r>
              <a:rPr lang="ru-RU" sz="1400" dirty="0" smtClean="0">
                <a:solidFill>
                  <a:schemeClr val="tx1"/>
                </a:solidFill>
              </a:rPr>
              <a:t>домов;</a:t>
            </a:r>
            <a:endParaRPr lang="ru-RU" sz="1400" dirty="0">
              <a:solidFill>
                <a:schemeClr val="tx1"/>
              </a:solidFill>
            </a:endParaRPr>
          </a:p>
          <a:p>
            <a:pPr indent="177800" algn="just">
              <a:spcBef>
                <a:spcPts val="600"/>
              </a:spcBef>
              <a:tabLst>
                <a:tab pos="354013" algn="l"/>
              </a:tabLst>
            </a:pPr>
            <a:r>
              <a:rPr lang="ru-RU" sz="1400" dirty="0" smtClean="0">
                <a:solidFill>
                  <a:schemeClr val="tx1"/>
                </a:solidFill>
              </a:rPr>
              <a:t>МО </a:t>
            </a:r>
            <a:r>
              <a:rPr lang="ru-RU" sz="1400" dirty="0">
                <a:solidFill>
                  <a:schemeClr val="tx1"/>
                </a:solidFill>
              </a:rPr>
              <a:t>«Поселок Айхал» выделено 1 </a:t>
            </a:r>
            <a:r>
              <a:rPr lang="ru-RU" sz="1400" dirty="0" smtClean="0">
                <a:solidFill>
                  <a:schemeClr val="tx1"/>
                </a:solidFill>
              </a:rPr>
              <a:t>591,3 тыс. </a:t>
            </a:r>
            <a:r>
              <a:rPr lang="ru-RU" sz="1400" dirty="0">
                <a:solidFill>
                  <a:schemeClr val="tx1"/>
                </a:solidFill>
              </a:rPr>
              <a:t>руб. </a:t>
            </a:r>
            <a:r>
              <a:rPr lang="ru-RU" sz="1400" dirty="0" smtClean="0">
                <a:solidFill>
                  <a:schemeClr val="tx1"/>
                </a:solidFill>
              </a:rPr>
              <a:t>на </a:t>
            </a:r>
            <a:r>
              <a:rPr lang="ru-RU" sz="1400" dirty="0">
                <a:solidFill>
                  <a:schemeClr val="tx1"/>
                </a:solidFill>
              </a:rPr>
              <a:t>снос четырех аварийных </a:t>
            </a:r>
            <a:r>
              <a:rPr lang="ru-RU" sz="1400" dirty="0" smtClean="0">
                <a:solidFill>
                  <a:schemeClr val="tx1"/>
                </a:solidFill>
              </a:rPr>
              <a:t>домов; </a:t>
            </a:r>
          </a:p>
          <a:p>
            <a:pPr indent="177800" algn="just">
              <a:spcBef>
                <a:spcPts val="600"/>
              </a:spcBef>
              <a:tabLst>
                <a:tab pos="354013" algn="l"/>
              </a:tabLst>
            </a:pPr>
            <a:r>
              <a:rPr lang="ru-RU" sz="1400" dirty="0">
                <a:solidFill>
                  <a:schemeClr val="tx1"/>
                </a:solidFill>
              </a:rPr>
              <a:t>МО «Поселок Чернышевский» </a:t>
            </a:r>
            <a:r>
              <a:rPr lang="ru-RU" sz="1400" dirty="0" smtClean="0">
                <a:solidFill>
                  <a:schemeClr val="tx1"/>
                </a:solidFill>
              </a:rPr>
              <a:t>на </a:t>
            </a:r>
            <a:r>
              <a:rPr lang="ru-RU" sz="1400" dirty="0">
                <a:solidFill>
                  <a:schemeClr val="tx1"/>
                </a:solidFill>
              </a:rPr>
              <a:t>приобретение жилых </a:t>
            </a:r>
            <a:r>
              <a:rPr lang="ru-RU" sz="1400" dirty="0" smtClean="0">
                <a:solidFill>
                  <a:schemeClr val="tx1"/>
                </a:solidFill>
              </a:rPr>
              <a:t>помещений в сумме </a:t>
            </a:r>
            <a:r>
              <a:rPr lang="ru-RU" sz="1400" dirty="0">
                <a:solidFill>
                  <a:schemeClr val="tx1"/>
                </a:solidFill>
              </a:rPr>
              <a:t>4 </a:t>
            </a:r>
            <a:r>
              <a:rPr lang="ru-RU" sz="1400" dirty="0" smtClean="0">
                <a:solidFill>
                  <a:schemeClr val="tx1"/>
                </a:solidFill>
              </a:rPr>
              <a:t>720, 2 тыс. </a:t>
            </a:r>
            <a:r>
              <a:rPr lang="ru-RU" sz="1400" dirty="0">
                <a:solidFill>
                  <a:schemeClr val="tx1"/>
                </a:solidFill>
              </a:rPr>
              <a:t>руб. Приобретено четыре жилых помещения для переселения граждан из муниципальных ПД и ПДУ. </a:t>
            </a:r>
          </a:p>
        </p:txBody>
      </p:sp>
      <p:sp>
        <p:nvSpPr>
          <p:cNvPr id="13" name="Прямоугольник с двумя скругленными противолежащими углами 12"/>
          <p:cNvSpPr/>
          <p:nvPr/>
        </p:nvSpPr>
        <p:spPr>
          <a:xfrm>
            <a:off x="258458" y="974873"/>
            <a:ext cx="8627084" cy="144175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Программой предусматривается реализация следующих </a:t>
            </a:r>
            <a:r>
              <a:rPr lang="ru-RU" sz="1400" b="1" i="1" dirty="0">
                <a:solidFill>
                  <a:schemeClr val="tx1"/>
                </a:solidFill>
              </a:rPr>
              <a:t>мероприятий:</a:t>
            </a:r>
          </a:p>
          <a:p>
            <a:pPr marL="285750" indent="-285750" algn="just">
              <a:spcBef>
                <a:spcPts val="300"/>
              </a:spcBef>
              <a:buFont typeface="Wingdings" panose="05000000000000000000" pitchFamily="2" charset="2"/>
              <a:buChar char="ü"/>
              <a:tabLst>
                <a:tab pos="354013" algn="l"/>
              </a:tabLst>
            </a:pPr>
            <a:r>
              <a:rPr lang="ru-RU" sz="1400" dirty="0" smtClean="0">
                <a:solidFill>
                  <a:schemeClr val="tx1"/>
                </a:solidFill>
              </a:rPr>
              <a:t>переселение </a:t>
            </a:r>
            <a:r>
              <a:rPr lang="ru-RU" sz="1400" dirty="0">
                <a:solidFill>
                  <a:schemeClr val="tx1"/>
                </a:solidFill>
              </a:rPr>
              <a:t>граждан из аварийного жилищного фонда муниципальной собственности;</a:t>
            </a:r>
          </a:p>
          <a:p>
            <a:pPr marL="285750" indent="-285750" algn="just">
              <a:spcBef>
                <a:spcPts val="300"/>
              </a:spcBef>
              <a:buFont typeface="Wingdings" panose="05000000000000000000" pitchFamily="2" charset="2"/>
              <a:buChar char="ü"/>
              <a:tabLst>
                <a:tab pos="354013" algn="l"/>
              </a:tabLst>
            </a:pPr>
            <a:r>
              <a:rPr lang="ru-RU" sz="1400" dirty="0" smtClean="0">
                <a:solidFill>
                  <a:schemeClr val="tx1"/>
                </a:solidFill>
              </a:rPr>
              <a:t>переселение </a:t>
            </a:r>
            <a:r>
              <a:rPr lang="ru-RU" sz="1400" dirty="0">
                <a:solidFill>
                  <a:schemeClr val="tx1"/>
                </a:solidFill>
              </a:rPr>
              <a:t>граждан из аварийного жилищного фонда по решению суда;</a:t>
            </a:r>
          </a:p>
          <a:p>
            <a:pPr marL="285750" indent="-285750" algn="just">
              <a:spcBef>
                <a:spcPts val="300"/>
              </a:spcBef>
              <a:buFont typeface="Wingdings" panose="05000000000000000000" pitchFamily="2" charset="2"/>
              <a:buChar char="ü"/>
              <a:tabLst>
                <a:tab pos="354013" algn="l"/>
              </a:tabLst>
            </a:pPr>
            <a:r>
              <a:rPr lang="ru-RU" sz="1400" dirty="0" smtClean="0">
                <a:solidFill>
                  <a:schemeClr val="tx1"/>
                </a:solidFill>
              </a:rPr>
              <a:t>снос </a:t>
            </a:r>
            <a:r>
              <a:rPr lang="ru-RU" sz="1400" dirty="0">
                <a:solidFill>
                  <a:schemeClr val="tx1"/>
                </a:solidFill>
              </a:rPr>
              <a:t>расселенных домов, а также разработка проектов на снос</a:t>
            </a:r>
            <a:r>
              <a:rPr lang="ru-RU" sz="1400" dirty="0" smtClean="0">
                <a:solidFill>
                  <a:schemeClr val="tx1"/>
                </a:solidFill>
              </a:rPr>
              <a:t>.</a:t>
            </a:r>
          </a:p>
          <a:p>
            <a:pPr indent="177800" algn="just">
              <a:spcBef>
                <a:spcPts val="300"/>
              </a:spcBef>
              <a:tabLst>
                <a:tab pos="354013" algn="l"/>
              </a:tabLst>
            </a:pPr>
            <a:r>
              <a:rPr lang="ru-RU" sz="1400" dirty="0">
                <a:solidFill>
                  <a:schemeClr val="tx1"/>
                </a:solidFill>
              </a:rPr>
              <a:t>Средства выделяются из районного бюджета в виде межбюджетных трансфертов муниципальным образованиям поселений Мирнинского района.</a:t>
            </a:r>
          </a:p>
        </p:txBody>
      </p:sp>
      <p:sp>
        <p:nvSpPr>
          <p:cNvPr id="9" name="Заголовок 1"/>
          <p:cNvSpPr txBox="1">
            <a:spLocks/>
          </p:cNvSpPr>
          <p:nvPr/>
        </p:nvSpPr>
        <p:spPr>
          <a:xfrm>
            <a:off x="174897" y="0"/>
            <a:ext cx="8794207" cy="97487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«ПЕРЕСЕЛЕНИЕ </a:t>
            </a:r>
            <a:r>
              <a:rPr lang="ru-RU" sz="2000" b="1" dirty="0">
                <a:latin typeface="Calibri" panose="020F0502020204030204" pitchFamily="34" charset="0"/>
                <a:ea typeface="Calibri" panose="020F0502020204030204" pitchFamily="34" charset="0"/>
                <a:cs typeface="Calibri" panose="020F0502020204030204" pitchFamily="34" charset="0"/>
              </a:rPr>
              <a:t>ГРАЖДАН ИЗ АВАРИЙНОГО ЖИЛИЩНОГО ФОНДА НА ТЕРРИТОРИИ МИРНИНСКОГО </a:t>
            </a:r>
            <a:r>
              <a:rPr lang="ru-RU" sz="2000" b="1" dirty="0" smtClean="0">
                <a:latin typeface="Calibri" panose="020F0502020204030204" pitchFamily="34" charset="0"/>
                <a:ea typeface="Calibri" panose="020F0502020204030204" pitchFamily="34" charset="0"/>
                <a:cs typeface="Calibri" panose="020F0502020204030204" pitchFamily="34" charset="0"/>
              </a:rPr>
              <a:t>РАЙОНА НА </a:t>
            </a:r>
            <a:r>
              <a:rPr lang="ru-RU" sz="2000" b="1" dirty="0">
                <a:latin typeface="Calibri" panose="020F0502020204030204" pitchFamily="34" charset="0"/>
                <a:ea typeface="Calibri" panose="020F0502020204030204" pitchFamily="34" charset="0"/>
                <a:cs typeface="Calibri" panose="020F0502020204030204" pitchFamily="34" charset="0"/>
              </a:rPr>
              <a:t>2019-2025 ГОДЫ</a:t>
            </a:r>
            <a:r>
              <a:rPr lang="ru-RU" sz="2000" b="1" dirty="0" smtClean="0">
                <a:latin typeface="Calibri" panose="020F0502020204030204" pitchFamily="34" charset="0"/>
                <a:ea typeface="Calibri" panose="020F0502020204030204" pitchFamily="34" charset="0"/>
                <a:cs typeface="Calibri" panose="020F0502020204030204" pitchFamily="34"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869" y="4695457"/>
            <a:ext cx="2819400" cy="1583690"/>
          </a:xfrm>
          <a:prstGeom prst="rect">
            <a:avLst/>
          </a:prstGeom>
          <a:ln>
            <a:noFill/>
          </a:ln>
          <a:effectLst>
            <a:softEdge rad="112500"/>
          </a:effectLst>
        </p:spPr>
      </p:pic>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637" y="5259070"/>
            <a:ext cx="2638425" cy="1598930"/>
          </a:xfrm>
          <a:prstGeom prst="rect">
            <a:avLst/>
          </a:prstGeom>
          <a:ln>
            <a:noFill/>
          </a:ln>
          <a:effectLst>
            <a:softEdge rad="112500"/>
          </a:effectLst>
        </p:spPr>
      </p:pic>
      <p:pic>
        <p:nvPicPr>
          <p:cNvPr id="7" name="Рисунок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376" y="4605913"/>
            <a:ext cx="3540384" cy="2014951"/>
          </a:xfrm>
          <a:prstGeom prst="rect">
            <a:avLst/>
          </a:prstGeom>
          <a:ln>
            <a:noFill/>
          </a:ln>
          <a:effectLst>
            <a:softEdge rad="112500"/>
          </a:effectLst>
        </p:spPr>
      </p:pic>
    </p:spTree>
    <p:extLst>
      <p:ext uri="{BB962C8B-B14F-4D97-AF65-F5344CB8AC3E}">
        <p14:creationId xmlns:p14="http://schemas.microsoft.com/office/powerpoint/2010/main" val="3464551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826" y="125585"/>
            <a:ext cx="8674348" cy="457157"/>
          </a:xfrm>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r>
              <a:rPr lang="ru-RU" sz="2400" b="1" dirty="0">
                <a:latin typeface="Calibri" panose="020F0502020204030204" pitchFamily="34" charset="0"/>
                <a:ea typeface="Calibri" panose="020F0502020204030204" pitchFamily="34" charset="0"/>
                <a:cs typeface="Calibri" panose="020F0502020204030204" pitchFamily="34" charset="0"/>
              </a:rPr>
              <a:t/>
            </a:r>
            <a:br>
              <a:rPr lang="ru-RU" sz="2400" b="1" dirty="0">
                <a:latin typeface="Calibri" panose="020F0502020204030204" pitchFamily="34" charset="0"/>
                <a:ea typeface="Calibri" panose="020F0502020204030204" pitchFamily="34" charset="0"/>
                <a:cs typeface="Calibri" panose="020F0502020204030204" pitchFamily="34" charset="0"/>
              </a:rPr>
            </a:br>
            <a:r>
              <a:rPr lang="ru-RU" sz="2400" b="1" dirty="0">
                <a:latin typeface="Calibri" panose="020F0502020204030204" pitchFamily="34" charset="0"/>
                <a:ea typeface="Calibri" panose="020F0502020204030204" pitchFamily="34" charset="0"/>
                <a:cs typeface="Calibri" panose="020F0502020204030204" pitchFamily="34" charset="0"/>
              </a:rPr>
              <a:t>ИНВЕСТИЦИОННАЯ </a:t>
            </a:r>
            <a:r>
              <a:rPr lang="ru-RU" sz="2400" b="1" dirty="0" smtClean="0">
                <a:latin typeface="Calibri" panose="020F0502020204030204" pitchFamily="34" charset="0"/>
                <a:ea typeface="Calibri" panose="020F0502020204030204" pitchFamily="34" charset="0"/>
                <a:cs typeface="Calibri" panose="020F0502020204030204" pitchFamily="34" charset="0"/>
              </a:rPr>
              <a:t>ПРОГРАММА МО </a:t>
            </a:r>
            <a:r>
              <a:rPr lang="ru-RU" sz="2400" b="1" dirty="0">
                <a:latin typeface="Calibri" panose="020F0502020204030204" pitchFamily="34" charset="0"/>
                <a:ea typeface="Calibri" panose="020F0502020204030204" pitchFamily="34" charset="0"/>
                <a:cs typeface="Calibri" panose="020F0502020204030204" pitchFamily="34" charset="0"/>
              </a:rPr>
              <a:t>«МИРНИНСКИЙ РАЙОН</a:t>
            </a:r>
            <a:r>
              <a:rPr lang="ru-RU" sz="2400" b="1" dirty="0" smtClean="0">
                <a:latin typeface="Calibri" panose="020F0502020204030204" pitchFamily="34" charset="0"/>
                <a:ea typeface="Calibri" panose="020F0502020204030204" pitchFamily="34" charset="0"/>
                <a:cs typeface="Calibri" panose="020F0502020204030204" pitchFamily="34" charset="0"/>
              </a:rPr>
              <a:t>»</a:t>
            </a:r>
            <a:r>
              <a:rPr lang="ru-RU" sz="2400" b="1" dirty="0">
                <a:latin typeface="Calibri" panose="020F0502020204030204" pitchFamily="34" charset="0"/>
                <a:ea typeface="Calibri" panose="020F0502020204030204" pitchFamily="34" charset="0"/>
                <a:cs typeface="Calibri" panose="020F0502020204030204" pitchFamily="34" charset="0"/>
              </a:rPr>
              <a:t/>
            </a:r>
            <a:br>
              <a:rPr lang="ru-RU" sz="2400" b="1" dirty="0">
                <a:latin typeface="Calibri" panose="020F0502020204030204" pitchFamily="34" charset="0"/>
                <a:ea typeface="Calibri" panose="020F0502020204030204" pitchFamily="34" charset="0"/>
                <a:cs typeface="Calibri" panose="020F0502020204030204" pitchFamily="34" charset="0"/>
              </a:rPr>
            </a:br>
            <a:endParaRPr lang="ru-RU"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Объект 4"/>
          <p:cNvSpPr>
            <a:spLocks noGrp="1"/>
          </p:cNvSpPr>
          <p:nvPr>
            <p:ph idx="1"/>
          </p:nvPr>
        </p:nvSpPr>
        <p:spPr>
          <a:xfrm>
            <a:off x="329692" y="2674662"/>
            <a:ext cx="8521700" cy="3728200"/>
          </a:xfrm>
          <a:prstGeom prst="rect">
            <a:avLst/>
          </a:prstGeom>
        </p:spPr>
        <p:txBody>
          <a:bodyPr wrap="square">
            <a:spAutoFit/>
          </a:bodyPr>
          <a:lstStyle/>
          <a:p>
            <a:pPr marL="0" indent="0">
              <a:lnSpc>
                <a:spcPct val="100000"/>
              </a:lnSpc>
              <a:spcBef>
                <a:spcPts val="0"/>
              </a:spcBef>
              <a:buNone/>
            </a:pPr>
            <a:r>
              <a:rPr lang="ru-RU" sz="1800" b="1" dirty="0">
                <a:solidFill>
                  <a:schemeClr val="accent5">
                    <a:lumMod val="75000"/>
                  </a:schemeClr>
                </a:solidFill>
              </a:rPr>
              <a:t>ИНВЕСТИЦИОННАЯ </a:t>
            </a:r>
            <a:r>
              <a:rPr lang="ru-RU" sz="1800" b="1" dirty="0">
                <a:solidFill>
                  <a:srgbClr val="31859C"/>
                </a:solidFill>
              </a:rPr>
              <a:t>ПРОГРАММА</a:t>
            </a:r>
            <a:r>
              <a:rPr lang="ru-RU" sz="1800" b="1" dirty="0" smtClean="0">
                <a:solidFill>
                  <a:schemeClr val="accent5">
                    <a:lumMod val="75000"/>
                  </a:schemeClr>
                </a:solidFill>
              </a:rPr>
              <a:t>:</a:t>
            </a:r>
          </a:p>
          <a:p>
            <a:pPr marL="0" indent="0">
              <a:lnSpc>
                <a:spcPct val="100000"/>
              </a:lnSpc>
              <a:spcBef>
                <a:spcPts val="0"/>
              </a:spcBef>
              <a:buNone/>
            </a:pPr>
            <a:endParaRPr lang="ru-RU" sz="1100" b="1" dirty="0">
              <a:solidFill>
                <a:schemeClr val="accent5">
                  <a:lumMod val="75000"/>
                </a:schemeClr>
              </a:solidFill>
            </a:endParaRPr>
          </a:p>
          <a:p>
            <a:pPr marL="0" indent="0">
              <a:lnSpc>
                <a:spcPct val="100000"/>
              </a:lnSpc>
              <a:spcBef>
                <a:spcPts val="0"/>
              </a:spcBef>
              <a:buNone/>
            </a:pPr>
            <a:r>
              <a:rPr lang="ru-RU" sz="1400" b="1" dirty="0" smtClean="0">
                <a:latin typeface="Calibri" panose="020F0502020204030204" pitchFamily="34" charset="0"/>
                <a:ea typeface="Calibri" panose="020F0502020204030204" pitchFamily="34" charset="0"/>
                <a:cs typeface="Calibri" panose="020F0502020204030204" pitchFamily="34" charset="0"/>
              </a:rPr>
              <a:t>Всего на 2024 год запланировано </a:t>
            </a:r>
            <a:r>
              <a:rPr lang="ru-RU" sz="1400" b="1" dirty="0"/>
              <a:t>424 </a:t>
            </a:r>
            <a:r>
              <a:rPr lang="ru-RU" sz="1400" b="1" dirty="0" smtClean="0"/>
              <a:t>230,5 </a:t>
            </a:r>
            <a:r>
              <a:rPr lang="ru-RU" sz="1400" b="1" dirty="0" smtClean="0">
                <a:latin typeface="Calibri" panose="020F0502020204030204" pitchFamily="34" charset="0"/>
                <a:ea typeface="Calibri" panose="020F0502020204030204" pitchFamily="34" charset="0"/>
                <a:cs typeface="Calibri" panose="020F0502020204030204" pitchFamily="34" charset="0"/>
              </a:rPr>
              <a:t>тыс. руб., из них:</a:t>
            </a:r>
          </a:p>
          <a:p>
            <a:pPr algn="just">
              <a:buClr>
                <a:srgbClr val="FF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«Развитие системы общего </a:t>
            </a:r>
            <a:r>
              <a:rPr lang="ru-RU" sz="1400" b="1" dirty="0" smtClean="0">
                <a:ea typeface="Calibri" panose="020F0502020204030204" pitchFamily="34" charset="0"/>
                <a:cs typeface="Calibri" panose="020F0502020204030204" pitchFamily="34" charset="0"/>
              </a:rPr>
              <a:t>образования» - 15 495,9 тыс. </a:t>
            </a:r>
            <a:r>
              <a:rPr lang="ru-RU" sz="1400" b="1" dirty="0">
                <a:ea typeface="Calibri" panose="020F0502020204030204" pitchFamily="34" charset="0"/>
                <a:cs typeface="Calibri" panose="020F0502020204030204" pitchFamily="34" charset="0"/>
              </a:rPr>
              <a:t>руб., из них: </a:t>
            </a:r>
            <a:r>
              <a:rPr lang="ru-RU" sz="1400" b="1" i="1" dirty="0" smtClean="0">
                <a:solidFill>
                  <a:srgbClr val="31859C"/>
                </a:solidFill>
                <a:ea typeface="Calibri" panose="020F0502020204030204" pitchFamily="34" charset="0"/>
                <a:cs typeface="Calibri" panose="020F0502020204030204" pitchFamily="34" charset="0"/>
              </a:rPr>
              <a:t>6 995,9 </a:t>
            </a:r>
            <a:r>
              <a:rPr lang="ru-RU" sz="1400" dirty="0" smtClean="0">
                <a:ea typeface="Calibri" panose="020F0502020204030204" pitchFamily="34" charset="0"/>
                <a:cs typeface="Calibri" panose="020F0502020204030204" pitchFamily="34" charset="0"/>
              </a:rPr>
              <a:t>тыс. руб. на устройство </a:t>
            </a:r>
            <a:r>
              <a:rPr lang="ru-RU" sz="1400" dirty="0">
                <a:ea typeface="Calibri" panose="020F0502020204030204" pitchFamily="34" charset="0"/>
                <a:cs typeface="Calibri" panose="020F0502020204030204" pitchFamily="34" charset="0"/>
              </a:rPr>
              <a:t>системы приточной вентиляции пищеблока здания МБОУ "Политехнический лицей; </a:t>
            </a:r>
            <a:r>
              <a:rPr lang="ru-RU" sz="1400" b="1" i="1" dirty="0" smtClean="0">
                <a:solidFill>
                  <a:srgbClr val="31859C"/>
                </a:solidFill>
                <a:ea typeface="Calibri" panose="020F0502020204030204" pitchFamily="34" charset="0"/>
                <a:cs typeface="Calibri" panose="020F0502020204030204" pitchFamily="34" charset="0"/>
              </a:rPr>
              <a:t>5 000,0 </a:t>
            </a:r>
            <a:r>
              <a:rPr lang="ru-RU" sz="1400" dirty="0" smtClean="0">
                <a:ea typeface="Calibri" panose="020F0502020204030204" pitchFamily="34" charset="0"/>
                <a:cs typeface="Calibri" panose="020F0502020204030204" pitchFamily="34" charset="0"/>
              </a:rPr>
              <a:t>проектно-изыскательские </a:t>
            </a:r>
            <a:r>
              <a:rPr lang="ru-RU" sz="1400" dirty="0">
                <a:ea typeface="Calibri" panose="020F0502020204030204" pitchFamily="34" charset="0"/>
                <a:cs typeface="Calibri" panose="020F0502020204030204" pitchFamily="34" charset="0"/>
              </a:rPr>
              <a:t>работы объекта "Реконструкция здания спортивного зала МКОУ "СОШ-ЭКЦ № 10" </a:t>
            </a:r>
            <a:r>
              <a:rPr lang="ru-RU" sz="1400" dirty="0" smtClean="0">
                <a:ea typeface="Calibri" panose="020F0502020204030204" pitchFamily="34" charset="0"/>
                <a:cs typeface="Calibri" panose="020F0502020204030204" pitchFamily="34" charset="0"/>
              </a:rPr>
              <a:t>в </a:t>
            </a:r>
            <a:r>
              <a:rPr lang="ru-RU" sz="1400" dirty="0" err="1" smtClean="0">
                <a:ea typeface="Calibri" panose="020F0502020204030204" pitchFamily="34" charset="0"/>
                <a:cs typeface="Calibri" panose="020F0502020204030204" pitchFamily="34" charset="0"/>
              </a:rPr>
              <a:t>с.Сюльдюкар</a:t>
            </a:r>
            <a:r>
              <a:rPr lang="ru-RU" sz="1400" dirty="0" smtClean="0">
                <a:ea typeface="Calibri" panose="020F0502020204030204" pitchFamily="34" charset="0"/>
                <a:cs typeface="Calibri" panose="020F0502020204030204" pitchFamily="34" charset="0"/>
              </a:rPr>
              <a:t>; </a:t>
            </a:r>
            <a:r>
              <a:rPr lang="ru-RU" sz="1400" b="1" i="1" dirty="0">
                <a:solidFill>
                  <a:srgbClr val="31859C"/>
                </a:solidFill>
                <a:ea typeface="Calibri" panose="020F0502020204030204" pitchFamily="34" charset="0"/>
                <a:cs typeface="Calibri" panose="020F0502020204030204" pitchFamily="34" charset="0"/>
              </a:rPr>
              <a:t>3 </a:t>
            </a:r>
            <a:r>
              <a:rPr lang="ru-RU" sz="1400" b="1" i="1" dirty="0" smtClean="0">
                <a:solidFill>
                  <a:srgbClr val="31859C"/>
                </a:solidFill>
                <a:ea typeface="Calibri" panose="020F0502020204030204" pitchFamily="34" charset="0"/>
                <a:cs typeface="Calibri" panose="020F0502020204030204" pitchFamily="34" charset="0"/>
              </a:rPr>
              <a:t>500,0 </a:t>
            </a:r>
            <a:r>
              <a:rPr lang="ru-RU" sz="1400" dirty="0" smtClean="0">
                <a:ea typeface="Calibri" panose="020F0502020204030204" pitchFamily="34" charset="0"/>
                <a:cs typeface="Calibri" panose="020F0502020204030204" pitchFamily="34" charset="0"/>
              </a:rPr>
              <a:t>на разработку </a:t>
            </a:r>
            <a:r>
              <a:rPr lang="ru-RU" sz="1400" dirty="0">
                <a:ea typeface="Calibri" panose="020F0502020204030204" pitchFamily="34" charset="0"/>
                <a:cs typeface="Calibri" panose="020F0502020204030204" pitchFamily="34" charset="0"/>
              </a:rPr>
              <a:t>ПСД "Реконструкция здания МКОУ "СОШ-ЭКЦ № 10"  в </a:t>
            </a:r>
            <a:r>
              <a:rPr lang="ru-RU" sz="1400" dirty="0" err="1" smtClean="0">
                <a:ea typeface="Calibri" panose="020F0502020204030204" pitchFamily="34" charset="0"/>
                <a:cs typeface="Calibri" panose="020F0502020204030204" pitchFamily="34" charset="0"/>
              </a:rPr>
              <a:t>с.Сюльдюкар</a:t>
            </a:r>
            <a:r>
              <a:rPr lang="ru-RU" sz="1400" dirty="0" smtClean="0">
                <a:ea typeface="Calibri" panose="020F0502020204030204" pitchFamily="34" charset="0"/>
                <a:cs typeface="Calibri" panose="020F0502020204030204" pitchFamily="34" charset="0"/>
              </a:rPr>
              <a:t>".</a:t>
            </a:r>
            <a:endParaRPr lang="ru-RU" sz="1400" b="1" dirty="0" smtClean="0">
              <a:ea typeface="Calibri" panose="020F0502020204030204" pitchFamily="34" charset="0"/>
              <a:cs typeface="Calibri" panose="020F0502020204030204" pitchFamily="34" charset="0"/>
            </a:endParaRPr>
          </a:p>
          <a:p>
            <a:pPr algn="just">
              <a:buClr>
                <a:srgbClr val="FF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«Доступное </a:t>
            </a:r>
            <a:r>
              <a:rPr lang="ru-RU" sz="1400" b="1" dirty="0" smtClean="0">
                <a:ea typeface="Calibri" panose="020F0502020204030204" pitchFamily="34" charset="0"/>
                <a:cs typeface="Calibri" panose="020F0502020204030204" pitchFamily="34" charset="0"/>
              </a:rPr>
              <a:t>дополнительное </a:t>
            </a:r>
            <a:r>
              <a:rPr lang="ru-RU" sz="1400" b="1" dirty="0">
                <a:ea typeface="Calibri" panose="020F0502020204030204" pitchFamily="34" charset="0"/>
                <a:cs typeface="Calibri" panose="020F0502020204030204" pitchFamily="34" charset="0"/>
              </a:rPr>
              <a:t>образование</a:t>
            </a:r>
            <a:r>
              <a:rPr lang="ru-RU" sz="1400" b="1" dirty="0" smtClean="0">
                <a:ea typeface="Calibri" panose="020F0502020204030204" pitchFamily="34" charset="0"/>
                <a:cs typeface="Calibri" panose="020F0502020204030204" pitchFamily="34" charset="0"/>
              </a:rPr>
              <a:t>» - 222 586,3 тыс. руб. </a:t>
            </a:r>
            <a:r>
              <a:rPr lang="ru-RU" sz="1400" dirty="0" smtClean="0">
                <a:ea typeface="Calibri" panose="020F0502020204030204" pitchFamily="34" charset="0"/>
                <a:cs typeface="Calibri" panose="020F0502020204030204" pitchFamily="34" charset="0"/>
              </a:rPr>
              <a:t>на строительство </a:t>
            </a:r>
            <a:r>
              <a:rPr lang="ru-RU" sz="1400" dirty="0">
                <a:ea typeface="Calibri" panose="020F0502020204030204" pitchFamily="34" charset="0"/>
                <a:cs typeface="Calibri" panose="020F0502020204030204" pitchFamily="34" charset="0"/>
              </a:rPr>
              <a:t>центра дополнительного образования детей (Дворец Детства) на базе незавершенных строительством корпусов НАК и КЦ ПТИ (Ф) ЯГУ в квартале 10, г. </a:t>
            </a:r>
            <a:r>
              <a:rPr lang="ru-RU" sz="1400" dirty="0" smtClean="0">
                <a:ea typeface="Calibri" panose="020F0502020204030204" pitchFamily="34" charset="0"/>
                <a:cs typeface="Calibri" panose="020F0502020204030204" pitchFamily="34" charset="0"/>
              </a:rPr>
              <a:t>Мирный.</a:t>
            </a:r>
          </a:p>
          <a:p>
            <a:pPr algn="just">
              <a:buClr>
                <a:srgbClr val="FF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a:t>
            </a:r>
            <a:r>
              <a:rPr lang="ru-RU" sz="1400" b="1" dirty="0" smtClean="0">
                <a:ea typeface="Calibri" panose="020F0502020204030204" pitchFamily="34" charset="0"/>
                <a:cs typeface="Calibri" panose="020F0502020204030204" pitchFamily="34" charset="0"/>
              </a:rPr>
              <a:t>«Дополнительное </a:t>
            </a:r>
            <a:r>
              <a:rPr lang="ru-RU" sz="1400" b="1" dirty="0">
                <a:ea typeface="Calibri" panose="020F0502020204030204" pitchFamily="34" charset="0"/>
                <a:cs typeface="Calibri" panose="020F0502020204030204" pitchFamily="34" charset="0"/>
              </a:rPr>
              <a:t>образование в детских школах </a:t>
            </a:r>
            <a:r>
              <a:rPr lang="ru-RU" sz="1400" b="1" dirty="0" smtClean="0">
                <a:ea typeface="Calibri" panose="020F0502020204030204" pitchFamily="34" charset="0"/>
                <a:cs typeface="Calibri" panose="020F0502020204030204" pitchFamily="34" charset="0"/>
              </a:rPr>
              <a:t>искусств» - 7 200,0 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разработку </a:t>
            </a:r>
            <a:r>
              <a:rPr lang="ru-RU" sz="1400" dirty="0">
                <a:ea typeface="Calibri" panose="020F0502020204030204" pitchFamily="34" charset="0"/>
                <a:cs typeface="Calibri" panose="020F0502020204030204" pitchFamily="34" charset="0"/>
              </a:rPr>
              <a:t>ПСД "Строительство здания детской школы искусств в г. Мирный", в т</a:t>
            </a:r>
            <a:r>
              <a:rPr lang="ru-RU" sz="1400" dirty="0" smtClean="0">
                <a:ea typeface="Calibri" panose="020F0502020204030204" pitchFamily="34" charset="0"/>
                <a:cs typeface="Calibri" panose="020F0502020204030204" pitchFamily="34" charset="0"/>
              </a:rPr>
              <a:t>. ч</a:t>
            </a:r>
            <a:r>
              <a:rPr lang="ru-RU" sz="1400" dirty="0">
                <a:ea typeface="Calibri" panose="020F0502020204030204" pitchFamily="34" charset="0"/>
                <a:cs typeface="Calibri" panose="020F0502020204030204" pitchFamily="34" charset="0"/>
              </a:rPr>
              <a:t>. изыскания, государственная экспертиза и проверка достоверности определения сметной </a:t>
            </a:r>
            <a:r>
              <a:rPr lang="ru-RU" sz="1400" dirty="0" smtClean="0">
                <a:ea typeface="Calibri" panose="020F0502020204030204" pitchFamily="34" charset="0"/>
                <a:cs typeface="Calibri" panose="020F0502020204030204" pitchFamily="34" charset="0"/>
              </a:rPr>
              <a:t>стоимости.</a:t>
            </a:r>
            <a:endParaRPr lang="ru-RU" sz="1400" b="1" dirty="0" smtClean="0">
              <a:ea typeface="Calibri" panose="020F0502020204030204" pitchFamily="34" charset="0"/>
              <a:cs typeface="Calibri" panose="020F0502020204030204" pitchFamily="34" charset="0"/>
            </a:endParaRPr>
          </a:p>
          <a:p>
            <a:pPr algn="just">
              <a:lnSpc>
                <a:spcPct val="100000"/>
              </a:lnSpc>
              <a:buClr>
                <a:srgbClr val="C0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«Обеспечение жильем работников бюджетной сферы» </a:t>
            </a:r>
            <a:r>
              <a:rPr lang="ru-RU" sz="1400" b="1" dirty="0" smtClean="0">
                <a:ea typeface="Calibri" panose="020F0502020204030204" pitchFamily="34" charset="0"/>
                <a:cs typeface="Calibri" panose="020F0502020204030204" pitchFamily="34" charset="0"/>
              </a:rPr>
              <a:t>- 80 000,0 тыс</a:t>
            </a:r>
            <a:r>
              <a:rPr lang="ru-RU" sz="1400" b="1" dirty="0">
                <a:ea typeface="Calibri" panose="020F0502020204030204" pitchFamily="34" charset="0"/>
                <a:cs typeface="Calibri" panose="020F0502020204030204" pitchFamily="34" charset="0"/>
              </a:rPr>
              <a:t>. руб</a:t>
            </a:r>
            <a:r>
              <a:rPr lang="ru-RU" sz="1400" b="1" dirty="0" smtClean="0">
                <a:ea typeface="Calibri" panose="020F0502020204030204" pitchFamily="34" charset="0"/>
                <a:cs typeface="Calibri" panose="020F0502020204030204" pitchFamily="34" charset="0"/>
              </a:rPr>
              <a:t>., </a:t>
            </a:r>
            <a:r>
              <a:rPr lang="ru-RU" sz="1400" dirty="0" smtClean="0">
                <a:ea typeface="Calibri" panose="020F0502020204030204" pitchFamily="34" charset="0"/>
                <a:cs typeface="Calibri" panose="020F0502020204030204" pitchFamily="34" charset="0"/>
              </a:rPr>
              <a:t>на строительство </a:t>
            </a:r>
            <a:r>
              <a:rPr lang="ru-RU" sz="1400" dirty="0">
                <a:ea typeface="Calibri" panose="020F0502020204030204" pitchFamily="34" charset="0"/>
                <a:cs typeface="Calibri" panose="020F0502020204030204" pitchFamily="34" charset="0"/>
              </a:rPr>
              <a:t>71-квартирного жилого дома для работников бюджетной сферы в XIV-ом квартале г. Мирный, в т.ч. </a:t>
            </a:r>
            <a:r>
              <a:rPr lang="ru-RU" sz="1400" dirty="0" smtClean="0">
                <a:ea typeface="Calibri" panose="020F0502020204030204" pitchFamily="34" charset="0"/>
                <a:cs typeface="Calibri" panose="020F0502020204030204" pitchFamily="34" charset="0"/>
              </a:rPr>
              <a:t>ПИР.</a:t>
            </a:r>
            <a:endParaRPr lang="ru-RU" sz="1400" dirty="0">
              <a:ea typeface="Calibri" panose="020F0502020204030204" pitchFamily="34" charset="0"/>
              <a:cs typeface="Calibri" panose="020F0502020204030204" pitchFamily="34" charset="0"/>
            </a:endParaRPr>
          </a:p>
        </p:txBody>
      </p:sp>
      <p:graphicFrame>
        <p:nvGraphicFramePr>
          <p:cNvPr id="4" name="Объект 12"/>
          <p:cNvGraphicFramePr>
            <a:graphicFrameLocks/>
          </p:cNvGraphicFramePr>
          <p:nvPr>
            <p:extLst>
              <p:ext uri="{D42A27DB-BD31-4B8C-83A1-F6EECF244321}">
                <p14:modId xmlns:p14="http://schemas.microsoft.com/office/powerpoint/2010/main" val="552419561"/>
              </p:ext>
            </p:extLst>
          </p:nvPr>
        </p:nvGraphicFramePr>
        <p:xfrm>
          <a:off x="329692" y="1409192"/>
          <a:ext cx="8460000" cy="822960"/>
        </p:xfrm>
        <a:graphic>
          <a:graphicData uri="http://schemas.openxmlformats.org/drawingml/2006/table">
            <a:tbl>
              <a:tblPr firstRow="1" bandRow="1">
                <a:tableStyleId>{68D230F3-CF80-4859-8CE7-A43EE81993B5}</a:tableStyleId>
              </a:tblPr>
              <a:tblGrid>
                <a:gridCol w="2412000">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gridCol w="1512000">
                  <a:extLst>
                    <a:ext uri="{9D8B030D-6E8A-4147-A177-3AD203B41FA5}">
                      <a16:colId xmlns:a16="http://schemas.microsoft.com/office/drawing/2014/main" val="3663468729"/>
                    </a:ext>
                  </a:extLst>
                </a:gridCol>
                <a:gridCol w="1512000">
                  <a:extLst>
                    <a:ext uri="{9D8B030D-6E8A-4147-A177-3AD203B41FA5}">
                      <a16:colId xmlns:a16="http://schemas.microsoft.com/office/drawing/2014/main" val="2647100233"/>
                    </a:ext>
                  </a:extLst>
                </a:gridCol>
              </a:tblGrid>
              <a:tr h="409382">
                <a:tc>
                  <a:txBody>
                    <a:bodyPr/>
                    <a:lstStyle/>
                    <a:p>
                      <a:pPr algn="l"/>
                      <a:r>
                        <a:rPr lang="ru-RU" sz="1400" dirty="0" smtClean="0"/>
                        <a:t>Источники финансирования</a:t>
                      </a:r>
                      <a:endParaRPr lang="ru-RU" sz="1400" b="1" dirty="0">
                        <a:solidFill>
                          <a:schemeClr val="tx1"/>
                        </a:solidFill>
                      </a:endParaRPr>
                    </a:p>
                  </a:txBody>
                  <a:tcPr anchor="ctr"/>
                </a:tc>
                <a:tc>
                  <a:txBody>
                    <a:bodyPr/>
                    <a:lstStyle/>
                    <a:p>
                      <a:pPr algn="ctr"/>
                      <a:r>
                        <a:rPr lang="ru-RU" sz="1400" dirty="0" smtClean="0"/>
                        <a:t>Отчет за 2023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2024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2025 г.</a:t>
                      </a:r>
                      <a:endParaRPr lang="ru-RU" sz="1400" b="1" dirty="0" smtClean="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2026 г.</a:t>
                      </a:r>
                      <a:endParaRPr lang="ru-RU" sz="1400" b="1" dirty="0" smtClean="0">
                        <a:solidFill>
                          <a:schemeClr val="tx1"/>
                        </a:solidFill>
                      </a:endParaRPr>
                    </a:p>
                  </a:txBody>
                  <a:tcPr anchor="ctr"/>
                </a:tc>
                <a:extLst>
                  <a:ext uri="{0D108BD9-81ED-4DB2-BD59-A6C34878D82A}">
                    <a16:rowId xmlns:a16="http://schemas.microsoft.com/office/drawing/2014/main" val="10000"/>
                  </a:ext>
                </a:extLst>
              </a:tr>
              <a:tr h="237408">
                <a:tc>
                  <a:txBody>
                    <a:bodyPr/>
                    <a:lstStyle/>
                    <a:p>
                      <a:r>
                        <a:rPr lang="ru-RU" sz="1400" dirty="0" smtClean="0"/>
                        <a:t>Инвестиционная программа</a:t>
                      </a:r>
                      <a:endParaRPr lang="ru-RU" sz="1400" b="1" dirty="0"/>
                    </a:p>
                  </a:txBody>
                  <a:tcPr/>
                </a:tc>
                <a:tc>
                  <a:txBody>
                    <a:bodyPr/>
                    <a:lstStyle/>
                    <a:p>
                      <a:pPr marL="0" algn="ctr" defTabSz="685800" rtl="0" eaLnBrk="1" latinLnBrk="0" hangingPunct="1"/>
                      <a:r>
                        <a:rPr lang="ru-RU" sz="1400" b="0" kern="1200" dirty="0" smtClean="0">
                          <a:solidFill>
                            <a:schemeClr val="tx1"/>
                          </a:solidFill>
                        </a:rPr>
                        <a:t>73 147,3</a:t>
                      </a:r>
                      <a:endParaRPr lang="ru-RU" sz="1400" b="0" kern="1200" dirty="0">
                        <a:solidFill>
                          <a:schemeClr val="tx1"/>
                        </a:solidFill>
                        <a:latin typeface="+mn-lt"/>
                        <a:ea typeface="+mn-ea"/>
                        <a:cs typeface="+mn-cs"/>
                      </a:endParaRPr>
                    </a:p>
                  </a:txBody>
                  <a:tcPr/>
                </a:tc>
                <a:tc>
                  <a:txBody>
                    <a:bodyPr/>
                    <a:lstStyle/>
                    <a:p>
                      <a:pPr algn="ctr"/>
                      <a:r>
                        <a:rPr lang="ru-RU" sz="1400" dirty="0" smtClean="0"/>
                        <a:t>424 230,5</a:t>
                      </a:r>
                      <a:endParaRPr lang="ru-RU" sz="1400" dirty="0"/>
                    </a:p>
                  </a:txBody>
                  <a:tcPr/>
                </a:tc>
                <a:tc>
                  <a:txBody>
                    <a:bodyPr/>
                    <a:lstStyle/>
                    <a:p>
                      <a:pPr algn="ctr"/>
                      <a:r>
                        <a:rPr lang="ru-RU" sz="1400" dirty="0" smtClean="0"/>
                        <a:t>-</a:t>
                      </a:r>
                      <a:endParaRPr lang="ru-RU" sz="1400" dirty="0"/>
                    </a:p>
                  </a:txBody>
                  <a:tcPr/>
                </a:tc>
                <a:tc>
                  <a:txBody>
                    <a:bodyPr/>
                    <a:lstStyle/>
                    <a:p>
                      <a:pPr algn="ctr"/>
                      <a:r>
                        <a:rPr lang="ru-RU" sz="1400" dirty="0" smtClean="0"/>
                        <a:t>-</a:t>
                      </a:r>
                      <a:endParaRPr lang="ru-RU" sz="1400" dirty="0"/>
                    </a:p>
                  </a:txBody>
                  <a:tcPr/>
                </a:tc>
                <a:extLst>
                  <a:ext uri="{0D108BD9-81ED-4DB2-BD59-A6C34878D82A}">
                    <a16:rowId xmlns:a16="http://schemas.microsoft.com/office/drawing/2014/main" val="10001"/>
                  </a:ext>
                </a:extLst>
              </a:tr>
            </a:tbl>
          </a:graphicData>
        </a:graphic>
      </p:graphicFrame>
      <p:sp>
        <p:nvSpPr>
          <p:cNvPr id="7" name="Объект 3"/>
          <p:cNvSpPr txBox="1">
            <a:spLocks/>
          </p:cNvSpPr>
          <p:nvPr/>
        </p:nvSpPr>
        <p:spPr>
          <a:xfrm>
            <a:off x="363174" y="965381"/>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Tree>
    <p:extLst>
      <p:ext uri="{BB962C8B-B14F-4D97-AF65-F5344CB8AC3E}">
        <p14:creationId xmlns:p14="http://schemas.microsoft.com/office/powerpoint/2010/main" val="9686743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4"/>
          <p:cNvSpPr txBox="1">
            <a:spLocks/>
          </p:cNvSpPr>
          <p:nvPr/>
        </p:nvSpPr>
        <p:spPr>
          <a:xfrm>
            <a:off x="248066" y="794141"/>
            <a:ext cx="8494718" cy="560307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15000"/>
              </a:lnSpc>
              <a:buClr>
                <a:srgbClr val="C0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a:t>
            </a:r>
            <a:r>
              <a:rPr lang="ru-RU" sz="1400" b="1" dirty="0" smtClean="0">
                <a:ea typeface="Calibri" panose="020F0502020204030204" pitchFamily="34" charset="0"/>
                <a:cs typeface="Calibri" panose="020F0502020204030204" pitchFamily="34" charset="0"/>
              </a:rPr>
              <a:t>"</a:t>
            </a:r>
            <a:r>
              <a:rPr lang="ru-RU" sz="1400" b="1" dirty="0">
                <a:ea typeface="Calibri" panose="020F0502020204030204" pitchFamily="34" charset="0"/>
                <a:cs typeface="Calibri" panose="020F0502020204030204" pitchFamily="34" charset="0"/>
              </a:rPr>
              <a:t>Охрана окружающей среды, обращение с отходами производства и потребления"- 16 </a:t>
            </a:r>
            <a:r>
              <a:rPr lang="ru-RU" sz="1400" b="1" dirty="0" smtClean="0">
                <a:ea typeface="Calibri" panose="020F0502020204030204" pitchFamily="34" charset="0"/>
                <a:cs typeface="Calibri" panose="020F0502020204030204" pitchFamily="34" charset="0"/>
              </a:rPr>
              <a:t>919,9 </a:t>
            </a:r>
            <a:r>
              <a:rPr lang="ru-RU" sz="1400" b="1" dirty="0">
                <a:ea typeface="Calibri" panose="020F0502020204030204" pitchFamily="34" charset="0"/>
                <a:cs typeface="Calibri" panose="020F0502020204030204" pitchFamily="34" charset="0"/>
              </a:rPr>
              <a:t>тыс. руб</a:t>
            </a:r>
            <a:r>
              <a:rPr lang="ru-RU" sz="1400" dirty="0">
                <a:ea typeface="Calibri" panose="020F0502020204030204" pitchFamily="34" charset="0"/>
                <a:cs typeface="Calibri" panose="020F0502020204030204" pitchFamily="34" charset="0"/>
              </a:rPr>
              <a:t>. на разработку проектной и рабочей документации по объекту: «Межпоселенческий полигон ТКО и ПО Мирнинского </a:t>
            </a:r>
            <a:r>
              <a:rPr lang="ru-RU" sz="1400" dirty="0" smtClean="0">
                <a:ea typeface="Calibri" panose="020F0502020204030204" pitchFamily="34" charset="0"/>
                <a:cs typeface="Calibri" panose="020F0502020204030204" pitchFamily="34" charset="0"/>
              </a:rPr>
              <a:t>района".</a:t>
            </a:r>
            <a:endParaRPr lang="ru-RU" sz="1400" dirty="0">
              <a:ea typeface="Calibri" panose="020F0502020204030204" pitchFamily="34" charset="0"/>
              <a:cs typeface="Calibri" panose="020F0502020204030204" pitchFamily="34" charset="0"/>
            </a:endParaRPr>
          </a:p>
          <a:p>
            <a:pPr algn="just">
              <a:lnSpc>
                <a:spcPct val="115000"/>
              </a:lnSpc>
              <a:buClr>
                <a:srgbClr val="C0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"Управление муниципальной </a:t>
            </a:r>
            <a:r>
              <a:rPr lang="ru-RU" sz="1400" b="1" dirty="0" smtClean="0">
                <a:ea typeface="Calibri" panose="020F0502020204030204" pitchFamily="34" charset="0"/>
                <a:cs typeface="Calibri" panose="020F0502020204030204" pitchFamily="34" charset="0"/>
              </a:rPr>
              <a:t>собственностью« – 3 000,0 </a:t>
            </a:r>
            <a:r>
              <a:rPr lang="ru-RU" sz="1400" b="1" dirty="0">
                <a:ea typeface="Calibri" panose="020F0502020204030204" pitchFamily="34" charset="0"/>
                <a:cs typeface="Calibri" panose="020F0502020204030204" pitchFamily="34" charset="0"/>
              </a:rPr>
              <a:t>тыс. руб</a:t>
            </a:r>
            <a:r>
              <a:rPr lang="ru-RU" sz="1400" b="1" dirty="0" smtClean="0">
                <a:ea typeface="Calibri" panose="020F0502020204030204" pitchFamily="34" charset="0"/>
                <a:cs typeface="Calibri" panose="020F0502020204030204" pitchFamily="34" charset="0"/>
              </a:rPr>
              <a:t>.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реконструкцию </a:t>
            </a:r>
            <a:r>
              <a:rPr lang="ru-RU" sz="1400" dirty="0">
                <a:ea typeface="Calibri" panose="020F0502020204030204" pitchFamily="34" charset="0"/>
                <a:cs typeface="Calibri" panose="020F0502020204030204" pitchFamily="34" charset="0"/>
              </a:rPr>
              <a:t>гаражного бокса по адресу: г. Мирный, ул. Индустриальная, д. 3 корп. 2 под автомобильную мойку на 4 поста (монтаж системы вентиляции</a:t>
            </a:r>
            <a:r>
              <a:rPr lang="ru-RU" sz="1400" dirty="0" smtClean="0">
                <a:ea typeface="Calibri" panose="020F0502020204030204" pitchFamily="34" charset="0"/>
                <a:cs typeface="Calibri" panose="020F0502020204030204" pitchFamily="34" charset="0"/>
              </a:rPr>
              <a:t>).</a:t>
            </a:r>
          </a:p>
          <a:p>
            <a:pPr algn="just">
              <a:lnSpc>
                <a:spcPct val="115000"/>
              </a:lnSpc>
              <a:buClr>
                <a:srgbClr val="C0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a:t>
            </a:r>
            <a:r>
              <a:rPr lang="ru-RU" sz="1400" b="1" dirty="0" smtClean="0">
                <a:ea typeface="Calibri" panose="020F0502020204030204" pitchFamily="34" charset="0"/>
                <a:cs typeface="Calibri" panose="020F0502020204030204" pitchFamily="34" charset="0"/>
              </a:rPr>
              <a:t>"Развитие </a:t>
            </a:r>
            <a:r>
              <a:rPr lang="ru-RU" sz="1400" b="1" dirty="0">
                <a:ea typeface="Calibri" panose="020F0502020204030204" pitchFamily="34" charset="0"/>
                <a:cs typeface="Calibri" panose="020F0502020204030204" pitchFamily="34" charset="0"/>
              </a:rPr>
              <a:t>физической культуры и </a:t>
            </a:r>
            <a:r>
              <a:rPr lang="ru-RU" sz="1400" b="1" dirty="0" smtClean="0">
                <a:ea typeface="Calibri" panose="020F0502020204030204" pitchFamily="34" charset="0"/>
                <a:cs typeface="Calibri" panose="020F0502020204030204" pitchFamily="34" charset="0"/>
              </a:rPr>
              <a:t>спорта» – 8 025,0 тыс. руб</a:t>
            </a:r>
            <a:r>
              <a:rPr lang="ru-RU" sz="1400" dirty="0" smtClean="0">
                <a:ea typeface="Calibri" panose="020F0502020204030204" pitchFamily="34" charset="0"/>
                <a:cs typeface="Calibri" panose="020F0502020204030204" pitchFamily="34" charset="0"/>
              </a:rPr>
              <a:t>. </a:t>
            </a:r>
            <a:r>
              <a:rPr lang="ru-RU" sz="1400" dirty="0">
                <a:ea typeface="Calibri" panose="020F0502020204030204" pitchFamily="34" charset="0"/>
                <a:cs typeface="Calibri" panose="020F0502020204030204" pitchFamily="34" charset="0"/>
              </a:rPr>
              <a:t>на разработку ПСД "Строительство универсального спортивного комплекса в 5 кв. г. Мирный", в </a:t>
            </a:r>
            <a:r>
              <a:rPr lang="ru-RU" sz="1400" dirty="0" err="1">
                <a:ea typeface="Calibri" panose="020F0502020204030204" pitchFamily="34" charset="0"/>
                <a:cs typeface="Calibri" panose="020F0502020204030204" pitchFamily="34" charset="0"/>
              </a:rPr>
              <a:t>т.ч</a:t>
            </a:r>
            <a:r>
              <a:rPr lang="ru-RU" sz="1400" dirty="0">
                <a:ea typeface="Calibri" panose="020F0502020204030204" pitchFamily="34" charset="0"/>
                <a:cs typeface="Calibri" panose="020F0502020204030204" pitchFamily="34" charset="0"/>
              </a:rPr>
              <a:t>. изыскания, государственная экспертиза и проверка достоверности определения сметной </a:t>
            </a:r>
            <a:r>
              <a:rPr lang="ru-RU" sz="1400" dirty="0" smtClean="0">
                <a:ea typeface="Calibri" panose="020F0502020204030204" pitchFamily="34" charset="0"/>
                <a:cs typeface="Calibri" panose="020F0502020204030204" pitchFamily="34" charset="0"/>
              </a:rPr>
              <a:t>стоимости.</a:t>
            </a:r>
          </a:p>
          <a:p>
            <a:pPr algn="just">
              <a:lnSpc>
                <a:spcPct val="115000"/>
              </a:lnSpc>
              <a:buClr>
                <a:srgbClr val="C0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"Комплексное развитие систем коммунальной инфраструктуры и благоустройства территорий поселений Мирнинского района</a:t>
            </a:r>
            <a:r>
              <a:rPr lang="ru-RU" sz="1400" b="1" dirty="0" smtClean="0">
                <a:ea typeface="Calibri" panose="020F0502020204030204" pitchFamily="34" charset="0"/>
                <a:cs typeface="Calibri" panose="020F0502020204030204" pitchFamily="34" charset="0"/>
              </a:rPr>
              <a:t>» (МБТ) -   71 003,4 тыс. руб</a:t>
            </a:r>
            <a:r>
              <a:rPr lang="ru-RU" sz="1400" dirty="0" smtClean="0">
                <a:ea typeface="Calibri" panose="020F0502020204030204" pitchFamily="34" charset="0"/>
                <a:cs typeface="Calibri" panose="020F0502020204030204" pitchFamily="34" charset="0"/>
              </a:rPr>
              <a:t>., в том числе:</a:t>
            </a:r>
          </a:p>
          <a:p>
            <a:pPr marL="0" indent="354013" algn="just">
              <a:lnSpc>
                <a:spcPct val="115000"/>
              </a:lnSpc>
              <a:spcBef>
                <a:spcPts val="0"/>
              </a:spcBef>
              <a:buClr>
                <a:srgbClr val="C00000"/>
              </a:buClr>
              <a:buNone/>
            </a:pPr>
            <a:r>
              <a:rPr lang="ru-RU" sz="1400" b="1" i="1" dirty="0" smtClean="0">
                <a:solidFill>
                  <a:srgbClr val="31859C"/>
                </a:solidFill>
                <a:ea typeface="Calibri" panose="020F0502020204030204" pitchFamily="34" charset="0"/>
                <a:cs typeface="Calibri" panose="020F0502020204030204" pitchFamily="34" charset="0"/>
              </a:rPr>
              <a:t>5 114,6</a:t>
            </a:r>
            <a:r>
              <a:rPr lang="ru-RU" sz="1400" dirty="0" smtClean="0">
                <a:ea typeface="Calibri" panose="020F0502020204030204" pitchFamily="34" charset="0"/>
                <a:cs typeface="Calibri" panose="020F0502020204030204" pitchFamily="34" charset="0"/>
              </a:rPr>
              <a:t> 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модернизацию </a:t>
            </a:r>
            <a:r>
              <a:rPr lang="ru-RU" sz="1400" dirty="0">
                <a:ea typeface="Calibri" panose="020F0502020204030204" pitchFamily="34" charset="0"/>
                <a:cs typeface="Calibri" panose="020F0502020204030204" pitchFamily="34" charset="0"/>
              </a:rPr>
              <a:t>котельной с. </a:t>
            </a:r>
            <a:r>
              <a:rPr lang="ru-RU" sz="1400" dirty="0" err="1">
                <a:ea typeface="Calibri" panose="020F0502020204030204" pitchFamily="34" charset="0"/>
                <a:cs typeface="Calibri" panose="020F0502020204030204" pitchFamily="34" charset="0"/>
              </a:rPr>
              <a:t>Сюльдюкар</a:t>
            </a:r>
            <a:r>
              <a:rPr lang="ru-RU" sz="1400" dirty="0">
                <a:ea typeface="Calibri" panose="020F0502020204030204" pitchFamily="34" charset="0"/>
                <a:cs typeface="Calibri" panose="020F0502020204030204" pitchFamily="34" charset="0"/>
              </a:rPr>
              <a:t>, в </a:t>
            </a:r>
            <a:r>
              <a:rPr lang="ru-RU" sz="1400" dirty="0" err="1">
                <a:ea typeface="Calibri" panose="020F0502020204030204" pitchFamily="34" charset="0"/>
                <a:cs typeface="Calibri" panose="020F0502020204030204" pitchFamily="34" charset="0"/>
              </a:rPr>
              <a:t>т.ч</a:t>
            </a:r>
            <a:r>
              <a:rPr lang="ru-RU" sz="1400" dirty="0">
                <a:ea typeface="Calibri" panose="020F0502020204030204" pitchFamily="34" charset="0"/>
                <a:cs typeface="Calibri" panose="020F0502020204030204" pitchFamily="34" charset="0"/>
              </a:rPr>
              <a:t>. разработка </a:t>
            </a:r>
            <a:r>
              <a:rPr lang="ru-RU" sz="1400" dirty="0" smtClean="0">
                <a:ea typeface="Calibri" panose="020F0502020204030204" pitchFamily="34" charset="0"/>
                <a:cs typeface="Calibri" panose="020F0502020204030204" pitchFamily="34" charset="0"/>
              </a:rPr>
              <a:t>ПСД;</a:t>
            </a:r>
          </a:p>
          <a:p>
            <a:pPr marL="0" indent="354013" algn="just">
              <a:lnSpc>
                <a:spcPct val="115000"/>
              </a:lnSpc>
              <a:spcBef>
                <a:spcPts val="0"/>
              </a:spcBef>
              <a:buClr>
                <a:srgbClr val="C00000"/>
              </a:buClr>
              <a:buNone/>
            </a:pPr>
            <a:r>
              <a:rPr lang="ru-RU" sz="1400" b="1" i="1" dirty="0">
                <a:solidFill>
                  <a:srgbClr val="31859C"/>
                </a:solidFill>
                <a:ea typeface="Calibri" panose="020F0502020204030204" pitchFamily="34" charset="0"/>
                <a:cs typeface="Calibri" panose="020F0502020204030204" pitchFamily="34" charset="0"/>
              </a:rPr>
              <a:t>8 </a:t>
            </a:r>
            <a:r>
              <a:rPr lang="ru-RU" sz="1400" b="1" i="1" dirty="0" smtClean="0">
                <a:solidFill>
                  <a:srgbClr val="31859C"/>
                </a:solidFill>
                <a:ea typeface="Calibri" panose="020F0502020204030204" pitchFamily="34" charset="0"/>
                <a:cs typeface="Calibri" panose="020F0502020204030204" pitchFamily="34" charset="0"/>
              </a:rPr>
              <a:t>888,8 </a:t>
            </a:r>
            <a:r>
              <a:rPr lang="ru-RU" sz="1400" dirty="0" smtClean="0">
                <a:ea typeface="Calibri" panose="020F0502020204030204" pitchFamily="34" charset="0"/>
                <a:cs typeface="Calibri" panose="020F0502020204030204" pitchFamily="34" charset="0"/>
              </a:rPr>
              <a:t>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строительство </a:t>
            </a:r>
            <a:r>
              <a:rPr lang="ru-RU" sz="1400" dirty="0">
                <a:ea typeface="Calibri" panose="020F0502020204030204" pitchFamily="34" charset="0"/>
                <a:cs typeface="Calibri" panose="020F0502020204030204" pitchFamily="34" charset="0"/>
              </a:rPr>
              <a:t>системы летнего водопровода до границ участков жилых домов </a:t>
            </a:r>
            <a:r>
              <a:rPr lang="ru-RU" sz="1400" dirty="0" err="1" smtClean="0">
                <a:ea typeface="Calibri" panose="020F0502020204030204" pitchFamily="34" charset="0"/>
                <a:cs typeface="Calibri" panose="020F0502020204030204" pitchFamily="34" charset="0"/>
              </a:rPr>
              <a:t>с.Тас-Юрях</a:t>
            </a:r>
            <a:r>
              <a:rPr lang="ru-RU" sz="1400" dirty="0" smtClean="0">
                <a:ea typeface="Calibri" panose="020F0502020204030204" pitchFamily="34" charset="0"/>
                <a:cs typeface="Calibri" panose="020F0502020204030204" pitchFamily="34" charset="0"/>
              </a:rPr>
              <a:t>;</a:t>
            </a:r>
          </a:p>
          <a:p>
            <a:pPr marL="0" indent="354013" algn="just">
              <a:lnSpc>
                <a:spcPct val="115000"/>
              </a:lnSpc>
              <a:spcBef>
                <a:spcPts val="0"/>
              </a:spcBef>
              <a:buClr>
                <a:srgbClr val="C00000"/>
              </a:buClr>
              <a:buNone/>
            </a:pPr>
            <a:r>
              <a:rPr lang="ru-RU" sz="1400" b="1" i="1" dirty="0" smtClean="0">
                <a:solidFill>
                  <a:srgbClr val="31859C"/>
                </a:solidFill>
                <a:ea typeface="Calibri" panose="020F0502020204030204" pitchFamily="34" charset="0"/>
                <a:cs typeface="Calibri" panose="020F0502020204030204" pitchFamily="34" charset="0"/>
              </a:rPr>
              <a:t>40 000,0 </a:t>
            </a:r>
            <a:r>
              <a:rPr lang="ru-RU" sz="1400" dirty="0" smtClean="0">
                <a:ea typeface="Calibri" panose="020F0502020204030204" pitchFamily="34" charset="0"/>
                <a:cs typeface="Calibri" panose="020F0502020204030204" pitchFamily="34" charset="0"/>
              </a:rPr>
              <a:t>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разработку </a:t>
            </a:r>
            <a:r>
              <a:rPr lang="ru-RU" sz="1400" dirty="0">
                <a:ea typeface="Calibri" panose="020F0502020204030204" pitchFamily="34" charset="0"/>
                <a:cs typeface="Calibri" panose="020F0502020204030204" pitchFamily="34" charset="0"/>
              </a:rPr>
              <a:t>проектно-сметной документации (ПСД) на строительство централизованной системы водоснабжения с устройством водоочистной станции и сооружений с. Арылах МО "Чуонинский </a:t>
            </a:r>
            <a:r>
              <a:rPr lang="ru-RU" sz="1400" dirty="0" smtClean="0">
                <a:ea typeface="Calibri" panose="020F0502020204030204" pitchFamily="34" charset="0"/>
                <a:cs typeface="Calibri" panose="020F0502020204030204" pitchFamily="34" charset="0"/>
              </a:rPr>
              <a:t>наслег«;</a:t>
            </a:r>
          </a:p>
          <a:p>
            <a:pPr marL="0" indent="354013" algn="just">
              <a:lnSpc>
                <a:spcPct val="115000"/>
              </a:lnSpc>
              <a:spcBef>
                <a:spcPts val="0"/>
              </a:spcBef>
              <a:buClr>
                <a:srgbClr val="C00000"/>
              </a:buClr>
              <a:buNone/>
            </a:pPr>
            <a:r>
              <a:rPr lang="ru-RU" sz="1400" b="1" i="1" dirty="0">
                <a:solidFill>
                  <a:srgbClr val="31859C"/>
                </a:solidFill>
                <a:ea typeface="Calibri" panose="020F0502020204030204" pitchFamily="34" charset="0"/>
                <a:cs typeface="Calibri" panose="020F0502020204030204" pitchFamily="34" charset="0"/>
              </a:rPr>
              <a:t>17 000,0 </a:t>
            </a:r>
            <a:r>
              <a:rPr lang="ru-RU" sz="1400" dirty="0" smtClean="0">
                <a:ea typeface="Calibri" panose="020F0502020204030204" pitchFamily="34" charset="0"/>
                <a:cs typeface="Calibri" panose="020F0502020204030204" pitchFamily="34" charset="0"/>
              </a:rPr>
              <a:t>тыс. руб. на разработку ПСД </a:t>
            </a:r>
            <a:r>
              <a:rPr lang="ru-RU" sz="1400" dirty="0">
                <a:ea typeface="Calibri" panose="020F0502020204030204" pitchFamily="34" charset="0"/>
                <a:cs typeface="Calibri" panose="020F0502020204030204" pitchFamily="34" charset="0"/>
              </a:rPr>
              <a:t>по объекту </a:t>
            </a:r>
            <a:r>
              <a:rPr lang="ru-RU" sz="1400" dirty="0" smtClean="0">
                <a:ea typeface="Calibri" panose="020F0502020204030204" pitchFamily="34" charset="0"/>
                <a:cs typeface="Calibri" panose="020F0502020204030204" pitchFamily="34" charset="0"/>
              </a:rPr>
              <a:t>«Строительство </a:t>
            </a:r>
            <a:r>
              <a:rPr lang="ru-RU" sz="1400" dirty="0">
                <a:ea typeface="Calibri" panose="020F0502020204030204" pitchFamily="34" charset="0"/>
                <a:cs typeface="Calibri" panose="020F0502020204030204" pitchFamily="34" charset="0"/>
              </a:rPr>
              <a:t>централизованной системы водоснабжения с устройством водоочистной станции и водозаборных сооружений </a:t>
            </a:r>
            <a:r>
              <a:rPr lang="ru-RU" sz="1400" dirty="0" smtClean="0">
                <a:ea typeface="Calibri" panose="020F0502020204030204" pitchFamily="34" charset="0"/>
                <a:cs typeface="Calibri" panose="020F0502020204030204" pitchFamily="34" charset="0"/>
              </a:rPr>
              <a:t>п. Алмазный».</a:t>
            </a:r>
          </a:p>
          <a:p>
            <a:pPr marL="0" indent="354013" algn="just">
              <a:lnSpc>
                <a:spcPct val="115000"/>
              </a:lnSpc>
              <a:spcBef>
                <a:spcPts val="0"/>
              </a:spcBef>
              <a:buClr>
                <a:srgbClr val="C00000"/>
              </a:buClr>
              <a:buNone/>
            </a:pPr>
            <a:endParaRPr lang="ru-RU" sz="1400" dirty="0" smtClean="0">
              <a:ea typeface="Calibri" panose="020F0502020204030204" pitchFamily="34" charset="0"/>
              <a:cs typeface="Calibri" panose="020F0502020204030204" pitchFamily="34" charset="0"/>
            </a:endParaRPr>
          </a:p>
          <a:p>
            <a:pPr marL="0" indent="354013" algn="just">
              <a:lnSpc>
                <a:spcPct val="115000"/>
              </a:lnSpc>
              <a:spcBef>
                <a:spcPts val="0"/>
              </a:spcBef>
              <a:buClr>
                <a:srgbClr val="C00000"/>
              </a:buClr>
              <a:buNone/>
            </a:pPr>
            <a:endParaRPr lang="ru-RU" sz="1400" dirty="0">
              <a:ea typeface="Calibri" panose="020F0502020204030204" pitchFamily="34" charset="0"/>
              <a:cs typeface="Calibri" panose="020F0502020204030204" pitchFamily="34" charset="0"/>
            </a:endParaRPr>
          </a:p>
        </p:txBody>
      </p:sp>
      <p:sp>
        <p:nvSpPr>
          <p:cNvPr id="4" name="Заголовок 1"/>
          <p:cNvSpPr txBox="1">
            <a:spLocks/>
          </p:cNvSpPr>
          <p:nvPr/>
        </p:nvSpPr>
        <p:spPr>
          <a:xfrm>
            <a:off x="234826" y="125585"/>
            <a:ext cx="8674348" cy="457157"/>
          </a:xfrm>
          <a:prstGeom prst="rect">
            <a:avLst/>
          </a:prstGeom>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smtClean="0">
                <a:latin typeface="Calibri" panose="020F0502020204030204" pitchFamily="34" charset="0"/>
                <a:ea typeface="Calibri" panose="020F0502020204030204" pitchFamily="34" charset="0"/>
                <a:cs typeface="Calibri" panose="020F0502020204030204" pitchFamily="34" charset="0"/>
              </a:rPr>
              <a:t/>
            </a:r>
            <a:br>
              <a:rPr lang="ru-RU" sz="2400" b="1" smtClean="0">
                <a:latin typeface="Calibri" panose="020F0502020204030204" pitchFamily="34" charset="0"/>
                <a:ea typeface="Calibri" panose="020F0502020204030204" pitchFamily="34" charset="0"/>
                <a:cs typeface="Calibri" panose="020F0502020204030204" pitchFamily="34" charset="0"/>
              </a:rPr>
            </a:br>
            <a:r>
              <a:rPr lang="ru-RU" sz="2400" b="1" smtClean="0">
                <a:latin typeface="Calibri" panose="020F0502020204030204" pitchFamily="34" charset="0"/>
                <a:ea typeface="Calibri" panose="020F0502020204030204" pitchFamily="34" charset="0"/>
                <a:cs typeface="Calibri" panose="020F0502020204030204" pitchFamily="34" charset="0"/>
              </a:rPr>
              <a:t>ИНВЕСТИЦИОННАЯ ПРОГРАММА МО «МИРНИНСКИЙ РАЙОН»</a:t>
            </a:r>
            <a:br>
              <a:rPr lang="ru-RU" sz="2400" b="1" smtClean="0">
                <a:latin typeface="Calibri" panose="020F0502020204030204" pitchFamily="34" charset="0"/>
                <a:ea typeface="Calibri" panose="020F0502020204030204" pitchFamily="34" charset="0"/>
                <a:cs typeface="Calibri" panose="020F0502020204030204" pitchFamily="34" charset="0"/>
              </a:rPr>
            </a:br>
            <a:endParaRPr lang="ru-RU"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10313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683214" y="133350"/>
            <a:ext cx="5705474" cy="650873"/>
          </a:xfrm>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ru-RU" sz="2000" b="1" dirty="0">
                <a:latin typeface="Calibri" panose="020F0502020204030204" pitchFamily="34" charset="0"/>
                <a:ea typeface="Calibri" panose="020F0502020204030204" pitchFamily="34" charset="0"/>
                <a:cs typeface="Calibri" panose="020F0502020204030204" pitchFamily="34" charset="0"/>
              </a:rPr>
              <a:t/>
            </a:r>
            <a:br>
              <a:rPr lang="ru-RU" sz="2000" b="1" dirty="0">
                <a:latin typeface="Calibri" panose="020F0502020204030204" pitchFamily="34" charset="0"/>
                <a:ea typeface="Calibri" panose="020F0502020204030204" pitchFamily="34" charset="0"/>
                <a:cs typeface="Calibri" panose="020F0502020204030204" pitchFamily="34" charset="0"/>
              </a:rPr>
            </a:br>
            <a:r>
              <a:rPr lang="ru-RU" sz="2000" b="1" dirty="0">
                <a:latin typeface="Calibri" panose="020F0502020204030204" pitchFamily="34" charset="0"/>
                <a:ea typeface="Calibri" panose="020F0502020204030204" pitchFamily="34" charset="0"/>
                <a:cs typeface="Calibri" panose="020F0502020204030204" pitchFamily="34" charset="0"/>
              </a:rPr>
              <a:t>ПЛАН КАПИТАЛЬНЫХ И ТЕКУЩИХ </a:t>
            </a:r>
            <a:r>
              <a:rPr lang="ru-RU" sz="2000" b="1" dirty="0" smtClean="0">
                <a:latin typeface="Calibri" panose="020F0502020204030204" pitchFamily="34" charset="0"/>
                <a:ea typeface="Calibri" panose="020F0502020204030204" pitchFamily="34" charset="0"/>
                <a:cs typeface="Calibri" panose="020F0502020204030204" pitchFamily="34" charset="0"/>
              </a:rPr>
              <a:t>РЕМОНТОВ</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МО </a:t>
            </a:r>
            <a:r>
              <a:rPr lang="ru-RU" sz="2000" b="1" dirty="0">
                <a:latin typeface="Calibri" panose="020F0502020204030204" pitchFamily="34" charset="0"/>
                <a:ea typeface="Calibri" panose="020F0502020204030204" pitchFamily="34" charset="0"/>
                <a:cs typeface="Calibri" panose="020F0502020204030204" pitchFamily="34" charset="0"/>
              </a:rPr>
              <a:t>«МИРНИНСКИЙ РАЙОН» РС(Я)</a:t>
            </a:r>
            <a:br>
              <a:rPr lang="ru-RU" sz="2000" b="1" dirty="0">
                <a:latin typeface="Calibri" panose="020F0502020204030204" pitchFamily="34" charset="0"/>
                <a:ea typeface="Calibri" panose="020F0502020204030204" pitchFamily="34" charset="0"/>
                <a:cs typeface="Calibri" panose="020F0502020204030204" pitchFamily="34" charset="0"/>
              </a:rPr>
            </a:br>
            <a:endParaRPr lang="ru-RU" sz="20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Объект 3"/>
          <p:cNvSpPr>
            <a:spLocks noGrp="1"/>
          </p:cNvSpPr>
          <p:nvPr>
            <p:ph idx="1"/>
          </p:nvPr>
        </p:nvSpPr>
        <p:spPr>
          <a:xfrm>
            <a:off x="320741" y="2450032"/>
            <a:ext cx="8597900" cy="4290405"/>
          </a:xfrm>
          <a:prstGeom prst="rect">
            <a:avLst/>
          </a:prstGeom>
        </p:spPr>
        <p:txBody>
          <a:bodyPr wrap="square">
            <a:spAutoFit/>
          </a:bodyPr>
          <a:lstStyle/>
          <a:p>
            <a:pPr marL="0" indent="0">
              <a:buNone/>
              <a:tabLst>
                <a:tab pos="810260" algn="l"/>
              </a:tabLst>
            </a:pPr>
            <a:r>
              <a:rPr lang="ru-RU" sz="1800" b="1" dirty="0">
                <a:solidFill>
                  <a:schemeClr val="accent5">
                    <a:lumMod val="75000"/>
                  </a:schemeClr>
                </a:solidFill>
              </a:rPr>
              <a:t>ПЛАН КАПИТАЛЬНЫХ И ТЕКУЩИХ РЕМОНТОВ:</a:t>
            </a:r>
          </a:p>
          <a:p>
            <a:pPr marL="0" indent="0" algn="just">
              <a:buNone/>
              <a:tabLst>
                <a:tab pos="630555" algn="l"/>
              </a:tabLst>
            </a:pPr>
            <a:r>
              <a:rPr lang="ru-RU" sz="1400" b="1" dirty="0" smtClean="0">
                <a:ea typeface="Arial Unicode MS"/>
                <a:cs typeface="Arial Unicode MS"/>
              </a:rPr>
              <a:t>Всего </a:t>
            </a:r>
            <a:r>
              <a:rPr lang="ru-RU" sz="1400" b="1" dirty="0">
                <a:ea typeface="Arial Unicode MS"/>
                <a:cs typeface="Arial Unicode MS"/>
              </a:rPr>
              <a:t>на  </a:t>
            </a:r>
            <a:r>
              <a:rPr lang="ru-RU" sz="1400" b="1" dirty="0" smtClean="0">
                <a:ea typeface="Arial Unicode MS"/>
                <a:cs typeface="Arial Unicode MS"/>
              </a:rPr>
              <a:t>2024 </a:t>
            </a:r>
            <a:r>
              <a:rPr lang="ru-RU" sz="1400" b="1" dirty="0">
                <a:ea typeface="Arial Unicode MS"/>
                <a:cs typeface="Arial Unicode MS"/>
              </a:rPr>
              <a:t>год запланировано </a:t>
            </a:r>
            <a:r>
              <a:rPr lang="ru-RU" sz="1400" b="1" dirty="0" smtClean="0">
                <a:ea typeface="Arial Unicode MS"/>
                <a:cs typeface="Arial Unicode MS"/>
              </a:rPr>
              <a:t>192 354,3 тыс</a:t>
            </a:r>
            <a:r>
              <a:rPr lang="ru-RU" sz="1400" b="1" dirty="0">
                <a:ea typeface="Arial Unicode MS"/>
                <a:cs typeface="Arial Unicode MS"/>
              </a:rPr>
              <a:t>. руб., в том числе:</a:t>
            </a:r>
          </a:p>
          <a:p>
            <a:pPr algn="just">
              <a:spcBef>
                <a:spcPts val="600"/>
              </a:spcBef>
              <a:buClr>
                <a:srgbClr val="C00000"/>
              </a:buClr>
              <a:buFont typeface="Wingdings" panose="05000000000000000000" pitchFamily="2" charset="2"/>
              <a:buChar char="ü"/>
              <a:tabLst>
                <a:tab pos="180340" algn="l"/>
                <a:tab pos="540385" algn="l"/>
              </a:tabLst>
            </a:pPr>
            <a:r>
              <a:rPr lang="ru-RU" sz="1400" b="1" dirty="0" smtClean="0">
                <a:ea typeface="Arial Unicode MS"/>
                <a:cs typeface="Arial Unicode MS"/>
              </a:rPr>
              <a:t>по МП «Развитие </a:t>
            </a:r>
            <a:r>
              <a:rPr lang="ru-RU" sz="1400" b="1" dirty="0">
                <a:ea typeface="Arial Unicode MS"/>
                <a:cs typeface="Arial Unicode MS"/>
              </a:rPr>
              <a:t>системы общего </a:t>
            </a:r>
            <a:r>
              <a:rPr lang="ru-RU" sz="1400" b="1" dirty="0" smtClean="0">
                <a:ea typeface="Arial Unicode MS"/>
                <a:cs typeface="Arial Unicode MS"/>
              </a:rPr>
              <a:t>образования»  156 743,6 тыс</a:t>
            </a:r>
            <a:r>
              <a:rPr lang="ru-RU" sz="1400" b="1" dirty="0">
                <a:ea typeface="Arial Unicode MS"/>
                <a:cs typeface="Arial Unicode MS"/>
              </a:rPr>
              <a:t>. руб., </a:t>
            </a:r>
            <a:r>
              <a:rPr lang="ru-RU" sz="1400" dirty="0">
                <a:ea typeface="Arial Unicode MS"/>
                <a:cs typeface="Arial Unicode MS"/>
              </a:rPr>
              <a:t>в том числе:</a:t>
            </a:r>
          </a:p>
          <a:p>
            <a:pPr marL="0" indent="0" algn="just">
              <a:spcBef>
                <a:spcPts val="0"/>
              </a:spcBef>
              <a:buClr>
                <a:srgbClr val="C00000"/>
              </a:buClr>
              <a:buNone/>
              <a:tabLst>
                <a:tab pos="180340" algn="l"/>
              </a:tabLst>
            </a:pPr>
            <a:r>
              <a:rPr lang="ru-RU" sz="1400" dirty="0" smtClean="0">
                <a:ea typeface="Arial Unicode MS"/>
                <a:cs typeface="Arial Unicode MS"/>
              </a:rPr>
              <a:t>    </a:t>
            </a:r>
            <a:r>
              <a:rPr lang="ru-RU" sz="1400" i="1" dirty="0">
                <a:ea typeface="Arial Unicode MS"/>
                <a:cs typeface="Arial Unicode MS"/>
              </a:rPr>
              <a:t>к</a:t>
            </a:r>
            <a:r>
              <a:rPr lang="ru-RU" sz="1400" i="1" dirty="0" smtClean="0">
                <a:ea typeface="Arial Unicode MS"/>
                <a:cs typeface="Arial Unicode MS"/>
              </a:rPr>
              <a:t>апитальный </a:t>
            </a:r>
            <a:r>
              <a:rPr lang="ru-RU" sz="1400" i="1" dirty="0">
                <a:ea typeface="Arial Unicode MS"/>
                <a:cs typeface="Arial Unicode MS"/>
              </a:rPr>
              <a:t>ремонт  – </a:t>
            </a:r>
            <a:r>
              <a:rPr lang="ru-RU" sz="1400" i="1" dirty="0" smtClean="0">
                <a:ea typeface="Arial Unicode MS"/>
                <a:cs typeface="Arial Unicode MS"/>
              </a:rPr>
              <a:t>96 005,7 тыс</a:t>
            </a:r>
            <a:r>
              <a:rPr lang="ru-RU" sz="1400" i="1" dirty="0">
                <a:ea typeface="Arial Unicode MS"/>
                <a:cs typeface="Arial Unicode MS"/>
              </a:rPr>
              <a:t>. руб.;</a:t>
            </a:r>
          </a:p>
          <a:p>
            <a:pPr marL="0" indent="0" algn="just">
              <a:spcBef>
                <a:spcPts val="0"/>
              </a:spcBef>
              <a:buClr>
                <a:srgbClr val="C00000"/>
              </a:buClr>
              <a:buNone/>
              <a:tabLst>
                <a:tab pos="180340" algn="l"/>
              </a:tabLst>
            </a:pPr>
            <a:r>
              <a:rPr lang="ru-RU" sz="1400" i="1" dirty="0" smtClean="0">
                <a:ea typeface="Arial Unicode MS"/>
                <a:cs typeface="Arial Unicode MS"/>
              </a:rPr>
              <a:t>    текущий </a:t>
            </a:r>
            <a:r>
              <a:rPr lang="ru-RU" sz="1400" i="1" dirty="0">
                <a:ea typeface="Arial Unicode MS"/>
                <a:cs typeface="Arial Unicode MS"/>
              </a:rPr>
              <a:t>ремонт – </a:t>
            </a:r>
            <a:r>
              <a:rPr lang="ru-RU" sz="1400" i="1" dirty="0" smtClean="0">
                <a:ea typeface="Arial Unicode MS"/>
                <a:cs typeface="Arial Unicode MS"/>
              </a:rPr>
              <a:t>60 737,9 тыс</a:t>
            </a:r>
            <a:r>
              <a:rPr lang="ru-RU" sz="1400" i="1" dirty="0">
                <a:ea typeface="Arial Unicode MS"/>
                <a:cs typeface="Arial Unicode MS"/>
              </a:rPr>
              <a:t>. руб</a:t>
            </a:r>
            <a:r>
              <a:rPr lang="ru-RU" sz="1400" i="1" dirty="0" smtClean="0">
                <a:ea typeface="Arial Unicode MS"/>
                <a:cs typeface="Arial Unicode MS"/>
              </a:rPr>
              <a:t>.</a:t>
            </a:r>
          </a:p>
          <a:p>
            <a:pPr algn="just">
              <a:spcBef>
                <a:spcPts val="600"/>
              </a:spcBef>
              <a:buClr>
                <a:srgbClr val="C00000"/>
              </a:buClr>
              <a:buFont typeface="Wingdings" panose="05000000000000000000" pitchFamily="2" charset="2"/>
              <a:buChar char="ü"/>
              <a:tabLst>
                <a:tab pos="180340" algn="l"/>
              </a:tabLst>
            </a:pPr>
            <a:r>
              <a:rPr lang="ru-RU" sz="1400" b="1" dirty="0" smtClean="0">
                <a:ea typeface="Arial Unicode MS"/>
                <a:cs typeface="Arial Unicode MS"/>
              </a:rPr>
              <a:t>по МП «Доступное </a:t>
            </a:r>
            <a:r>
              <a:rPr lang="ru-RU" sz="1400" b="1" dirty="0">
                <a:ea typeface="Arial Unicode MS"/>
                <a:cs typeface="Arial Unicode MS"/>
              </a:rPr>
              <a:t>дополнительное </a:t>
            </a:r>
            <a:r>
              <a:rPr lang="ru-RU" sz="1400" b="1" dirty="0" smtClean="0">
                <a:ea typeface="Arial Unicode MS"/>
                <a:cs typeface="Arial Unicode MS"/>
              </a:rPr>
              <a:t>образование»  – 3 000,0 тыс. руб.</a:t>
            </a:r>
            <a:r>
              <a:rPr lang="ru-RU" sz="1400" dirty="0" smtClean="0">
                <a:ea typeface="Arial Unicode MS"/>
                <a:cs typeface="Arial Unicode MS"/>
              </a:rPr>
              <a:t> на текущий ремонт.</a:t>
            </a:r>
          </a:p>
          <a:p>
            <a:pPr algn="just">
              <a:spcBef>
                <a:spcPts val="600"/>
              </a:spcBef>
              <a:buClr>
                <a:srgbClr val="C00000"/>
              </a:buClr>
              <a:buFont typeface="Wingdings" panose="05000000000000000000" pitchFamily="2" charset="2"/>
              <a:buChar char="ü"/>
              <a:tabLst>
                <a:tab pos="180340" algn="l"/>
              </a:tabLst>
            </a:pPr>
            <a:r>
              <a:rPr lang="ru-RU" sz="1400" b="1" dirty="0" smtClean="0">
                <a:ea typeface="Arial Unicode MS"/>
                <a:cs typeface="Arial Unicode MS"/>
              </a:rPr>
              <a:t>по МП  «Дополнительное </a:t>
            </a:r>
            <a:r>
              <a:rPr lang="ru-RU" sz="1400" b="1" dirty="0">
                <a:ea typeface="Arial Unicode MS"/>
                <a:cs typeface="Arial Unicode MS"/>
              </a:rPr>
              <a:t>образование в детских школах </a:t>
            </a:r>
            <a:r>
              <a:rPr lang="ru-RU" sz="1400" b="1" dirty="0" smtClean="0">
                <a:ea typeface="Arial Unicode MS"/>
                <a:cs typeface="Arial Unicode MS"/>
              </a:rPr>
              <a:t>искусств» – 4 509,0 тыс. руб. </a:t>
            </a:r>
            <a:r>
              <a:rPr lang="ru-RU" sz="1400" dirty="0" smtClean="0">
                <a:ea typeface="Arial Unicode MS"/>
                <a:cs typeface="Arial Unicode MS"/>
              </a:rPr>
              <a:t>на текущий ремонт</a:t>
            </a:r>
            <a:r>
              <a:rPr lang="ru-RU" sz="1400" i="1" dirty="0" smtClean="0">
                <a:solidFill>
                  <a:prstClr val="black"/>
                </a:solidFill>
                <a:ea typeface="Arial Unicode MS"/>
                <a:cs typeface="Arial Unicode MS"/>
              </a:rPr>
              <a:t>.</a:t>
            </a:r>
            <a:endParaRPr lang="ru-RU" sz="1400" i="1" dirty="0">
              <a:solidFill>
                <a:prstClr val="black"/>
              </a:solidFill>
              <a:ea typeface="Arial Unicode MS"/>
              <a:cs typeface="Arial Unicode MS"/>
            </a:endParaRPr>
          </a:p>
          <a:p>
            <a:pPr algn="just">
              <a:spcBef>
                <a:spcPts val="600"/>
              </a:spcBef>
              <a:buClr>
                <a:srgbClr val="C00000"/>
              </a:buClr>
              <a:buFont typeface="Wingdings" panose="05000000000000000000" pitchFamily="2" charset="2"/>
              <a:buChar char="ü"/>
              <a:tabLst>
                <a:tab pos="180340" algn="l"/>
                <a:tab pos="540385" algn="l"/>
              </a:tabLst>
            </a:pPr>
            <a:r>
              <a:rPr lang="ru-RU" sz="1400" b="1" dirty="0" smtClean="0">
                <a:ea typeface="Arial Unicode MS"/>
                <a:cs typeface="Arial Unicode MS"/>
              </a:rPr>
              <a:t>по </a:t>
            </a:r>
            <a:r>
              <a:rPr lang="ru-RU" sz="1400" b="1" dirty="0">
                <a:ea typeface="Arial Unicode MS"/>
                <a:cs typeface="Arial Unicode MS"/>
              </a:rPr>
              <a:t>МП  "Управление муниципальной собственностью" -  </a:t>
            </a:r>
            <a:r>
              <a:rPr lang="ru-RU" sz="1400" b="1" dirty="0" smtClean="0">
                <a:ea typeface="Arial Unicode MS"/>
                <a:cs typeface="Arial Unicode MS"/>
              </a:rPr>
              <a:t>26 878,4 тыс</a:t>
            </a:r>
            <a:r>
              <a:rPr lang="ru-RU" sz="1400" b="1" dirty="0">
                <a:ea typeface="Arial Unicode MS"/>
                <a:cs typeface="Arial Unicode MS"/>
              </a:rPr>
              <a:t>. руб., в том числе:</a:t>
            </a:r>
          </a:p>
          <a:p>
            <a:pPr marL="0" indent="0" algn="just">
              <a:spcBef>
                <a:spcPts val="0"/>
              </a:spcBef>
              <a:buClr>
                <a:srgbClr val="C00000"/>
              </a:buClr>
              <a:buNone/>
              <a:tabLst>
                <a:tab pos="180340" algn="l"/>
              </a:tabLst>
            </a:pPr>
            <a:r>
              <a:rPr lang="ru-RU" sz="1400" dirty="0" smtClean="0">
                <a:ea typeface="Arial Unicode MS"/>
                <a:cs typeface="Arial Unicode MS"/>
              </a:rPr>
              <a:t>   </a:t>
            </a:r>
            <a:r>
              <a:rPr lang="ru-RU" sz="1400" i="1" dirty="0">
                <a:ea typeface="Arial Unicode MS"/>
                <a:cs typeface="Arial Unicode MS"/>
              </a:rPr>
              <a:t>к</a:t>
            </a:r>
            <a:r>
              <a:rPr lang="ru-RU" sz="1400" i="1" dirty="0" smtClean="0">
                <a:ea typeface="Arial Unicode MS"/>
                <a:cs typeface="Arial Unicode MS"/>
              </a:rPr>
              <a:t>апитальный </a:t>
            </a:r>
            <a:r>
              <a:rPr lang="ru-RU" sz="1400" i="1" dirty="0">
                <a:ea typeface="Arial Unicode MS"/>
                <a:cs typeface="Arial Unicode MS"/>
              </a:rPr>
              <a:t>ремонт – </a:t>
            </a:r>
            <a:r>
              <a:rPr lang="ru-RU" sz="1400" i="1" dirty="0" smtClean="0">
                <a:ea typeface="Arial Unicode MS"/>
                <a:cs typeface="Arial Unicode MS"/>
              </a:rPr>
              <a:t>18 510,7 тыс</a:t>
            </a:r>
            <a:r>
              <a:rPr lang="ru-RU" sz="1400" i="1" dirty="0">
                <a:ea typeface="Arial Unicode MS"/>
                <a:cs typeface="Arial Unicode MS"/>
              </a:rPr>
              <a:t>. руб.</a:t>
            </a:r>
          </a:p>
          <a:p>
            <a:pPr marL="0" indent="0" algn="just">
              <a:spcBef>
                <a:spcPts val="0"/>
              </a:spcBef>
              <a:buClr>
                <a:srgbClr val="C00000"/>
              </a:buClr>
              <a:buNone/>
              <a:tabLst>
                <a:tab pos="180340" algn="l"/>
              </a:tabLst>
            </a:pPr>
            <a:r>
              <a:rPr lang="ru-RU" sz="1400" i="1" dirty="0">
                <a:ea typeface="Arial Unicode MS"/>
                <a:cs typeface="Arial Unicode MS"/>
              </a:rPr>
              <a:t> </a:t>
            </a:r>
            <a:r>
              <a:rPr lang="ru-RU" sz="1400" i="1" dirty="0" smtClean="0">
                <a:ea typeface="Arial Unicode MS"/>
                <a:cs typeface="Arial Unicode MS"/>
              </a:rPr>
              <a:t>  текущий </a:t>
            </a:r>
            <a:r>
              <a:rPr lang="ru-RU" sz="1400" i="1" dirty="0">
                <a:ea typeface="Arial Unicode MS"/>
                <a:cs typeface="Arial Unicode MS"/>
              </a:rPr>
              <a:t>ремонт – </a:t>
            </a:r>
            <a:r>
              <a:rPr lang="ru-RU" sz="1400" i="1" dirty="0" smtClean="0">
                <a:ea typeface="Arial Unicode MS"/>
                <a:cs typeface="Arial Unicode MS"/>
              </a:rPr>
              <a:t>8 367,7 тыс</a:t>
            </a:r>
            <a:r>
              <a:rPr lang="ru-RU" sz="1400" i="1" dirty="0">
                <a:ea typeface="Arial Unicode MS"/>
                <a:cs typeface="Arial Unicode MS"/>
              </a:rPr>
              <a:t>. руб</a:t>
            </a:r>
            <a:r>
              <a:rPr lang="ru-RU" sz="1400" i="1" dirty="0" smtClean="0">
                <a:ea typeface="Arial Unicode MS"/>
                <a:cs typeface="Arial Unicode MS"/>
              </a:rPr>
              <a:t>.</a:t>
            </a:r>
          </a:p>
          <a:p>
            <a:pPr algn="just">
              <a:spcBef>
                <a:spcPts val="600"/>
              </a:spcBef>
              <a:buClr>
                <a:srgbClr val="C00000"/>
              </a:buClr>
              <a:buFont typeface="Wingdings" panose="05000000000000000000" pitchFamily="2" charset="2"/>
              <a:buChar char="ü"/>
              <a:tabLst>
                <a:tab pos="180340" algn="l"/>
              </a:tabLst>
            </a:pPr>
            <a:r>
              <a:rPr lang="ru-RU" sz="1400" b="1" dirty="0" smtClean="0">
                <a:ea typeface="Arial Unicode MS"/>
                <a:cs typeface="Arial Unicode MS"/>
              </a:rPr>
              <a:t>По </a:t>
            </a:r>
            <a:r>
              <a:rPr lang="ru-RU" sz="1400" b="1" dirty="0">
                <a:ea typeface="Arial Unicode MS"/>
                <a:cs typeface="Arial Unicode MS"/>
              </a:rPr>
              <a:t>МП «Библиотеки Мирнинского района: инновационное развитие</a:t>
            </a:r>
            <a:r>
              <a:rPr lang="ru-RU" sz="1400" b="1" dirty="0" smtClean="0">
                <a:ea typeface="Arial Unicode MS"/>
                <a:cs typeface="Arial Unicode MS"/>
              </a:rPr>
              <a:t>» - 1 223,3 тыс. руб. </a:t>
            </a:r>
            <a:r>
              <a:rPr lang="ru-RU" sz="1400" dirty="0" smtClean="0">
                <a:ea typeface="Arial Unicode MS"/>
                <a:cs typeface="Arial Unicode MS"/>
              </a:rPr>
              <a:t>на текущий ремонт.</a:t>
            </a:r>
          </a:p>
          <a:p>
            <a:pPr marL="0" indent="0" algn="just">
              <a:buClr>
                <a:srgbClr val="C00000"/>
              </a:buClr>
              <a:buNone/>
              <a:tabLst>
                <a:tab pos="180340" algn="l"/>
              </a:tabLst>
            </a:pPr>
            <a:r>
              <a:rPr lang="ru-RU" sz="1400" b="1" dirty="0" smtClean="0">
                <a:ea typeface="Arial Unicode MS"/>
                <a:cs typeface="Arial Unicode MS"/>
              </a:rPr>
              <a:t>На 2025 и 2026 год запланировано по 106 800, 0 тыс. руб., из них:</a:t>
            </a:r>
          </a:p>
          <a:p>
            <a:pPr algn="just">
              <a:spcBef>
                <a:spcPts val="1200"/>
              </a:spcBef>
              <a:buClr>
                <a:srgbClr val="C00000"/>
              </a:buClr>
              <a:buFont typeface="Wingdings" panose="05000000000000000000" pitchFamily="2" charset="2"/>
              <a:buChar char="ü"/>
              <a:tabLst>
                <a:tab pos="180340" algn="l"/>
                <a:tab pos="540385" algn="l"/>
              </a:tabLst>
            </a:pPr>
            <a:r>
              <a:rPr lang="ru-RU" sz="1400" b="1" dirty="0">
                <a:ea typeface="Arial Unicode MS"/>
                <a:cs typeface="Arial Unicode MS"/>
              </a:rPr>
              <a:t>по МП «Развитие системы общего образования»  </a:t>
            </a:r>
            <a:r>
              <a:rPr lang="ru-RU" sz="1400" b="1" dirty="0" smtClean="0">
                <a:ea typeface="Arial Unicode MS"/>
                <a:cs typeface="Arial Unicode MS"/>
              </a:rPr>
              <a:t>106 400,0 тыс</a:t>
            </a:r>
            <a:r>
              <a:rPr lang="ru-RU" sz="1400" b="1" dirty="0">
                <a:ea typeface="Arial Unicode MS"/>
                <a:cs typeface="Arial Unicode MS"/>
              </a:rPr>
              <a:t>. </a:t>
            </a:r>
            <a:r>
              <a:rPr lang="ru-RU" sz="1400" b="1" dirty="0" smtClean="0">
                <a:ea typeface="Arial Unicode MS"/>
                <a:cs typeface="Arial Unicode MS"/>
              </a:rPr>
              <a:t>руб., в том числе:</a:t>
            </a:r>
          </a:p>
          <a:p>
            <a:pPr marL="0" indent="177800" algn="just">
              <a:spcBef>
                <a:spcPts val="0"/>
              </a:spcBef>
              <a:buClr>
                <a:srgbClr val="C00000"/>
              </a:buClr>
              <a:buNone/>
              <a:tabLst>
                <a:tab pos="180340" algn="l"/>
                <a:tab pos="540385" algn="l"/>
              </a:tabLst>
            </a:pPr>
            <a:r>
              <a:rPr lang="ru-RU" sz="1400" dirty="0" smtClean="0">
                <a:ea typeface="Arial Unicode MS"/>
                <a:cs typeface="Arial Unicode MS"/>
              </a:rPr>
              <a:t>к</a:t>
            </a:r>
            <a:r>
              <a:rPr lang="ru-RU" sz="1400" i="1" dirty="0" smtClean="0">
                <a:ea typeface="Arial Unicode MS"/>
                <a:cs typeface="Arial Unicode MS"/>
              </a:rPr>
              <a:t>апитальный ремонт – 50 000,0 тыс. руб.</a:t>
            </a:r>
          </a:p>
          <a:p>
            <a:pPr marL="0" indent="177800" algn="just">
              <a:spcBef>
                <a:spcPts val="0"/>
              </a:spcBef>
              <a:buClr>
                <a:srgbClr val="C00000"/>
              </a:buClr>
              <a:buNone/>
              <a:tabLst>
                <a:tab pos="180340" algn="l"/>
                <a:tab pos="540385" algn="l"/>
              </a:tabLst>
            </a:pPr>
            <a:r>
              <a:rPr lang="ru-RU" sz="1400" i="1" dirty="0" smtClean="0">
                <a:ea typeface="Arial Unicode MS"/>
                <a:cs typeface="Arial Unicode MS"/>
              </a:rPr>
              <a:t>текущий ремонт – 56 400,0 тыс. руб.</a:t>
            </a:r>
          </a:p>
          <a:p>
            <a:pPr algn="just">
              <a:buClr>
                <a:srgbClr val="C00000"/>
              </a:buClr>
              <a:buFont typeface="Wingdings" panose="05000000000000000000" pitchFamily="2" charset="2"/>
              <a:buChar char="ü"/>
              <a:tabLst>
                <a:tab pos="180340" algn="l"/>
                <a:tab pos="540385" algn="l"/>
              </a:tabLst>
            </a:pPr>
            <a:r>
              <a:rPr lang="ru-RU" sz="1400" b="1" dirty="0">
                <a:ea typeface="Arial Unicode MS"/>
                <a:cs typeface="Arial Unicode MS"/>
              </a:rPr>
              <a:t>по МП </a:t>
            </a:r>
            <a:r>
              <a:rPr lang="ru-RU" sz="1400" b="1" dirty="0" smtClean="0">
                <a:ea typeface="Arial Unicode MS"/>
                <a:cs typeface="Arial Unicode MS"/>
              </a:rPr>
              <a:t>«</a:t>
            </a:r>
            <a:r>
              <a:rPr lang="ru-RU" sz="1400" b="1" dirty="0">
                <a:ea typeface="Arial Unicode MS"/>
                <a:cs typeface="Arial Unicode MS"/>
              </a:rPr>
              <a:t>Дополнительное образование в детских школах искусств» </a:t>
            </a:r>
            <a:r>
              <a:rPr lang="ru-RU" sz="1400" b="1" dirty="0" smtClean="0">
                <a:ea typeface="Arial Unicode MS"/>
                <a:cs typeface="Arial Unicode MS"/>
              </a:rPr>
              <a:t>400,0 </a:t>
            </a:r>
            <a:r>
              <a:rPr lang="ru-RU" sz="1400" b="1" dirty="0">
                <a:ea typeface="Arial Unicode MS"/>
                <a:cs typeface="Arial Unicode MS"/>
              </a:rPr>
              <a:t>тыс. руб. </a:t>
            </a:r>
            <a:r>
              <a:rPr lang="ru-RU" sz="1400" dirty="0">
                <a:ea typeface="Arial Unicode MS"/>
                <a:cs typeface="Arial Unicode MS"/>
              </a:rPr>
              <a:t>на текущий ремонт</a:t>
            </a:r>
            <a:r>
              <a:rPr lang="ru-RU" sz="1400" i="1" dirty="0" smtClean="0">
                <a:solidFill>
                  <a:prstClr val="black"/>
                </a:solidFill>
                <a:ea typeface="Arial Unicode MS"/>
                <a:cs typeface="Arial Unicode MS"/>
              </a:rPr>
              <a:t>.</a:t>
            </a:r>
            <a:endParaRPr lang="ru-RU" sz="1400" b="1" dirty="0">
              <a:ea typeface="Arial Unicode MS"/>
              <a:cs typeface="Arial Unicode MS"/>
            </a:endParaRPr>
          </a:p>
        </p:txBody>
      </p:sp>
      <p:sp>
        <p:nvSpPr>
          <p:cNvPr id="6" name="Объект 3"/>
          <p:cNvSpPr txBox="1">
            <a:spLocks/>
          </p:cNvSpPr>
          <p:nvPr/>
        </p:nvSpPr>
        <p:spPr>
          <a:xfrm>
            <a:off x="320741" y="889944"/>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a:t>
            </a:r>
            <a:r>
              <a:rPr lang="ru-RU" sz="1400" b="1" dirty="0" smtClean="0">
                <a:solidFill>
                  <a:schemeClr val="accent5">
                    <a:lumMod val="75000"/>
                  </a:schemeClr>
                </a:solidFill>
              </a:rPr>
              <a:t>тыс. руб.</a:t>
            </a:r>
            <a:endParaRPr lang="ru-RU" sz="1400" dirty="0"/>
          </a:p>
        </p:txBody>
      </p:sp>
      <p:graphicFrame>
        <p:nvGraphicFramePr>
          <p:cNvPr id="7" name="Объект 12"/>
          <p:cNvGraphicFramePr>
            <a:graphicFrameLocks/>
          </p:cNvGraphicFramePr>
          <p:nvPr>
            <p:extLst>
              <p:ext uri="{D42A27DB-BD31-4B8C-83A1-F6EECF244321}">
                <p14:modId xmlns:p14="http://schemas.microsoft.com/office/powerpoint/2010/main" val="1912270192"/>
              </p:ext>
            </p:extLst>
          </p:nvPr>
        </p:nvGraphicFramePr>
        <p:xfrm>
          <a:off x="320741" y="1273126"/>
          <a:ext cx="8424000" cy="1036320"/>
        </p:xfrm>
        <a:graphic>
          <a:graphicData uri="http://schemas.openxmlformats.org/drawingml/2006/table">
            <a:tbl>
              <a:tblPr firstRow="1" bandRow="1">
                <a:tableStyleId>{68D230F3-CF80-4859-8CE7-A43EE81993B5}</a:tableStyleId>
              </a:tblPr>
              <a:tblGrid>
                <a:gridCol w="3096000">
                  <a:extLst>
                    <a:ext uri="{9D8B030D-6E8A-4147-A177-3AD203B41FA5}">
                      <a16:colId xmlns:a16="http://schemas.microsoft.com/office/drawing/2014/main" val="20000"/>
                    </a:ext>
                  </a:extLst>
                </a:gridCol>
                <a:gridCol w="1332000">
                  <a:extLst>
                    <a:ext uri="{9D8B030D-6E8A-4147-A177-3AD203B41FA5}">
                      <a16:colId xmlns:a16="http://schemas.microsoft.com/office/drawing/2014/main" val="20001"/>
                    </a:ext>
                  </a:extLst>
                </a:gridCol>
                <a:gridCol w="1332000">
                  <a:extLst>
                    <a:ext uri="{9D8B030D-6E8A-4147-A177-3AD203B41FA5}">
                      <a16:colId xmlns:a16="http://schemas.microsoft.com/office/drawing/2014/main" val="20002"/>
                    </a:ext>
                  </a:extLst>
                </a:gridCol>
                <a:gridCol w="1332000">
                  <a:extLst>
                    <a:ext uri="{9D8B030D-6E8A-4147-A177-3AD203B41FA5}">
                      <a16:colId xmlns:a16="http://schemas.microsoft.com/office/drawing/2014/main" val="2949942700"/>
                    </a:ext>
                  </a:extLst>
                </a:gridCol>
                <a:gridCol w="1332000">
                  <a:extLst>
                    <a:ext uri="{9D8B030D-6E8A-4147-A177-3AD203B41FA5}">
                      <a16:colId xmlns:a16="http://schemas.microsoft.com/office/drawing/2014/main" val="3051507534"/>
                    </a:ext>
                  </a:extLst>
                </a:gridCol>
              </a:tblGrid>
              <a:tr h="409382">
                <a:tc>
                  <a:txBody>
                    <a:bodyPr/>
                    <a:lstStyle/>
                    <a:p>
                      <a:pPr algn="l"/>
                      <a:r>
                        <a:rPr lang="ru-RU" sz="1400" dirty="0" smtClean="0"/>
                        <a:t>Источники финансирования</a:t>
                      </a:r>
                      <a:endParaRPr lang="ru-RU" sz="1400" b="1" dirty="0">
                        <a:solidFill>
                          <a:schemeClr val="tx1"/>
                        </a:solidFill>
                      </a:endParaRPr>
                    </a:p>
                  </a:txBody>
                  <a:tcPr anchor="ctr"/>
                </a:tc>
                <a:tc>
                  <a:txBody>
                    <a:bodyPr/>
                    <a:lstStyle/>
                    <a:p>
                      <a:pPr algn="ctr"/>
                      <a:r>
                        <a:rPr lang="ru-RU" sz="1400" dirty="0" smtClean="0"/>
                        <a:t>Уточненный план на 2023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2024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2025 г.</a:t>
                      </a:r>
                      <a:endParaRPr lang="ru-RU" sz="1400" b="1" dirty="0" smtClean="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2026 г.</a:t>
                      </a:r>
                      <a:endParaRPr lang="ru-RU" sz="1400" b="1" dirty="0" smtClean="0">
                        <a:solidFill>
                          <a:schemeClr val="tx1"/>
                        </a:solidFill>
                      </a:endParaRPr>
                    </a:p>
                  </a:txBody>
                  <a:tcPr anchor="ctr"/>
                </a:tc>
                <a:extLst>
                  <a:ext uri="{0D108BD9-81ED-4DB2-BD59-A6C34878D82A}">
                    <a16:rowId xmlns:a16="http://schemas.microsoft.com/office/drawing/2014/main" val="10000"/>
                  </a:ext>
                </a:extLst>
              </a:tr>
              <a:tr h="200287">
                <a:tc>
                  <a:txBody>
                    <a:bodyPr/>
                    <a:lstStyle/>
                    <a:p>
                      <a:r>
                        <a:rPr lang="ru-RU" sz="1400" dirty="0" smtClean="0"/>
                        <a:t>План капитальных и текущих</a:t>
                      </a:r>
                      <a:r>
                        <a:rPr lang="ru-RU" sz="1400" baseline="0" dirty="0" smtClean="0"/>
                        <a:t> ремонтов </a:t>
                      </a:r>
                      <a:endParaRPr lang="ru-RU" sz="1400" b="1" dirty="0"/>
                    </a:p>
                  </a:txBody>
                  <a:tcPr/>
                </a:tc>
                <a:tc>
                  <a:txBody>
                    <a:bodyPr/>
                    <a:lstStyle/>
                    <a:p>
                      <a:pPr algn="ctr"/>
                      <a:r>
                        <a:rPr lang="ru-RU" sz="1400" dirty="0" smtClean="0">
                          <a:solidFill>
                            <a:schemeClr val="tx1"/>
                          </a:solidFill>
                        </a:rPr>
                        <a:t>71 655,9</a:t>
                      </a:r>
                      <a:endParaRPr lang="ru-RU" sz="1400" dirty="0">
                        <a:solidFill>
                          <a:schemeClr val="tx1"/>
                        </a:solidFill>
                      </a:endParaRPr>
                    </a:p>
                  </a:txBody>
                  <a:tcPr anchor="ctr"/>
                </a:tc>
                <a:tc>
                  <a:txBody>
                    <a:bodyPr/>
                    <a:lstStyle/>
                    <a:p>
                      <a:pPr algn="ctr"/>
                      <a:r>
                        <a:rPr lang="ru-RU" sz="1400" dirty="0" smtClean="0"/>
                        <a:t>192 354,3</a:t>
                      </a:r>
                      <a:endParaRPr lang="ru-RU" sz="1400" dirty="0">
                        <a:solidFill>
                          <a:schemeClr val="tx1"/>
                        </a:solidFill>
                      </a:endParaRPr>
                    </a:p>
                  </a:txBody>
                  <a:tcPr anchor="ctr"/>
                </a:tc>
                <a:tc>
                  <a:txBody>
                    <a:bodyPr/>
                    <a:lstStyle/>
                    <a:p>
                      <a:pPr algn="ctr"/>
                      <a:r>
                        <a:rPr lang="ru-RU" sz="1400" dirty="0" smtClean="0"/>
                        <a:t>106 800,0</a:t>
                      </a:r>
                      <a:endParaRPr lang="ru-RU" sz="1400" dirty="0">
                        <a:solidFill>
                          <a:schemeClr val="tx1"/>
                        </a:solidFill>
                      </a:endParaRPr>
                    </a:p>
                  </a:txBody>
                  <a:tcPr anchor="ctr"/>
                </a:tc>
                <a:tc>
                  <a:txBody>
                    <a:bodyPr/>
                    <a:lstStyle/>
                    <a:p>
                      <a:pPr algn="ctr"/>
                      <a:r>
                        <a:rPr lang="ru-RU" sz="1400" dirty="0" smtClean="0"/>
                        <a:t>106 800,0</a:t>
                      </a:r>
                      <a:endParaRPr lang="ru-RU" sz="1400" dirty="0">
                        <a:solidFill>
                          <a:schemeClr val="tx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4208416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09550" y="660400"/>
            <a:ext cx="8789670" cy="2888483"/>
          </a:xfrm>
          <a:prstGeom prst="rect">
            <a:avLst/>
          </a:prstGeom>
        </p:spPr>
        <p:txBody>
          <a:bodyPr wrap="square">
            <a:spAutoFit/>
          </a:bodyPr>
          <a:lstStyle/>
          <a:p>
            <a:pPr algn="just">
              <a:lnSpc>
                <a:spcPct val="115000"/>
              </a:lnSpc>
            </a:pPr>
            <a:r>
              <a:rPr lang="ru-RU" sz="1400" dirty="0" smtClean="0">
                <a:latin typeface="Calibri" panose="020F0502020204030204" pitchFamily="34" charset="0"/>
                <a:ea typeface="Calibri" panose="020F0502020204030204" pitchFamily="34" charset="0"/>
                <a:cs typeface="Calibri" panose="020F0502020204030204" pitchFamily="34" charset="0"/>
              </a:rPr>
              <a:t>      Материалы </a:t>
            </a:r>
            <a:r>
              <a:rPr lang="ru-RU" sz="1400" dirty="0">
                <a:latin typeface="Calibri" panose="020F0502020204030204" pitchFamily="34" charset="0"/>
                <a:ea typeface="Calibri" panose="020F0502020204030204" pitchFamily="34" charset="0"/>
                <a:cs typeface="Calibri" panose="020F0502020204030204" pitchFamily="34" charset="0"/>
              </a:rPr>
              <a:t>подготовлены </a:t>
            </a:r>
            <a:r>
              <a:rPr lang="ru-RU" sz="1400" dirty="0" smtClean="0">
                <a:latin typeface="Calibri" panose="020F0502020204030204" pitchFamily="34" charset="0"/>
                <a:ea typeface="Calibri" panose="020F0502020204030204" pitchFamily="34" charset="0"/>
                <a:cs typeface="Calibri" panose="020F0502020204030204" pitchFamily="34" charset="0"/>
              </a:rPr>
              <a:t>на </a:t>
            </a:r>
            <a:r>
              <a:rPr lang="ru-RU" sz="1400" dirty="0">
                <a:latin typeface="Calibri" panose="020F0502020204030204" pitchFamily="34" charset="0"/>
                <a:ea typeface="Calibri" panose="020F0502020204030204" pitchFamily="34" charset="0"/>
                <a:cs typeface="Calibri" panose="020F0502020204030204" pitchFamily="34" charset="0"/>
              </a:rPr>
              <a:t>основании </a:t>
            </a:r>
            <a:r>
              <a:rPr lang="ru-RU" sz="1400" dirty="0" smtClean="0">
                <a:latin typeface="Calibri" panose="020F0502020204030204" pitchFamily="34" charset="0"/>
                <a:ea typeface="Calibri" panose="020F0502020204030204" pitchFamily="34" charset="0"/>
                <a:cs typeface="Calibri" panose="020F0502020204030204" pitchFamily="34" charset="0"/>
              </a:rPr>
              <a:t>решений </a:t>
            </a:r>
            <a:r>
              <a:rPr lang="ru-RU" sz="1400" dirty="0">
                <a:latin typeface="Calibri" panose="020F0502020204030204" pitchFamily="34" charset="0"/>
                <a:ea typeface="Calibri" panose="020F0502020204030204" pitchFamily="34" charset="0"/>
                <a:cs typeface="Calibri" panose="020F0502020204030204" pitchFamily="34" charset="0"/>
              </a:rPr>
              <a:t>сессии Мирнинского районного Совета </a:t>
            </a:r>
            <a:r>
              <a:rPr lang="ru-RU" sz="1400" dirty="0" smtClean="0">
                <a:latin typeface="Calibri" panose="020F0502020204030204" pitchFamily="34" charset="0"/>
                <a:ea typeface="Calibri" panose="020F0502020204030204" pitchFamily="34" charset="0"/>
                <a:cs typeface="Calibri" panose="020F0502020204030204" pitchFamily="34" charset="0"/>
              </a:rPr>
              <a:t>депутатов:</a:t>
            </a:r>
          </a:p>
          <a:p>
            <a:pPr marL="285750" indent="-285750" algn="just">
              <a:lnSpc>
                <a:spcPct val="115000"/>
              </a:lnSpc>
              <a:buFont typeface="Arial" panose="020B0604020202020204" pitchFamily="34" charset="0"/>
              <a:buChar char="•"/>
            </a:pPr>
            <a:r>
              <a:rPr lang="ru-RU" sz="1400" dirty="0" smtClean="0">
                <a:latin typeface="Calibri" panose="020F0502020204030204" pitchFamily="34" charset="0"/>
                <a:ea typeface="Calibri" panose="020F0502020204030204" pitchFamily="34" charset="0"/>
                <a:cs typeface="Times New Roman" panose="02020603050405020304" pitchFamily="18" charset="0"/>
              </a:rPr>
              <a:t>от 17.04.2024 </a:t>
            </a:r>
            <a:r>
              <a:rPr lang="en-US" sz="1400" dirty="0" smtClean="0">
                <a:latin typeface="Calibri" panose="020F0502020204030204" pitchFamily="34" charset="0"/>
                <a:ea typeface="Calibri" panose="020F0502020204030204" pitchFamily="34" charset="0"/>
                <a:cs typeface="Times New Roman" panose="02020603050405020304" pitchFamily="18" charset="0"/>
              </a:rPr>
              <a:t>V</a:t>
            </a:r>
            <a:r>
              <a:rPr lang="ru-RU" sz="1400" dirty="0">
                <a:latin typeface="Calibri" panose="020F0502020204030204" pitchFamily="34" charset="0"/>
                <a:ea typeface="Calibri" panose="020F0502020204030204" pitchFamily="34" charset="0"/>
                <a:cs typeface="Times New Roman" panose="02020603050405020304" pitchFamily="18" charset="0"/>
              </a:rPr>
              <a:t>-№ 8-10 «Об исполнении</a:t>
            </a:r>
            <a:r>
              <a:rPr lang="ru-RU" sz="1400" dirty="0"/>
              <a:t> бюджета МО «Мирнинский район» Республики Саха (Якутия) </a:t>
            </a:r>
            <a:r>
              <a:rPr lang="ru-RU" sz="1400" dirty="0" smtClean="0"/>
              <a:t>за </a:t>
            </a:r>
            <a:r>
              <a:rPr lang="ru-RU" sz="1400" dirty="0"/>
              <a:t>2023 год</a:t>
            </a:r>
            <a:r>
              <a:rPr lang="ru-RU" sz="1400" dirty="0" smtClean="0"/>
              <a:t>»</a:t>
            </a:r>
            <a:r>
              <a:rPr lang="ru-RU" sz="1400" dirty="0" smtClean="0">
                <a:latin typeface="Calibri" panose="020F0502020204030204" pitchFamily="34" charset="0"/>
                <a:cs typeface="Times New Roman" panose="02020603050405020304" pitchFamily="18" charset="0"/>
              </a:rPr>
              <a:t>;</a:t>
            </a:r>
            <a:endParaRPr lang="ru-RU" sz="1400" dirty="0" smtClean="0"/>
          </a:p>
          <a:p>
            <a:pPr marL="285750" indent="-285750" algn="just">
              <a:lnSpc>
                <a:spcPct val="115000"/>
              </a:lnSpc>
              <a:buFont typeface="Arial" panose="020B0604020202020204" pitchFamily="34" charset="0"/>
              <a:buChar char="•"/>
            </a:pPr>
            <a:r>
              <a:rPr lang="ru-RU" sz="1400" dirty="0" smtClean="0">
                <a:latin typeface="Calibri" panose="020F0502020204030204" pitchFamily="34" charset="0"/>
                <a:ea typeface="Calibri" panose="020F0502020204030204" pitchFamily="34" charset="0"/>
                <a:cs typeface="Calibri" panose="020F0502020204030204" pitchFamily="34" charset="0"/>
              </a:rPr>
              <a:t> от 21.03.2024 </a:t>
            </a:r>
            <a:r>
              <a:rPr lang="ru-RU" sz="1400" dirty="0">
                <a:latin typeface="Calibri" panose="020F0502020204030204" pitchFamily="34" charset="0"/>
                <a:ea typeface="Calibri" panose="020F0502020204030204" pitchFamily="34" charset="0"/>
                <a:cs typeface="Calibri" panose="020F0502020204030204" pitchFamily="34" charset="0"/>
              </a:rPr>
              <a:t>V-</a:t>
            </a:r>
            <a:r>
              <a:rPr lang="ru-RU" sz="1400" dirty="0" smtClean="0">
                <a:latin typeface="Calibri" panose="020F0502020204030204" pitchFamily="34" charset="0"/>
                <a:ea typeface="Calibri" panose="020F0502020204030204" pitchFamily="34" charset="0"/>
                <a:cs typeface="Calibri" panose="020F0502020204030204" pitchFamily="34" charset="0"/>
              </a:rPr>
              <a:t>№7-4 </a:t>
            </a:r>
            <a:r>
              <a:rPr lang="ru-RU" sz="1400" dirty="0">
                <a:latin typeface="Calibri" panose="020F0502020204030204" pitchFamily="34" charset="0"/>
                <a:ea typeface="Calibri" panose="020F0502020204030204" pitchFamily="34" charset="0"/>
                <a:cs typeface="Calibri" panose="020F0502020204030204" pitchFamily="34" charset="0"/>
              </a:rPr>
              <a:t>"</a:t>
            </a:r>
            <a:r>
              <a:rPr lang="ru-RU" sz="1400" dirty="0" smtClean="0">
                <a:latin typeface="Calibri" panose="020F0502020204030204" pitchFamily="34" charset="0"/>
                <a:ea typeface="Calibri" panose="020F0502020204030204" pitchFamily="34" charset="0"/>
                <a:cs typeface="Calibri" panose="020F0502020204030204" pitchFamily="34" charset="0"/>
              </a:rPr>
              <a:t>О </a:t>
            </a:r>
            <a:r>
              <a:rPr lang="ru-RU" sz="1400" dirty="0">
                <a:latin typeface="Calibri" panose="020F0502020204030204" pitchFamily="34" charset="0"/>
                <a:ea typeface="Calibri" panose="020F0502020204030204" pitchFamily="34" charset="0"/>
                <a:cs typeface="Calibri" panose="020F0502020204030204" pitchFamily="34" charset="0"/>
              </a:rPr>
              <a:t>внесении изменений и дополнений в решение сессии Мирнинского районного Совета депутатов от </a:t>
            </a:r>
            <a:r>
              <a:rPr lang="ru-RU" sz="1400" dirty="0" smtClean="0">
                <a:latin typeface="Calibri" panose="020F0502020204030204" pitchFamily="34" charset="0"/>
                <a:ea typeface="Calibri" panose="020F0502020204030204" pitchFamily="34" charset="0"/>
                <a:cs typeface="Calibri" panose="020F0502020204030204" pitchFamily="34" charset="0"/>
              </a:rPr>
              <a:t>18.12.2023 г</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smtClean="0">
                <a:latin typeface="Calibri" panose="020F0502020204030204" pitchFamily="34" charset="0"/>
                <a:ea typeface="Calibri" panose="020F0502020204030204" pitchFamily="34" charset="0"/>
                <a:cs typeface="Calibri" panose="020F0502020204030204" pitchFamily="34" charset="0"/>
              </a:rPr>
              <a:t>V-№5-9 </a:t>
            </a:r>
            <a:r>
              <a:rPr lang="ru-RU" sz="1400" dirty="0">
                <a:latin typeface="Calibri" panose="020F0502020204030204" pitchFamily="34" charset="0"/>
                <a:ea typeface="Calibri" panose="020F0502020204030204" pitchFamily="34" charset="0"/>
                <a:cs typeface="Calibri" panose="020F0502020204030204" pitchFamily="34" charset="0"/>
              </a:rPr>
              <a:t>"О бюджете муниципального образования "Мирнинский район" Республики Саха (Якутия) на </a:t>
            </a:r>
            <a:r>
              <a:rPr lang="ru-RU" sz="1400" dirty="0" smtClean="0">
                <a:latin typeface="Calibri" panose="020F0502020204030204" pitchFamily="34" charset="0"/>
                <a:ea typeface="Calibri" panose="020F0502020204030204" pitchFamily="34" charset="0"/>
                <a:cs typeface="Calibri" panose="020F0502020204030204" pitchFamily="34" charset="0"/>
              </a:rPr>
              <a:t>2024 </a:t>
            </a:r>
            <a:r>
              <a:rPr lang="ru-RU" sz="1400" dirty="0">
                <a:latin typeface="Calibri" panose="020F0502020204030204" pitchFamily="34" charset="0"/>
                <a:ea typeface="Calibri" panose="020F0502020204030204" pitchFamily="34" charset="0"/>
                <a:cs typeface="Calibri" panose="020F0502020204030204" pitchFamily="34" charset="0"/>
              </a:rPr>
              <a:t>год и на плановый период </a:t>
            </a:r>
            <a:r>
              <a:rPr lang="ru-RU" sz="1400" dirty="0" smtClean="0">
                <a:latin typeface="Calibri" panose="020F0502020204030204" pitchFamily="34" charset="0"/>
                <a:ea typeface="Calibri" panose="020F0502020204030204" pitchFamily="34" charset="0"/>
                <a:cs typeface="Calibri" panose="020F0502020204030204" pitchFamily="34" charset="0"/>
              </a:rPr>
              <a:t>2026 </a:t>
            </a:r>
            <a:r>
              <a:rPr lang="ru-RU" sz="1400" dirty="0">
                <a:latin typeface="Calibri" panose="020F0502020204030204" pitchFamily="34" charset="0"/>
                <a:ea typeface="Calibri" panose="020F0502020204030204" pitchFamily="34" charset="0"/>
                <a:cs typeface="Calibri" panose="020F0502020204030204" pitchFamily="34" charset="0"/>
              </a:rPr>
              <a:t>и </a:t>
            </a:r>
            <a:r>
              <a:rPr lang="ru-RU" sz="1400" dirty="0" smtClean="0">
                <a:latin typeface="Calibri" panose="020F0502020204030204" pitchFamily="34" charset="0"/>
                <a:ea typeface="Calibri" panose="020F0502020204030204" pitchFamily="34" charset="0"/>
                <a:cs typeface="Calibri" panose="020F0502020204030204" pitchFamily="34" charset="0"/>
              </a:rPr>
              <a:t>2026 годов».</a:t>
            </a:r>
            <a:endParaRPr lang="ru-RU" sz="1400" dirty="0" smtClean="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ru-RU" sz="1400" dirty="0" smtClean="0">
                <a:latin typeface="Calibri" panose="020F0502020204030204" pitchFamily="34" charset="0"/>
                <a:ea typeface="Calibri" panose="020F0502020204030204" pitchFamily="34" charset="0"/>
                <a:cs typeface="Calibri" panose="020F0502020204030204" pitchFamily="34" charset="0"/>
              </a:rPr>
              <a:t>  </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smtClean="0">
                <a:latin typeface="Calibri" panose="020F0502020204030204" pitchFamily="34" charset="0"/>
                <a:ea typeface="Calibri" panose="020F0502020204030204" pitchFamily="34" charset="0"/>
                <a:cs typeface="Calibri" panose="020F0502020204030204" pitchFamily="34" charset="0"/>
              </a:rPr>
              <a:t>Составители</a:t>
            </a:r>
            <a:r>
              <a:rPr lang="ru-RU" sz="1200" dirty="0">
                <a:latin typeface="Calibri" panose="020F0502020204030204" pitchFamily="34" charset="0"/>
                <a:ea typeface="Calibri" panose="020F0502020204030204" pitchFamily="34"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smtClean="0">
                <a:latin typeface="Calibri" panose="020F0502020204030204" pitchFamily="34" charset="0"/>
                <a:ea typeface="Calibri" panose="020F0502020204030204" pitchFamily="34" charset="0"/>
                <a:cs typeface="Calibri" panose="020F0502020204030204" pitchFamily="34" charset="0"/>
              </a:rPr>
              <a:t>Чемчоева Я.П</a:t>
            </a:r>
            <a:r>
              <a:rPr lang="ru-RU" sz="1200" dirty="0">
                <a:latin typeface="Calibri" panose="020F0502020204030204" pitchFamily="34" charset="0"/>
                <a:ea typeface="Calibri" panose="020F0502020204030204" pitchFamily="34" charset="0"/>
                <a:cs typeface="Calibri" panose="020F0502020204030204" pitchFamily="34" charset="0"/>
              </a:rPr>
              <a:t>.  – начальник финансового управления </a:t>
            </a:r>
            <a:r>
              <a:rPr lang="ru-RU" sz="1200" dirty="0" smtClean="0">
                <a:latin typeface="Calibri" panose="020F0502020204030204" pitchFamily="34" charset="0"/>
                <a:ea typeface="Calibri" panose="020F0502020204030204" pitchFamily="34" charset="0"/>
                <a:cs typeface="Calibri" panose="020F0502020204030204" pitchFamily="34" charset="0"/>
              </a:rPr>
              <a:t>Администрации </a:t>
            </a:r>
            <a:r>
              <a:rPr lang="ru-RU" sz="1200" dirty="0">
                <a:latin typeface="Calibri" panose="020F0502020204030204" pitchFamily="34" charset="0"/>
                <a:ea typeface="Calibri" panose="020F0502020204030204" pitchFamily="34" charset="0"/>
                <a:cs typeface="Calibri" panose="020F0502020204030204" pitchFamily="34" charset="0"/>
              </a:rPr>
              <a:t>МО «Мирнинский район» РС (Я</a:t>
            </a:r>
            <a:r>
              <a:rPr lang="ru-RU" sz="1200" dirty="0" smtClean="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pPr>
            <a:r>
              <a:rPr lang="ru-RU" sz="1200" dirty="0" smtClean="0">
                <a:latin typeface="Calibri" panose="020F0502020204030204" pitchFamily="34" charset="0"/>
                <a:ea typeface="Calibri" panose="020F0502020204030204" pitchFamily="34" charset="0"/>
                <a:cs typeface="Calibri" panose="020F0502020204030204" pitchFamily="34" charset="0"/>
              </a:rPr>
              <a:t>Галимова И.В. </a:t>
            </a:r>
            <a:r>
              <a:rPr lang="ru-RU" sz="1200" dirty="0">
                <a:latin typeface="Calibri" panose="020F0502020204030204" pitchFamily="34" charset="0"/>
                <a:ea typeface="Calibri" panose="020F0502020204030204" pitchFamily="34" charset="0"/>
                <a:cs typeface="Calibri" panose="020F0502020204030204" pitchFamily="34" charset="0"/>
              </a:rPr>
              <a:t>– главный специалист </a:t>
            </a:r>
            <a:r>
              <a:rPr lang="ru-RU" sz="1200" dirty="0" smtClean="0">
                <a:latin typeface="Calibri" panose="020F0502020204030204" pitchFamily="34" charset="0"/>
                <a:ea typeface="Calibri" panose="020F0502020204030204" pitchFamily="34" charset="0"/>
                <a:cs typeface="Calibri" panose="020F0502020204030204" pitchFamily="34" charset="0"/>
              </a:rPr>
              <a:t>отдела планирования и учета доходов </a:t>
            </a:r>
            <a:r>
              <a:rPr lang="ru-RU" sz="1200" dirty="0">
                <a:latin typeface="Calibri" panose="020F0502020204030204" pitchFamily="34" charset="0"/>
                <a:ea typeface="Calibri" panose="020F0502020204030204" pitchFamily="34" charset="0"/>
                <a:cs typeface="Calibri" panose="020F0502020204030204" pitchFamily="34" charset="0"/>
              </a:rPr>
              <a:t>финансового управления </a:t>
            </a:r>
            <a:r>
              <a:rPr lang="ru-RU" sz="1200" dirty="0" smtClean="0">
                <a:latin typeface="Calibri" panose="020F0502020204030204" pitchFamily="34" charset="0"/>
                <a:ea typeface="Calibri" panose="020F0502020204030204" pitchFamily="34" charset="0"/>
                <a:cs typeface="Calibri" panose="020F0502020204030204" pitchFamily="34" charset="0"/>
              </a:rPr>
              <a:t>Администрации </a:t>
            </a:r>
            <a:r>
              <a:rPr lang="ru-RU" sz="1200" dirty="0">
                <a:latin typeface="Calibri" panose="020F0502020204030204" pitchFamily="34" charset="0"/>
                <a:ea typeface="Calibri" panose="020F0502020204030204" pitchFamily="34" charset="0"/>
                <a:cs typeface="Calibri" panose="020F0502020204030204" pitchFamily="34" charset="0"/>
              </a:rPr>
              <a:t>МО «Мирнинский район» РС (Я</a:t>
            </a:r>
            <a:r>
              <a:rPr lang="ru-RU" sz="1200" dirty="0" smtClean="0">
                <a:latin typeface="Calibri" panose="020F0502020204030204" pitchFamily="34" charset="0"/>
                <a:ea typeface="Calibri" panose="020F0502020204030204" pitchFamily="34"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smtClean="0">
                <a:latin typeface="Calibri" panose="020F0502020204030204" pitchFamily="34" charset="0"/>
                <a:ea typeface="Calibri" panose="020F0502020204030204" pitchFamily="34" charset="0"/>
                <a:cs typeface="Calibri" panose="020F0502020204030204" pitchFamily="34" charset="0"/>
              </a:rPr>
              <a:t>Ремпель В.О. – главный спец</a:t>
            </a:r>
            <a:r>
              <a:rPr lang="ru-RU" sz="1200" dirty="0" smtClean="0">
                <a:effectLst/>
                <a:latin typeface="Calibri" panose="020F0502020204030204" pitchFamily="34" charset="0"/>
                <a:ea typeface="Calibri" panose="020F0502020204030204" pitchFamily="34" charset="0"/>
                <a:cs typeface="Calibri" panose="020F0502020204030204" pitchFamily="34" charset="0"/>
              </a:rPr>
              <a:t>иалист бюджетного отдела финансового управления Администрации МО «Мирнинский район» РС (Я).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793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50" y="161925"/>
            <a:ext cx="8534400" cy="600074"/>
          </a:xfrm>
        </p:spPr>
        <p:txBody>
          <a:bodyPr>
            <a:noAutofit/>
          </a:bodyPr>
          <a:lstStyle/>
          <a:p>
            <a:pPr algn="ctr"/>
            <a:r>
              <a:rPr lang="ru-RU" sz="2000" b="1" cap="all" dirty="0">
                <a:solidFill>
                  <a:srgbClr val="996600"/>
                </a:solidFill>
                <a:latin typeface="Calibri" panose="020F0502020204030204" pitchFamily="34" charset="0"/>
                <a:cs typeface="Calibri" panose="020F0502020204030204" pitchFamily="34" charset="0"/>
              </a:rPr>
              <a:t>СТРУКТУРА РАСХОДОВ БЮДЖЕТА МО «МИРНИНСКИЙ РАЙОН»</a:t>
            </a:r>
            <a:br>
              <a:rPr lang="ru-RU" sz="2000" b="1" cap="all" dirty="0">
                <a:solidFill>
                  <a:srgbClr val="996600"/>
                </a:solidFill>
                <a:latin typeface="Calibri" panose="020F0502020204030204" pitchFamily="34" charset="0"/>
                <a:cs typeface="Calibri" panose="020F0502020204030204" pitchFamily="34" charset="0"/>
              </a:rPr>
            </a:br>
            <a:r>
              <a:rPr lang="ru-RU" sz="2000" b="1" cap="all" dirty="0" smtClean="0">
                <a:solidFill>
                  <a:srgbClr val="996600"/>
                </a:solidFill>
                <a:latin typeface="Calibri" panose="020F0502020204030204" pitchFamily="34" charset="0"/>
                <a:cs typeface="Calibri" panose="020F0502020204030204" pitchFamily="34" charset="0"/>
              </a:rPr>
              <a:t>В РАЗРЕЗЕ ОТРАСЛЕЙ В </a:t>
            </a:r>
            <a:r>
              <a:rPr lang="ru-RU" sz="2800" b="1" cap="all" dirty="0" smtClean="0">
                <a:solidFill>
                  <a:srgbClr val="009999"/>
                </a:solidFill>
                <a:latin typeface="Calibri" panose="020F0502020204030204" pitchFamily="34" charset="0"/>
                <a:cs typeface="Calibri" panose="020F0502020204030204" pitchFamily="34" charset="0"/>
              </a:rPr>
              <a:t>2024</a:t>
            </a:r>
            <a:r>
              <a:rPr lang="ru-RU" sz="2000" b="1" cap="all" dirty="0" smtClean="0">
                <a:solidFill>
                  <a:srgbClr val="996600"/>
                </a:solidFill>
                <a:latin typeface="Calibri" panose="020F0502020204030204" pitchFamily="34" charset="0"/>
                <a:cs typeface="Calibri" panose="020F0502020204030204" pitchFamily="34" charset="0"/>
              </a:rPr>
              <a:t> </a:t>
            </a:r>
            <a:r>
              <a:rPr lang="ru-RU" sz="2000" b="1" cap="all" dirty="0">
                <a:solidFill>
                  <a:srgbClr val="996600"/>
                </a:solidFill>
                <a:latin typeface="Calibri" panose="020F0502020204030204" pitchFamily="34" charset="0"/>
                <a:cs typeface="Calibri" panose="020F0502020204030204" pitchFamily="34" charset="0"/>
              </a:rPr>
              <a:t>ГОДУ</a:t>
            </a:r>
          </a:p>
        </p:txBody>
      </p:sp>
      <p:graphicFrame>
        <p:nvGraphicFramePr>
          <p:cNvPr id="6" name="Таблица 5"/>
          <p:cNvGraphicFramePr>
            <a:graphicFrameLocks noGrp="1"/>
          </p:cNvGraphicFramePr>
          <p:nvPr>
            <p:extLst>
              <p:ext uri="{D42A27DB-BD31-4B8C-83A1-F6EECF244321}">
                <p14:modId xmlns:p14="http://schemas.microsoft.com/office/powerpoint/2010/main" val="1314672624"/>
              </p:ext>
            </p:extLst>
          </p:nvPr>
        </p:nvGraphicFramePr>
        <p:xfrm>
          <a:off x="266702" y="828674"/>
          <a:ext cx="4751113" cy="5391964"/>
        </p:xfrm>
        <a:graphic>
          <a:graphicData uri="http://schemas.openxmlformats.org/drawingml/2006/table">
            <a:tbl>
              <a:tblPr firstRow="1" firstCol="1" bandRow="1">
                <a:tableStyleId>{2D5ABB26-0587-4C30-8999-92F81FD0307C}</a:tableStyleId>
              </a:tblPr>
              <a:tblGrid>
                <a:gridCol w="971113">
                  <a:extLst>
                    <a:ext uri="{9D8B030D-6E8A-4147-A177-3AD203B41FA5}">
                      <a16:colId xmlns:a16="http://schemas.microsoft.com/office/drawing/2014/main" val="1678684077"/>
                    </a:ext>
                  </a:extLst>
                </a:gridCol>
                <a:gridCol w="2664000">
                  <a:extLst>
                    <a:ext uri="{9D8B030D-6E8A-4147-A177-3AD203B41FA5}">
                      <a16:colId xmlns:a16="http://schemas.microsoft.com/office/drawing/2014/main" val="207431434"/>
                    </a:ext>
                  </a:extLst>
                </a:gridCol>
                <a:gridCol w="1116000">
                  <a:extLst>
                    <a:ext uri="{9D8B030D-6E8A-4147-A177-3AD203B41FA5}">
                      <a16:colId xmlns:a16="http://schemas.microsoft.com/office/drawing/2014/main" val="3298397709"/>
                    </a:ext>
                  </a:extLst>
                </a:gridCol>
              </a:tblGrid>
              <a:tr h="358906">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Образование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4 755 196,4</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7400977"/>
                  </a:ext>
                </a:extLst>
              </a:tr>
              <a:tr h="432000">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Общегосударственные вопросы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mn-lt"/>
                          <a:ea typeface="+mn-ea"/>
                          <a:cs typeface="+mn-cs"/>
                        </a:rPr>
                        <a:t>789 896,2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290511"/>
                  </a:ext>
                </a:extLst>
              </a:tr>
              <a:tr h="6345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Жилищно-коммунальное хозяйство</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355 490,2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6805988"/>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Национальная экономика</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mn-lt"/>
                          <a:ea typeface="+mn-ea"/>
                          <a:cs typeface="+mn-cs"/>
                        </a:rPr>
                        <a:t>428 525,5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9173736"/>
                  </a:ext>
                </a:extLst>
              </a:tr>
              <a:tr h="6345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solidFill>
                            <a:schemeClr val="tx1"/>
                          </a:solidFill>
                          <a:effectLst/>
                        </a:rPr>
                        <a:t>Социальная политика</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292 537,1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7447134"/>
                  </a:ext>
                </a:extLst>
              </a:tr>
              <a:tr h="576000">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solidFill>
                            <a:schemeClr val="tx1"/>
                          </a:solidFill>
                          <a:effectLst/>
                        </a:rPr>
                        <a:t>Межбюджетные трансферты общего характера</a:t>
                      </a:r>
                      <a:endParaRPr lang="ru-RU" sz="1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261 520,7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810804"/>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Культура, кинематография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254 496,4</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151987"/>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Охрана окружающей среды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140 329,0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424809"/>
                  </a:ext>
                </a:extLst>
              </a:tr>
              <a:tr h="961400">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Национальная безопасность и правоохранительная деятельность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68 853,0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270752"/>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Физкультура и спорт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36 209,0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3370423"/>
                  </a:ext>
                </a:extLst>
              </a:tr>
              <a:tr h="358906">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Средства массовой информации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3 435,2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5192633"/>
                  </a:ext>
                </a:extLst>
              </a:tr>
            </a:tbl>
          </a:graphicData>
        </a:graphic>
      </p:graphicFrame>
      <p:pic>
        <p:nvPicPr>
          <p:cNvPr id="2060" name="Рисунок 6" descr="Образование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339" y="82034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Рисунок 7" descr="общегос"/>
          <p:cNvPicPr>
            <a:picLocks noChangeAspect="1" noChangeArrowheads="1"/>
          </p:cNvPicPr>
          <p:nvPr/>
        </p:nvPicPr>
        <p:blipFill>
          <a:blip r:embed="rId3" cstate="print">
            <a:lum contrast="40000"/>
            <a:extLst>
              <a:ext uri="{28A0092B-C50C-407E-A947-70E740481C1C}">
                <a14:useLocalDpi xmlns:a14="http://schemas.microsoft.com/office/drawing/2010/main" val="0"/>
              </a:ext>
            </a:extLst>
          </a:blip>
          <a:srcRect/>
          <a:stretch>
            <a:fillRect/>
          </a:stretch>
        </p:blipFill>
        <p:spPr bwMode="auto">
          <a:xfrm>
            <a:off x="735513" y="1299380"/>
            <a:ext cx="329863" cy="329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Рисунок 9" descr="мбт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045" y="3306074"/>
            <a:ext cx="355954" cy="355954"/>
          </a:xfrm>
          <a:prstGeom prst="rect">
            <a:avLst/>
          </a:prstGeom>
          <a:noFill/>
          <a:extLst>
            <a:ext uri="{909E8E84-426E-40DD-AFC4-6F175D3DCCD1}">
              <a14:hiddenFill xmlns:a14="http://schemas.microsoft.com/office/drawing/2010/main">
                <a:solidFill>
                  <a:srgbClr val="FFFFFF"/>
                </a:solidFill>
              </a14:hiddenFill>
            </a:ext>
          </a:extLst>
        </p:spPr>
      </p:pic>
      <p:pic>
        <p:nvPicPr>
          <p:cNvPr id="2057" name="Рисунок 8" descr="со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539" y="2243939"/>
            <a:ext cx="4667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Рисунок 11" descr="жкх"/>
          <p:cNvPicPr>
            <a:picLocks noChangeAspect="1" noChangeArrowheads="1"/>
          </p:cNvPicPr>
          <p:nvPr/>
        </p:nvPicPr>
        <p:blipFill>
          <a:blip r:embed="rId6">
            <a:lum contrast="40000"/>
            <a:extLst>
              <a:ext uri="{28A0092B-C50C-407E-A947-70E740481C1C}">
                <a14:useLocalDpi xmlns:a14="http://schemas.microsoft.com/office/drawing/2010/main" val="0"/>
              </a:ext>
            </a:extLst>
          </a:blip>
          <a:srcRect/>
          <a:stretch>
            <a:fillRect/>
          </a:stretch>
        </p:blipFill>
        <p:spPr bwMode="auto">
          <a:xfrm>
            <a:off x="706937" y="1746312"/>
            <a:ext cx="4476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Рисунок 10" descr="нац экономик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618" y="2767205"/>
            <a:ext cx="409721" cy="3624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Рисунок 12" descr="культура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521" y="3878122"/>
            <a:ext cx="324143" cy="2725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Рисунок 14" descr="правоохр деят"/>
          <p:cNvPicPr>
            <a:picLocks noChangeAspect="1" noChangeArrowheads="1"/>
          </p:cNvPicPr>
          <p:nvPr/>
        </p:nvPicPr>
        <p:blipFill>
          <a:blip r:embed="rId9">
            <a:lum contrast="40000"/>
            <a:extLst>
              <a:ext uri="{28A0092B-C50C-407E-A947-70E740481C1C}">
                <a14:useLocalDpi xmlns:a14="http://schemas.microsoft.com/office/drawing/2010/main" val="0"/>
              </a:ext>
            </a:extLst>
          </a:blip>
          <a:srcRect/>
          <a:stretch>
            <a:fillRect/>
          </a:stretch>
        </p:blipFill>
        <p:spPr bwMode="auto">
          <a:xfrm>
            <a:off x="692927" y="4699866"/>
            <a:ext cx="361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Рисунок 13" descr="спорт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339" y="5504642"/>
            <a:ext cx="303858" cy="3038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Рисунок 15" descr="охр окр ср"/>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045" y="4245688"/>
            <a:ext cx="345712" cy="2907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9" name="Рисунок 17" descr="сми"/>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374" y="5895597"/>
            <a:ext cx="384823" cy="2993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Диаграмма 15"/>
          <p:cNvGraphicFramePr>
            <a:graphicFrameLocks/>
          </p:cNvGraphicFramePr>
          <p:nvPr>
            <p:extLst>
              <p:ext uri="{D42A27DB-BD31-4B8C-83A1-F6EECF244321}">
                <p14:modId xmlns:p14="http://schemas.microsoft.com/office/powerpoint/2010/main" val="1640571018"/>
              </p:ext>
            </p:extLst>
          </p:nvPr>
        </p:nvGraphicFramePr>
        <p:xfrm>
          <a:off x="5110179" y="3105150"/>
          <a:ext cx="3752850" cy="3646632"/>
        </p:xfrm>
        <a:graphic>
          <a:graphicData uri="http://schemas.openxmlformats.org/drawingml/2006/chart">
            <c:chart xmlns:c="http://schemas.openxmlformats.org/drawingml/2006/chart" xmlns:r="http://schemas.openxmlformats.org/officeDocument/2006/relationships" r:id="rId13"/>
          </a:graphicData>
        </a:graphic>
      </p:graphicFrame>
      <p:sp>
        <p:nvSpPr>
          <p:cNvPr id="17" name="Прямоугольник 16"/>
          <p:cNvSpPr/>
          <p:nvPr/>
        </p:nvSpPr>
        <p:spPr>
          <a:xfrm>
            <a:off x="5137910" y="1028221"/>
            <a:ext cx="3824893" cy="1987211"/>
          </a:xfrm>
          <a:prstGeom prst="rect">
            <a:avLst/>
          </a:prstGeom>
        </p:spPr>
        <p:txBody>
          <a:bodyPr wrap="none">
            <a:spAutoFit/>
          </a:bodyPr>
          <a:lstStyle/>
          <a:p>
            <a:pPr algn="ctr"/>
            <a:r>
              <a:rPr lang="ru-RU" b="1" dirty="0" smtClean="0">
                <a:latin typeface="Calibri" panose="020F0502020204030204" pitchFamily="34" charset="0"/>
                <a:ea typeface="Calibri" panose="020F0502020204030204" pitchFamily="34" charset="0"/>
                <a:cs typeface="Times New Roman" panose="02020603050405020304" pitchFamily="18" charset="0"/>
              </a:rPr>
              <a:t>ВСЕГО РАСХОДОВ </a:t>
            </a:r>
          </a:p>
          <a:p>
            <a:pPr algn="ctr"/>
            <a:r>
              <a:rPr lang="ru-RU" b="1" dirty="0" smtClean="0">
                <a:latin typeface="Calibri" panose="020F0502020204030204" pitchFamily="34" charset="0"/>
                <a:ea typeface="Calibri" panose="020F0502020204030204" pitchFamily="34" charset="0"/>
                <a:cs typeface="Times New Roman" panose="02020603050405020304" pitchFamily="18" charset="0"/>
              </a:rPr>
              <a:t>7 386 488,7</a:t>
            </a:r>
          </a:p>
          <a:p>
            <a:endParaRPr lang="ru-RU" sz="1400" b="1" dirty="0" smtClean="0">
              <a:latin typeface="Calibri" panose="020F0502020204030204" pitchFamily="34" charset="0"/>
              <a:ea typeface="Calibri" panose="020F0502020204030204" pitchFamily="34" charset="0"/>
              <a:cs typeface="Times New Roman" panose="02020603050405020304" pitchFamily="18" charset="0"/>
            </a:endParaRPr>
          </a:p>
          <a:p>
            <a:r>
              <a:rPr lang="ru-RU" sz="1400" b="1" dirty="0" smtClean="0">
                <a:latin typeface="Calibri" panose="020F0502020204030204" pitchFamily="34" charset="0"/>
                <a:ea typeface="Calibri" panose="020F0502020204030204" pitchFamily="34" charset="0"/>
                <a:cs typeface="Times New Roman" panose="02020603050405020304" pitchFamily="18" charset="0"/>
              </a:rPr>
              <a:t>и</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з них:</a:t>
            </a:r>
          </a:p>
          <a:p>
            <a:endParaRPr lang="ru-RU"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6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ПРОГРАММНЫЕ                         6 364 220,7</a:t>
            </a:r>
          </a:p>
          <a:p>
            <a:pPr>
              <a:lnSpc>
                <a:spcPct val="115000"/>
              </a:lnSpc>
              <a:spcAft>
                <a:spcPts val="1000"/>
              </a:spcAft>
            </a:pPr>
            <a:r>
              <a:rPr lang="ru-RU" sz="1600" b="1" dirty="0" smtClean="0">
                <a:solidFill>
                  <a:srgbClr val="00B85C"/>
                </a:solidFill>
                <a:latin typeface="Calibri" panose="020F0502020204030204" pitchFamily="34" charset="0"/>
                <a:ea typeface="Calibri" panose="020F0502020204030204" pitchFamily="34" charset="0"/>
                <a:cs typeface="Times New Roman" panose="02020603050405020304" pitchFamily="18" charset="0"/>
              </a:rPr>
              <a:t>НЕПРОГРАММНЫЕ                    1 022 268,0</a:t>
            </a:r>
            <a:endParaRPr lang="ru-RU" sz="1600" dirty="0">
              <a:solidFill>
                <a:srgbClr val="00B85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Прямоугольник 17"/>
          <p:cNvSpPr/>
          <p:nvPr/>
        </p:nvSpPr>
        <p:spPr>
          <a:xfrm>
            <a:off x="7850185" y="602851"/>
            <a:ext cx="811889" cy="292259"/>
          </a:xfrm>
          <a:prstGeom prst="rect">
            <a:avLst/>
          </a:prstGeom>
        </p:spPr>
        <p:txBody>
          <a:bodyPr wrap="none">
            <a:spAutoFit/>
          </a:bodyPr>
          <a:lstStyle/>
          <a:p>
            <a:pPr algn="r">
              <a:lnSpc>
                <a:spcPct val="115000"/>
              </a:lnSpc>
              <a:spcAft>
                <a:spcPts val="0"/>
              </a:spcAft>
            </a:pPr>
            <a:r>
              <a:rPr lang="ru-RU"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(тыс.руб.)</a:t>
            </a:r>
            <a:endParaRPr lang="ru-RU"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2636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099" y="177914"/>
            <a:ext cx="8618872" cy="461665"/>
          </a:xfrm>
          <a:prstGeom prst="rect">
            <a:avLst/>
          </a:prstGeom>
          <a:noFill/>
        </p:spPr>
        <p:txBody>
          <a:bodyPr wrap="square" rtlCol="0">
            <a:spAutoFit/>
          </a:bodyPr>
          <a:lstStyle/>
          <a:p>
            <a:pPr algn="ctr"/>
            <a:r>
              <a:rPr lang="ru-RU" sz="2400" b="1" cap="all" dirty="0">
                <a:solidFill>
                  <a:srgbClr val="996600"/>
                </a:solidFill>
                <a:latin typeface="Calibri" panose="020F0502020204030204" pitchFamily="34" charset="0"/>
                <a:ea typeface="+mj-ea"/>
                <a:cs typeface="Calibri" panose="020F0502020204030204" pitchFamily="34" charset="0"/>
              </a:rPr>
              <a:t>Муниципальные программы МО «Мирнинский район» </a:t>
            </a:r>
          </a:p>
        </p:txBody>
      </p:sp>
      <p:sp>
        <p:nvSpPr>
          <p:cNvPr id="8" name="Заголовок 4"/>
          <p:cNvSpPr txBox="1">
            <a:spLocks/>
          </p:cNvSpPr>
          <p:nvPr/>
        </p:nvSpPr>
        <p:spPr bwMode="auto">
          <a:xfrm>
            <a:off x="914400" y="804269"/>
            <a:ext cx="7315200" cy="2097551"/>
          </a:xfrm>
          <a:prstGeom prst="rect">
            <a:avLst/>
          </a:prstGeom>
          <a:noFill/>
          <a:ln w="9525">
            <a:noFill/>
            <a:miter lim="800000"/>
            <a:headEnd/>
            <a:tailEnd/>
          </a:ln>
        </p:spPr>
        <p:txBody>
          <a:bodyPr/>
          <a:lstStyle/>
          <a:p>
            <a:pPr algn="ctr" eaLnBrk="1" fontAlgn="auto" hangingPunct="1">
              <a:spcBef>
                <a:spcPts val="0"/>
              </a:spcBef>
              <a:spcAft>
                <a:spcPts val="0"/>
              </a:spcAft>
              <a:defRPr/>
            </a:pPr>
            <a:r>
              <a:rPr lang="ru-RU" b="1" cap="small" dirty="0">
                <a:ea typeface="Tahoma" pitchFamily="34" charset="0"/>
                <a:cs typeface="Times New Roman" panose="02020603050405020304" pitchFamily="18" charset="0"/>
              </a:rPr>
              <a:t>По итогам </a:t>
            </a:r>
            <a:r>
              <a:rPr lang="ru-RU" sz="2400" b="1" cap="small" dirty="0">
                <a:solidFill>
                  <a:srgbClr val="C00000"/>
                </a:solidFill>
                <a:ea typeface="Tahoma" pitchFamily="34" charset="0"/>
                <a:cs typeface="Times New Roman" panose="02020603050405020304" pitchFamily="18" charset="0"/>
              </a:rPr>
              <a:t>2023</a:t>
            </a:r>
            <a:r>
              <a:rPr lang="ru-RU" b="1" cap="small" dirty="0" smtClean="0">
                <a:ea typeface="Tahoma" pitchFamily="34" charset="0"/>
                <a:cs typeface="Times New Roman" panose="02020603050405020304" pitchFamily="18" charset="0"/>
              </a:rPr>
              <a:t> года</a:t>
            </a:r>
          </a:p>
          <a:p>
            <a:pPr algn="ctr" eaLnBrk="1" fontAlgn="auto" hangingPunct="1">
              <a:spcBef>
                <a:spcPts val="0"/>
              </a:spcBef>
              <a:spcAft>
                <a:spcPts val="0"/>
              </a:spcAft>
              <a:defRPr/>
            </a:pPr>
            <a:r>
              <a:rPr lang="ru-RU" b="1" cap="small" dirty="0" smtClean="0">
                <a:ea typeface="Tahoma" pitchFamily="34" charset="0"/>
                <a:cs typeface="Times New Roman" panose="02020603050405020304" pitchFamily="18" charset="0"/>
              </a:rPr>
              <a:t>проведена оценка </a:t>
            </a:r>
            <a:r>
              <a:rPr lang="ru-RU" b="1" cap="small" dirty="0">
                <a:ea typeface="Tahoma" pitchFamily="34" charset="0"/>
                <a:cs typeface="Times New Roman" panose="02020603050405020304" pitchFamily="18" charset="0"/>
              </a:rPr>
              <a:t>эффективности муниципальных программ. </a:t>
            </a:r>
          </a:p>
          <a:p>
            <a:pPr algn="ctr" eaLnBrk="1" fontAlgn="auto" hangingPunct="1">
              <a:spcBef>
                <a:spcPts val="1200"/>
              </a:spcBef>
              <a:spcAft>
                <a:spcPts val="0"/>
              </a:spcAft>
              <a:defRPr/>
            </a:pPr>
            <a:r>
              <a:rPr lang="ru-RU" b="1" cap="small" dirty="0">
                <a:ea typeface="Tahoma" pitchFamily="34" charset="0"/>
                <a:cs typeface="Times New Roman" panose="02020603050405020304" pitchFamily="18" charset="0"/>
              </a:rPr>
              <a:t>В результате, из </a:t>
            </a:r>
            <a:r>
              <a:rPr lang="ru-RU" sz="2000" b="1" cap="small" dirty="0">
                <a:solidFill>
                  <a:srgbClr val="C00000"/>
                </a:solidFill>
                <a:ea typeface="Tahoma" pitchFamily="34" charset="0"/>
                <a:cs typeface="Times New Roman" panose="02020603050405020304" pitchFamily="18" charset="0"/>
              </a:rPr>
              <a:t>3</a:t>
            </a:r>
            <a:r>
              <a:rPr lang="en-US" sz="2000" b="1" cap="small" dirty="0">
                <a:solidFill>
                  <a:srgbClr val="C00000"/>
                </a:solidFill>
                <a:ea typeface="Tahoma" pitchFamily="34" charset="0"/>
                <a:cs typeface="Times New Roman" panose="02020603050405020304" pitchFamily="18" charset="0"/>
              </a:rPr>
              <a:t>4</a:t>
            </a:r>
            <a:r>
              <a:rPr lang="ru-RU" b="1" cap="small" dirty="0">
                <a:ea typeface="Tahoma" pitchFamily="34" charset="0"/>
                <a:cs typeface="Times New Roman" panose="02020603050405020304" pitchFamily="18" charset="0"/>
              </a:rPr>
              <a:t> программ:</a:t>
            </a:r>
          </a:p>
          <a:p>
            <a:pPr algn="ctr" eaLnBrk="1" fontAlgn="auto" hangingPunct="1">
              <a:spcBef>
                <a:spcPts val="1200"/>
              </a:spcBef>
              <a:spcAft>
                <a:spcPts val="0"/>
              </a:spcAft>
              <a:buFontTx/>
              <a:buBlip>
                <a:blip r:embed="rId2"/>
              </a:buBlip>
              <a:defRPr/>
            </a:pPr>
            <a:r>
              <a:rPr lang="ru-RU" b="1" cap="small" dirty="0" smtClean="0">
                <a:ea typeface="Tahoma" pitchFamily="34" charset="0"/>
                <a:cs typeface="Times New Roman" panose="02020603050405020304" pitchFamily="18" charset="0"/>
              </a:rPr>
              <a:t>  </a:t>
            </a:r>
            <a:r>
              <a:rPr lang="ru-RU" b="1" cap="small" dirty="0" smtClean="0">
                <a:solidFill>
                  <a:srgbClr val="C00000"/>
                </a:solidFill>
                <a:ea typeface="Tahoma" pitchFamily="34" charset="0"/>
                <a:cs typeface="Times New Roman" panose="02020603050405020304" pitchFamily="18" charset="0"/>
              </a:rPr>
              <a:t>28</a:t>
            </a:r>
            <a:r>
              <a:rPr lang="ru-RU" b="1" cap="small" dirty="0" smtClean="0">
                <a:ea typeface="Tahoma" pitchFamily="34" charset="0"/>
                <a:cs typeface="Times New Roman" panose="02020603050405020304" pitchFamily="18" charset="0"/>
              </a:rPr>
              <a:t> </a:t>
            </a:r>
            <a:r>
              <a:rPr lang="ru-RU" b="1" cap="small" dirty="0">
                <a:ea typeface="Tahoma" pitchFamily="34" charset="0"/>
                <a:cs typeface="Times New Roman" panose="02020603050405020304" pitchFamily="18" charset="0"/>
              </a:rPr>
              <a:t>программ с высокой степенью эффективности </a:t>
            </a:r>
            <a:r>
              <a:rPr lang="ru-RU" b="1" cap="small" dirty="0" smtClean="0">
                <a:solidFill>
                  <a:srgbClr val="C00000"/>
                </a:solidFill>
                <a:ea typeface="Tahoma" pitchFamily="34" charset="0"/>
                <a:cs typeface="Times New Roman" panose="02020603050405020304" pitchFamily="18" charset="0"/>
              </a:rPr>
              <a:t>(82%)</a:t>
            </a:r>
            <a:endParaRPr lang="ru-RU" b="1" cap="small" dirty="0">
              <a:solidFill>
                <a:srgbClr val="C00000"/>
              </a:solidFill>
              <a:ea typeface="Tahoma" pitchFamily="34" charset="0"/>
              <a:cs typeface="Times New Roman" panose="02020603050405020304" pitchFamily="18" charset="0"/>
            </a:endParaRPr>
          </a:p>
          <a:p>
            <a:pPr algn="ctr" eaLnBrk="1" fontAlgn="auto" hangingPunct="1">
              <a:spcBef>
                <a:spcPts val="0"/>
              </a:spcBef>
              <a:spcAft>
                <a:spcPts val="0"/>
              </a:spcAft>
              <a:buFontTx/>
              <a:buBlip>
                <a:blip r:embed="rId2"/>
              </a:buBlip>
              <a:defRPr/>
            </a:pPr>
            <a:r>
              <a:rPr lang="ru-RU" b="1" cap="small" dirty="0">
                <a:ea typeface="Tahoma" pitchFamily="34" charset="0"/>
                <a:cs typeface="Times New Roman" panose="02020603050405020304" pitchFamily="18" charset="0"/>
              </a:rPr>
              <a:t>  </a:t>
            </a:r>
            <a:r>
              <a:rPr lang="ru-RU" b="1" cap="small" dirty="0" smtClean="0">
                <a:solidFill>
                  <a:srgbClr val="C00000"/>
                </a:solidFill>
                <a:ea typeface="Tahoma" pitchFamily="34" charset="0"/>
                <a:cs typeface="Times New Roman" panose="02020603050405020304" pitchFamily="18" charset="0"/>
              </a:rPr>
              <a:t>6</a:t>
            </a:r>
            <a:r>
              <a:rPr lang="ru-RU" b="1" cap="small" dirty="0" smtClean="0">
                <a:ea typeface="Tahoma" pitchFamily="34" charset="0"/>
                <a:cs typeface="Times New Roman" panose="02020603050405020304" pitchFamily="18" charset="0"/>
              </a:rPr>
              <a:t> программ </a:t>
            </a:r>
            <a:r>
              <a:rPr lang="ru-RU" b="1" cap="small" dirty="0">
                <a:ea typeface="Tahoma" pitchFamily="34" charset="0"/>
                <a:cs typeface="Times New Roman" panose="02020603050405020304" pitchFamily="18" charset="0"/>
              </a:rPr>
              <a:t>со средней степенью эффективности </a:t>
            </a:r>
            <a:r>
              <a:rPr lang="ru-RU" b="1" cap="small" dirty="0" smtClean="0">
                <a:solidFill>
                  <a:srgbClr val="C00000"/>
                </a:solidFill>
                <a:ea typeface="Tahoma" pitchFamily="34" charset="0"/>
                <a:cs typeface="Times New Roman" panose="02020603050405020304" pitchFamily="18" charset="0"/>
              </a:rPr>
              <a:t>(18%)</a:t>
            </a:r>
            <a:endParaRPr lang="ru-RU" b="1" cap="small" dirty="0">
              <a:solidFill>
                <a:srgbClr val="C00000"/>
              </a:solidFill>
              <a:ea typeface="Tahoma" pitchFamily="34" charset="0"/>
              <a:cs typeface="Times New Roman" panose="02020603050405020304" pitchFamily="18" charset="0"/>
            </a:endParaRPr>
          </a:p>
          <a:p>
            <a:pPr algn="ctr" eaLnBrk="1" fontAlgn="auto" hangingPunct="1">
              <a:spcBef>
                <a:spcPts val="0"/>
              </a:spcBef>
              <a:spcAft>
                <a:spcPts val="0"/>
              </a:spcAft>
              <a:buFontTx/>
              <a:buBlip>
                <a:blip r:embed="rId2"/>
              </a:buBlip>
              <a:defRPr/>
            </a:pPr>
            <a:r>
              <a:rPr lang="ru-RU" b="1" cap="small" dirty="0">
                <a:ea typeface="Tahoma" pitchFamily="34" charset="0"/>
                <a:cs typeface="Times New Roman" panose="02020603050405020304" pitchFamily="18" charset="0"/>
              </a:rPr>
              <a:t>  </a:t>
            </a:r>
            <a:r>
              <a:rPr lang="en-US" b="1" cap="small" dirty="0">
                <a:solidFill>
                  <a:srgbClr val="C00000"/>
                </a:solidFill>
                <a:ea typeface="Tahoma" pitchFamily="34" charset="0"/>
                <a:cs typeface="Times New Roman" panose="02020603050405020304" pitchFamily="18" charset="0"/>
              </a:rPr>
              <a:t>0</a:t>
            </a:r>
            <a:r>
              <a:rPr lang="ru-RU" b="1" cap="small" dirty="0">
                <a:ea typeface="Tahoma" pitchFamily="34" charset="0"/>
                <a:cs typeface="Times New Roman" panose="02020603050405020304" pitchFamily="18" charset="0"/>
              </a:rPr>
              <a:t> программ с низкой степенью эффективности </a:t>
            </a:r>
            <a:r>
              <a:rPr lang="ru-RU" b="1" cap="small" dirty="0">
                <a:solidFill>
                  <a:srgbClr val="C00000"/>
                </a:solidFill>
                <a:ea typeface="Tahoma" pitchFamily="34" charset="0"/>
                <a:cs typeface="Times New Roman" panose="02020603050405020304" pitchFamily="18" charset="0"/>
              </a:rPr>
              <a:t>(</a:t>
            </a:r>
            <a:r>
              <a:rPr lang="en-US" b="1" cap="small" dirty="0">
                <a:solidFill>
                  <a:srgbClr val="C00000"/>
                </a:solidFill>
                <a:ea typeface="Tahoma" pitchFamily="34" charset="0"/>
                <a:cs typeface="Times New Roman" panose="02020603050405020304" pitchFamily="18" charset="0"/>
              </a:rPr>
              <a:t>0</a:t>
            </a:r>
            <a:r>
              <a:rPr lang="ru-RU" b="1" cap="small" dirty="0">
                <a:solidFill>
                  <a:srgbClr val="C00000"/>
                </a:solidFill>
                <a:ea typeface="Tahoma" pitchFamily="34" charset="0"/>
                <a:cs typeface="Times New Roman" panose="02020603050405020304" pitchFamily="18" charset="0"/>
              </a:rPr>
              <a:t>%)</a:t>
            </a:r>
          </a:p>
          <a:p>
            <a:pPr algn="just" eaLnBrk="1" fontAlgn="auto" hangingPunct="1">
              <a:spcBef>
                <a:spcPts val="0"/>
              </a:spcBef>
              <a:spcAft>
                <a:spcPts val="0"/>
              </a:spcAft>
              <a:buFont typeface="Arial" pitchFamily="34" charset="0"/>
              <a:buChar char="•"/>
              <a:defRPr/>
            </a:pPr>
            <a:endParaRPr lang="ru-RU" b="1" i="1" cap="small" dirty="0">
              <a:solidFill>
                <a:srgbClr val="002060"/>
              </a:solidFill>
              <a:latin typeface="Times New Roman" panose="02020603050405020304" pitchFamily="18" charset="0"/>
              <a:ea typeface="+mj-ea"/>
              <a:cs typeface="Times New Roman" panose="02020603050405020304" pitchFamily="18" charset="0"/>
            </a:endParaRPr>
          </a:p>
        </p:txBody>
      </p:sp>
      <p:sp>
        <p:nvSpPr>
          <p:cNvPr id="7" name="Скругленный прямоугольник 6"/>
          <p:cNvSpPr/>
          <p:nvPr/>
        </p:nvSpPr>
        <p:spPr>
          <a:xfrm>
            <a:off x="365387" y="3181739"/>
            <a:ext cx="8413226" cy="309776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a:solidFill>
                  <a:schemeClr val="tx1"/>
                </a:solidFill>
              </a:rPr>
              <a:t>В МО «Мирнинский район» по итогам </a:t>
            </a:r>
            <a:r>
              <a:rPr lang="ru-RU" sz="2000" b="1" dirty="0" smtClean="0">
                <a:solidFill>
                  <a:schemeClr val="tx1"/>
                </a:solidFill>
              </a:rPr>
              <a:t>проведенных общественных </a:t>
            </a:r>
            <a:r>
              <a:rPr lang="ru-RU" sz="2000" b="1" dirty="0">
                <a:solidFill>
                  <a:schemeClr val="tx1"/>
                </a:solidFill>
              </a:rPr>
              <a:t>обсуждений утверждены </a:t>
            </a:r>
            <a:r>
              <a:rPr lang="ru-RU" sz="2000" b="1" cap="small" dirty="0">
                <a:solidFill>
                  <a:srgbClr val="C00000"/>
                </a:solidFill>
                <a:ea typeface="Tahoma" pitchFamily="34" charset="0"/>
                <a:cs typeface="Times New Roman" panose="02020603050405020304" pitchFamily="18" charset="0"/>
              </a:rPr>
              <a:t>33</a:t>
            </a:r>
            <a:r>
              <a:rPr lang="ru-RU" sz="2000" b="1" dirty="0">
                <a:solidFill>
                  <a:schemeClr val="tx1"/>
                </a:solidFill>
              </a:rPr>
              <a:t> муниципальные </a:t>
            </a:r>
            <a:r>
              <a:rPr lang="ru-RU" sz="2000" b="1" dirty="0" smtClean="0">
                <a:solidFill>
                  <a:schemeClr val="tx1"/>
                </a:solidFill>
              </a:rPr>
              <a:t>программы:</a:t>
            </a:r>
            <a:endParaRPr lang="ru-RU" sz="2000" b="1" dirty="0">
              <a:solidFill>
                <a:schemeClr val="tx1"/>
              </a:solidFill>
            </a:endParaRPr>
          </a:p>
          <a:p>
            <a:pPr marL="444500" indent="-352425">
              <a:spcBef>
                <a:spcPts val="1200"/>
              </a:spcBef>
              <a:buFontTx/>
              <a:buChar char="-"/>
            </a:pPr>
            <a:r>
              <a:rPr lang="ru-RU" sz="2000" dirty="0">
                <a:solidFill>
                  <a:schemeClr val="tx1"/>
                </a:solidFill>
              </a:rPr>
              <a:t>в 2019 году </a:t>
            </a:r>
            <a:r>
              <a:rPr lang="ru-RU" sz="2000" dirty="0" smtClean="0">
                <a:solidFill>
                  <a:schemeClr val="tx1"/>
                </a:solidFill>
              </a:rPr>
              <a:t>1 </a:t>
            </a:r>
            <a:r>
              <a:rPr lang="ru-RU" sz="2000" dirty="0" smtClean="0">
                <a:ln w="0"/>
                <a:solidFill>
                  <a:schemeClr val="tx1"/>
                </a:solidFill>
                <a:effectLst>
                  <a:outerShdw blurRad="38100" dist="25400" dir="5400000" algn="ctr" rotWithShape="0">
                    <a:srgbClr val="6E747A">
                      <a:alpha val="43000"/>
                    </a:srgbClr>
                  </a:outerShdw>
                </a:effectLst>
              </a:rPr>
              <a:t>МП на период 2019-2025 годы</a:t>
            </a:r>
            <a:endParaRPr lang="ru-RU" sz="2000" dirty="0">
              <a:solidFill>
                <a:schemeClr val="tx1"/>
              </a:solidFill>
            </a:endParaRPr>
          </a:p>
          <a:p>
            <a:pPr marL="444500" indent="-352425">
              <a:buFontTx/>
              <a:buChar char="-"/>
            </a:pPr>
            <a:r>
              <a:rPr lang="ru-RU" sz="2000" dirty="0">
                <a:solidFill>
                  <a:schemeClr val="tx1"/>
                </a:solidFill>
              </a:rPr>
              <a:t>в 2022 году </a:t>
            </a:r>
            <a:r>
              <a:rPr lang="ru-RU" sz="2000" dirty="0" smtClean="0">
                <a:solidFill>
                  <a:schemeClr val="tx1"/>
                </a:solidFill>
              </a:rPr>
              <a:t>2 МП на период 2023-2027 годы</a:t>
            </a:r>
            <a:endParaRPr lang="ru-RU" sz="2000" dirty="0">
              <a:solidFill>
                <a:schemeClr val="tx1"/>
              </a:solidFill>
            </a:endParaRPr>
          </a:p>
          <a:p>
            <a:pPr marL="444500" indent="-352425">
              <a:buFontTx/>
              <a:buChar char="-"/>
            </a:pPr>
            <a:r>
              <a:rPr lang="ru-RU" sz="2000" dirty="0">
                <a:solidFill>
                  <a:schemeClr val="tx1"/>
                </a:solidFill>
              </a:rPr>
              <a:t>в 2023 году приняты 30 </a:t>
            </a:r>
            <a:r>
              <a:rPr lang="ru-RU" sz="2000" dirty="0" smtClean="0">
                <a:solidFill>
                  <a:schemeClr val="tx1"/>
                </a:solidFill>
              </a:rPr>
              <a:t>МП на период 2024-2028 годы</a:t>
            </a:r>
          </a:p>
          <a:p>
            <a:pPr marL="444500" indent="-352425">
              <a:buFontTx/>
              <a:buChar char="-"/>
            </a:pPr>
            <a:endParaRPr lang="ru-RU" sz="2000" dirty="0">
              <a:solidFill>
                <a:schemeClr val="tx1"/>
              </a:solidFill>
            </a:endParaRPr>
          </a:p>
          <a:p>
            <a:r>
              <a:rPr lang="ru-RU" sz="1400" dirty="0">
                <a:solidFill>
                  <a:schemeClr val="tx1"/>
                </a:solidFill>
              </a:rPr>
              <a:t>Информация о муниципальных программах размещена на официальном сайте МО «Мирнинский район» </a:t>
            </a:r>
            <a:r>
              <a:rPr lang="ru-RU" sz="1400" dirty="0" smtClean="0">
                <a:solidFill>
                  <a:schemeClr val="tx1"/>
                </a:solidFill>
              </a:rPr>
              <a:t>(</a:t>
            </a:r>
            <a:r>
              <a:rPr lang="ru-RU" sz="1400" dirty="0">
                <a:solidFill>
                  <a:schemeClr val="tx1"/>
                </a:solidFill>
              </a:rPr>
              <a:t>www.алмазный-край.рф</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551828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01719" y="83127"/>
            <a:ext cx="8140563" cy="103786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lnSpc>
                <a:spcPct val="100000"/>
              </a:lnSpc>
              <a:tabLst>
                <a:tab pos="3933825" algn="l"/>
              </a:tabLst>
            </a:pPr>
            <a:r>
              <a:rPr lang="ru-RU" sz="1600" b="1" dirty="0" smtClean="0">
                <a:solidFill>
                  <a:schemeClr val="tx1"/>
                </a:solidFill>
                <a:effectLst/>
                <a:latin typeface="Times New Roman" panose="02020603050405020304" pitchFamily="18" charset="0"/>
                <a:cs typeface="Times New Roman" panose="02020603050405020304" pitchFamily="18" charset="0"/>
              </a:rPr>
              <a:t/>
            </a:r>
            <a:br>
              <a:rPr lang="ru-RU" sz="1600" b="1" dirty="0" smtClean="0">
                <a:solidFill>
                  <a:schemeClr val="tx1"/>
                </a:solidFill>
                <a:effectLst/>
                <a:latin typeface="Times New Roman" panose="02020603050405020304" pitchFamily="18" charset="0"/>
                <a:cs typeface="Times New Roman" panose="02020603050405020304" pitchFamily="18" charset="0"/>
              </a:rPr>
            </a:b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ДОШКОЛЬНОГО </a:t>
            </a:r>
            <a:r>
              <a:rPr lang="ru-RU" sz="2000" b="1" dirty="0">
                <a:solidFill>
                  <a:schemeClr val="tx1"/>
                </a:solidFill>
                <a:effectLst/>
                <a:cs typeface="Times New Roman" panose="02020603050405020304" pitchFamily="18" charset="0"/>
              </a:rPr>
              <a:t>ОБРАЗОВАНИЯ» </a:t>
            </a:r>
            <a:r>
              <a:rPr lang="ru-RU" sz="2000" b="1" dirty="0" smtClean="0">
                <a:solidFill>
                  <a:schemeClr val="tx1"/>
                </a:solidFill>
                <a:cs typeface="Times New Roman" panose="02020603050405020304" pitchFamily="18" charset="0"/>
              </a:rPr>
              <a:t>на</a:t>
            </a:r>
            <a:r>
              <a:rPr lang="ru-RU" sz="2000" b="1" dirty="0" smtClean="0">
                <a:solidFill>
                  <a:schemeClr val="tx1"/>
                </a:solidFill>
                <a:effectLst/>
                <a:cs typeface="Times New Roman" panose="02020603050405020304" pitchFamily="18" charset="0"/>
              </a:rPr>
              <a:t> 2024 - 2028 </a:t>
            </a:r>
            <a:r>
              <a:rPr lang="ru-RU" sz="2000" b="1" dirty="0" smtClean="0">
                <a:solidFill>
                  <a:schemeClr val="tx1"/>
                </a:solidFill>
                <a:cs typeface="Times New Roman" panose="02020603050405020304" pitchFamily="18" charset="0"/>
              </a:rPr>
              <a:t>годы</a:t>
            </a:r>
            <a:r>
              <a:rPr lang="ru-RU" sz="2000" dirty="0" smtClean="0">
                <a:solidFill>
                  <a:schemeClr val="tx1"/>
                </a:solidFill>
                <a:effectLst/>
              </a:rPr>
              <a:t/>
            </a:r>
            <a:br>
              <a:rPr lang="ru-RU" sz="2000" dirty="0" smtClean="0">
                <a:solidFill>
                  <a:schemeClr val="tx1"/>
                </a:solidFill>
                <a:effectLst/>
              </a:rPr>
            </a:br>
            <a:r>
              <a:rPr lang="ru-RU" sz="2000" b="1" dirty="0">
                <a:solidFill>
                  <a:schemeClr val="tx1"/>
                </a:solidFill>
                <a:effectLst/>
                <a:latin typeface="Times New Roman" panose="02020603050405020304" pitchFamily="18" charset="0"/>
              </a:rPr>
              <a:t> </a:t>
            </a:r>
            <a:endParaRPr lang="ru-RU" sz="2000" dirty="0">
              <a:solidFill>
                <a:schemeClr val="tx1"/>
              </a:solidFill>
              <a:effectLst/>
            </a:endParaRPr>
          </a:p>
        </p:txBody>
      </p:sp>
      <p:pic>
        <p:nvPicPr>
          <p:cNvPr id="7" name="Рисунок 6"/>
          <p:cNvPicPr/>
          <p:nvPr/>
        </p:nvPicPr>
        <p:blipFill rotWithShape="1">
          <a:blip r:embed="rId2" cstate="print">
            <a:extLst>
              <a:ext uri="{28A0092B-C50C-407E-A947-70E740481C1C}">
                <a14:useLocalDpi xmlns:a14="http://schemas.microsoft.com/office/drawing/2010/main" val="0"/>
              </a:ext>
            </a:extLst>
          </a:blip>
          <a:srcRect l="-1" t="13493" r="2465"/>
          <a:stretch/>
        </p:blipFill>
        <p:spPr bwMode="auto">
          <a:xfrm>
            <a:off x="501719" y="1216474"/>
            <a:ext cx="5457825" cy="3422430"/>
          </a:xfrm>
          <a:prstGeom prst="rect">
            <a:avLst/>
          </a:prstGeom>
          <a:ln>
            <a:noFill/>
          </a:ln>
          <a:effectLst>
            <a:softEdge rad="112500"/>
          </a:effectLst>
          <a:extLst>
            <a:ext uri="{53640926-AAD7-44D8-BBD7-CCE9431645EC}">
              <a14:shadowObscured xmlns:a14="http://schemas.microsoft.com/office/drawing/2010/main"/>
            </a:ext>
          </a:extLst>
        </p:spPr>
      </p:pic>
      <p:pic>
        <p:nvPicPr>
          <p:cNvPr id="8" name="Рисунок 7"/>
          <p:cNvPicPr/>
          <p:nvPr/>
        </p:nvPicPr>
        <p:blipFill>
          <a:blip r:embed="rId3" cstate="print">
            <a:extLst>
              <a:ext uri="{28A0092B-C50C-407E-A947-70E740481C1C}">
                <a14:useLocalDpi xmlns:a14="http://schemas.microsoft.com/office/drawing/2010/main" val="0"/>
              </a:ext>
            </a:extLst>
          </a:blip>
          <a:stretch>
            <a:fillRect/>
          </a:stretch>
        </p:blipFill>
        <p:spPr>
          <a:xfrm>
            <a:off x="1072143" y="4734383"/>
            <a:ext cx="2822420" cy="1927674"/>
          </a:xfrm>
          <a:prstGeom prst="rect">
            <a:avLst/>
          </a:prstGeom>
          <a:ln>
            <a:noFill/>
          </a:ln>
          <a:effectLst>
            <a:softEdge rad="112500"/>
          </a:effectLst>
        </p:spPr>
      </p:pic>
      <p:pic>
        <p:nvPicPr>
          <p:cNvPr id="9" name="Рисунок 8"/>
          <p:cNvPicPr/>
          <p:nvPr/>
        </p:nvPicPr>
        <p:blipFill rotWithShape="1">
          <a:blip r:embed="rId4" cstate="print">
            <a:extLst>
              <a:ext uri="{28A0092B-C50C-407E-A947-70E740481C1C}">
                <a14:useLocalDpi xmlns:a14="http://schemas.microsoft.com/office/drawing/2010/main" val="0"/>
              </a:ext>
            </a:extLst>
          </a:blip>
          <a:srcRect t="40638" r="-174" b="3968"/>
          <a:stretch/>
        </p:blipFill>
        <p:spPr bwMode="auto">
          <a:xfrm>
            <a:off x="5067300" y="3895725"/>
            <a:ext cx="3851793" cy="276633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79001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39634" y="809879"/>
            <a:ext cx="8593351" cy="5332901"/>
          </a:xfrm>
        </p:spPr>
        <p:txBody>
          <a:bodyPr/>
          <a:lstStyle/>
          <a:p>
            <a:pPr marL="0" indent="0">
              <a:buNone/>
            </a:pPr>
            <a:endParaRPr lang="ru-RU" b="1" u="sng" dirty="0" smtClean="0"/>
          </a:p>
          <a:p>
            <a:pPr marL="0" indent="0" algn="just">
              <a:buNone/>
            </a:pPr>
            <a:r>
              <a:rPr lang="ru-RU" sz="1800" b="1" u="sng" dirty="0" smtClean="0">
                <a:solidFill>
                  <a:schemeClr val="accent2">
                    <a:lumMod val="75000"/>
                  </a:schemeClr>
                </a:solidFill>
              </a:rPr>
              <a:t>ЦЕЛЬ ПРОГРАММЫ:</a:t>
            </a:r>
            <a:r>
              <a:rPr lang="ru-RU" sz="1800" dirty="0" smtClean="0">
                <a:solidFill>
                  <a:schemeClr val="accent2">
                    <a:lumMod val="75000"/>
                  </a:schemeClr>
                </a:solidFill>
              </a:rPr>
              <a:t> </a:t>
            </a:r>
            <a:r>
              <a:rPr lang="ru-RU" sz="1800" dirty="0" smtClean="0"/>
              <a:t>Создание </a:t>
            </a:r>
            <a:r>
              <a:rPr lang="ru-RU" sz="1800" dirty="0"/>
              <a:t>условий для повышения качества </a:t>
            </a:r>
            <a:r>
              <a:rPr lang="ru-RU" sz="1800" dirty="0" smtClean="0"/>
              <a:t>дошкольного </a:t>
            </a:r>
            <a:r>
              <a:rPr lang="ru-RU" sz="1800" dirty="0"/>
              <a:t>образования.</a:t>
            </a:r>
          </a:p>
          <a:p>
            <a:pPr marL="0" indent="0" algn="just">
              <a:buNone/>
            </a:pPr>
            <a:r>
              <a:rPr lang="ru-RU" sz="1800" b="1" u="sng" dirty="0" smtClean="0">
                <a:solidFill>
                  <a:schemeClr val="accent2">
                    <a:lumMod val="75000"/>
                  </a:schemeClr>
                </a:solidFill>
              </a:rPr>
              <a:t>ЗАДАЧИ ПРОГРАММЫ:</a:t>
            </a:r>
            <a:r>
              <a:rPr lang="ru-RU" sz="1800" dirty="0" smtClean="0"/>
              <a:t> Создание </a:t>
            </a:r>
            <a:r>
              <a:rPr lang="ru-RU" sz="1800" dirty="0"/>
              <a:t>условий для функционирования </a:t>
            </a:r>
            <a:r>
              <a:rPr lang="ru-RU" sz="1800" dirty="0" smtClean="0"/>
              <a:t>дошкольных </a:t>
            </a:r>
            <a:r>
              <a:rPr lang="ru-RU" sz="1800" dirty="0"/>
              <a:t>образовательных организаций (ДОО) по </a:t>
            </a:r>
            <a:r>
              <a:rPr lang="ru-RU" sz="1800" dirty="0" smtClean="0"/>
              <a:t>реализации </a:t>
            </a:r>
            <a:r>
              <a:rPr lang="ru-RU" sz="1800" dirty="0"/>
              <a:t>образовательной программы дошкольного </a:t>
            </a:r>
            <a:r>
              <a:rPr lang="ru-RU" sz="1800" dirty="0" smtClean="0"/>
              <a:t>образования</a:t>
            </a:r>
            <a:r>
              <a:rPr lang="ru-RU" sz="1800" dirty="0"/>
              <a:t>, присмотру и уходу за детьми</a:t>
            </a:r>
            <a:r>
              <a:rPr lang="ru-RU" sz="1800" dirty="0" smtClean="0"/>
              <a:t>.</a:t>
            </a:r>
            <a:endParaRPr lang="ru-RU" b="1" dirty="0" smtClean="0">
              <a:solidFill>
                <a:schemeClr val="accent5">
                  <a:lumMod val="75000"/>
                </a:schemeClr>
              </a:solidFill>
            </a:endParaRPr>
          </a:p>
          <a:p>
            <a:pPr marL="0" indent="0">
              <a:buNone/>
            </a:pPr>
            <a:endParaRPr lang="ru-RU" b="1" dirty="0" smtClean="0">
              <a:solidFill>
                <a:schemeClr val="accent5">
                  <a:lumMod val="75000"/>
                </a:schemeClr>
              </a:solidFill>
            </a:endParaRPr>
          </a:p>
          <a:p>
            <a:pPr marL="0" indent="0">
              <a:buNone/>
            </a:pPr>
            <a:r>
              <a:rPr lang="ru-RU" b="1" dirty="0" smtClean="0">
                <a:solidFill>
                  <a:schemeClr val="accent5">
                    <a:lumMod val="75000"/>
                  </a:schemeClr>
                </a:solidFill>
              </a:rPr>
              <a:t>ФИНАНСОВОЕ ОБЕСПЕЧЕНИЕ ПРОГРАММЫ</a:t>
            </a:r>
            <a:r>
              <a:rPr lang="ru-RU" sz="1400" b="1" dirty="0" smtClean="0">
                <a:solidFill>
                  <a:schemeClr val="accent5">
                    <a:lumMod val="75000"/>
                  </a:schemeClr>
                </a:solidFill>
              </a:rPr>
              <a:t>:                                                                   тыс. руб.</a:t>
            </a:r>
            <a:endParaRPr lang="ru-RU" sz="1400" b="1" dirty="0">
              <a:solidFill>
                <a:schemeClr val="accent5">
                  <a:lumMod val="75000"/>
                </a:schemeClr>
              </a:solidFill>
            </a:endParaRPr>
          </a:p>
        </p:txBody>
      </p:sp>
      <p:sp>
        <p:nvSpPr>
          <p:cNvPr id="5" name="Заголовок 4"/>
          <p:cNvSpPr>
            <a:spLocks noGrp="1"/>
          </p:cNvSpPr>
          <p:nvPr>
            <p:ph type="title"/>
          </p:nvPr>
        </p:nvSpPr>
        <p:spPr>
          <a:xfrm>
            <a:off x="613686" y="83127"/>
            <a:ext cx="7916628" cy="103786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lnSpc>
                <a:spcPct val="100000"/>
              </a:lnSpc>
              <a:tabLst>
                <a:tab pos="3933825" algn="l"/>
              </a:tabLst>
            </a:pPr>
            <a:r>
              <a:rPr lang="ru-RU" sz="1600" b="1" dirty="0" smtClean="0">
                <a:solidFill>
                  <a:schemeClr val="tx1"/>
                </a:solidFill>
                <a:effectLst/>
                <a:latin typeface="Times New Roman" panose="02020603050405020304" pitchFamily="18" charset="0"/>
                <a:cs typeface="Times New Roman" panose="02020603050405020304" pitchFamily="18" charset="0"/>
              </a:rPr>
              <a:t/>
            </a:r>
            <a:br>
              <a:rPr lang="ru-RU" sz="1600" b="1" dirty="0" smtClean="0">
                <a:solidFill>
                  <a:schemeClr val="tx1"/>
                </a:solidFill>
                <a:effectLst/>
                <a:latin typeface="Times New Roman" panose="02020603050405020304" pitchFamily="18" charset="0"/>
                <a:cs typeface="Times New Roman" panose="02020603050405020304" pitchFamily="18" charset="0"/>
              </a:rPr>
            </a:b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ДОШКОЛЬНОГО </a:t>
            </a:r>
            <a:r>
              <a:rPr lang="ru-RU" sz="2000" b="1" dirty="0">
                <a:solidFill>
                  <a:schemeClr val="tx1"/>
                </a:solidFill>
                <a:effectLst/>
                <a:cs typeface="Times New Roman" panose="02020603050405020304" pitchFamily="18" charset="0"/>
              </a:rPr>
              <a:t>ОБРАЗОВАНИЯ» </a:t>
            </a:r>
            <a:r>
              <a:rPr lang="ru-RU" sz="2000" b="1" dirty="0" smtClean="0">
                <a:solidFill>
                  <a:schemeClr val="tx1"/>
                </a:solidFill>
                <a:cs typeface="Times New Roman" panose="02020603050405020304" pitchFamily="18" charset="0"/>
              </a:rPr>
              <a:t>на</a:t>
            </a:r>
            <a:r>
              <a:rPr lang="ru-RU" sz="2000" b="1" dirty="0" smtClean="0">
                <a:solidFill>
                  <a:schemeClr val="tx1"/>
                </a:solidFill>
                <a:effectLst/>
                <a:cs typeface="Times New Roman" panose="02020603050405020304" pitchFamily="18" charset="0"/>
              </a:rPr>
              <a:t> 2024 - 2028 </a:t>
            </a:r>
            <a:r>
              <a:rPr lang="ru-RU" sz="2000" b="1" dirty="0" smtClean="0">
                <a:solidFill>
                  <a:schemeClr val="tx1"/>
                </a:solidFill>
                <a:cs typeface="Times New Roman" panose="02020603050405020304" pitchFamily="18" charset="0"/>
              </a:rPr>
              <a:t>годы</a:t>
            </a:r>
            <a:r>
              <a:rPr lang="ru-RU" sz="2000" dirty="0" smtClean="0">
                <a:solidFill>
                  <a:schemeClr val="tx1"/>
                </a:solidFill>
                <a:effectLst/>
              </a:rPr>
              <a:t/>
            </a:r>
            <a:br>
              <a:rPr lang="ru-RU" sz="2000" dirty="0" smtClean="0">
                <a:solidFill>
                  <a:schemeClr val="tx1"/>
                </a:solidFill>
                <a:effectLst/>
              </a:rPr>
            </a:br>
            <a:r>
              <a:rPr lang="ru-RU" sz="2000" b="1" dirty="0">
                <a:solidFill>
                  <a:schemeClr val="tx1"/>
                </a:solidFill>
                <a:effectLst/>
                <a:latin typeface="Times New Roman" panose="02020603050405020304" pitchFamily="18" charset="0"/>
              </a:rPr>
              <a:t> </a:t>
            </a:r>
            <a:endParaRPr lang="ru-RU" sz="2000" dirty="0">
              <a:solidFill>
                <a:schemeClr val="tx1"/>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221460098"/>
              </p:ext>
            </p:extLst>
          </p:nvPr>
        </p:nvGraphicFramePr>
        <p:xfrm>
          <a:off x="328985" y="3476329"/>
          <a:ext cx="8532000" cy="2247685"/>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20154">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9 239,3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smtClean="0">
                          <a:ln>
                            <a:noFill/>
                          </a:ln>
                          <a:effectLst/>
                          <a:uLnTx/>
                          <a:uFillTx/>
                        </a:rPr>
                        <a:t>9 239,3</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9 239,3</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9 239,3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9 239,3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550506">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779 782,0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700 000,0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700 000,0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63894">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17 500,0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7734467"/>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806 521,3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smtClean="0">
                          <a:effectLst/>
                        </a:rPr>
                        <a:t>709 239,3</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709 239,3</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709 239,3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709 239,3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18296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102637" y="93307"/>
            <a:ext cx="9041363" cy="67180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«Доступность дошкольного образования» на 2019 - 2023 годы</a:t>
            </a:r>
            <a:endParaRPr lang="ru-RU" sz="2000" dirty="0" smtClean="0">
              <a:solidFill>
                <a:schemeClr val="tx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025256521"/>
              </p:ext>
            </p:extLst>
          </p:nvPr>
        </p:nvGraphicFramePr>
        <p:xfrm>
          <a:off x="309775" y="1131934"/>
          <a:ext cx="8627084" cy="1209110"/>
        </p:xfrm>
        <a:graphic>
          <a:graphicData uri="http://schemas.openxmlformats.org/drawingml/2006/table">
            <a:tbl>
              <a:tblPr firstRow="1" firstCol="1" lastRow="1" lastCol="1" bandRow="1" bandCol="1">
                <a:tableStyleId>{9D7B26C5-4107-4FEC-AEDC-1716B250A1EF}</a:tableStyleId>
              </a:tblPr>
              <a:tblGrid>
                <a:gridCol w="4501088">
                  <a:extLst>
                    <a:ext uri="{9D8B030D-6E8A-4147-A177-3AD203B41FA5}">
                      <a16:colId xmlns:a16="http://schemas.microsoft.com/office/drawing/2014/main" val="20000"/>
                    </a:ext>
                  </a:extLst>
                </a:gridCol>
                <a:gridCol w="2062998">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52000">
                <a:tc>
                  <a:txBody>
                    <a:bodyPr/>
                    <a:lstStyle/>
                    <a:p>
                      <a:pPr>
                        <a:lnSpc>
                          <a:spcPct val="107000"/>
                        </a:lnSpc>
                        <a:spcAft>
                          <a:spcPts val="0"/>
                        </a:spcAft>
                      </a:pPr>
                      <a:r>
                        <a:rPr lang="ru-RU" sz="1300" b="0" dirty="0" smtClean="0">
                          <a:effectLst/>
                        </a:rPr>
                        <a:t>Государственный</a:t>
                      </a:r>
                      <a:r>
                        <a:rPr lang="ru-RU" sz="1300" b="0" baseline="0" dirty="0" smtClean="0">
                          <a:effectLst/>
                        </a:rPr>
                        <a:t> бюджет РС (Я)</a:t>
                      </a:r>
                      <a:endParaRPr lang="ru-RU"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300" dirty="0" smtClean="0">
                          <a:effectLst/>
                        </a:rPr>
                        <a:t>5 851,7</a:t>
                      </a:r>
                      <a:endParaRPr lang="ru-RU" sz="13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300" b="0" dirty="0" smtClean="0">
                          <a:effectLst/>
                        </a:rPr>
                        <a:t>2 932,2</a:t>
                      </a:r>
                      <a:endParaRPr lang="ru-RU"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252000">
                <a:tc>
                  <a:txBody>
                    <a:bodyPr/>
                    <a:lstStyle/>
                    <a:p>
                      <a:pPr>
                        <a:lnSpc>
                          <a:spcPct val="107000"/>
                        </a:lnSpc>
                        <a:spcAft>
                          <a:spcPts val="0"/>
                        </a:spcAft>
                      </a:pPr>
                      <a:r>
                        <a:rPr lang="ru-RU" sz="1300" b="0" dirty="0">
                          <a:effectLst/>
                        </a:rPr>
                        <a:t>Бюджет МО «Мирнинский район» РС (Я)</a:t>
                      </a:r>
                      <a:endParaRPr lang="ru-RU"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300" dirty="0" smtClean="0">
                          <a:effectLst/>
                        </a:rPr>
                        <a:t>893 060,0</a:t>
                      </a:r>
                      <a:endParaRPr lang="ru-RU" sz="13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300" b="0" dirty="0" smtClean="0">
                          <a:effectLst/>
                        </a:rPr>
                        <a:t>871</a:t>
                      </a:r>
                      <a:r>
                        <a:rPr lang="ru-RU" sz="1300" b="0" baseline="0" dirty="0" smtClean="0">
                          <a:effectLst/>
                        </a:rPr>
                        <a:t> 720,0</a:t>
                      </a:r>
                      <a:endParaRPr lang="ru-RU"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898 911,7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874 652,2</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195942" y="813593"/>
            <a:ext cx="8740917"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7" name="Прямоугольник с двумя скругленными противолежащими углами 6"/>
          <p:cNvSpPr/>
          <p:nvPr/>
        </p:nvSpPr>
        <p:spPr>
          <a:xfrm>
            <a:off x="195942" y="2422859"/>
            <a:ext cx="8740917" cy="432805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354013" algn="just"/>
            <a:r>
              <a:rPr lang="ru-RU" sz="1400" dirty="0">
                <a:solidFill>
                  <a:schemeClr val="tx1"/>
                </a:solidFill>
              </a:rPr>
              <a:t>Обеспечение деятельности дошкольных образовательных организаций осуществляется через предоставление субсидий из бюджета МО «Мирнинский район» РС (Я) социально ориентированным некоммерческим организациям на финансовое обеспечение (возмещение) части затрат по осуществлению ими уставной деятельности в сфере дошкольного образования.</a:t>
            </a:r>
          </a:p>
          <a:p>
            <a:pPr indent="354013" algn="just">
              <a:spcBef>
                <a:spcPts val="600"/>
              </a:spcBef>
            </a:pPr>
            <a:r>
              <a:rPr lang="ru-RU" sz="1400" dirty="0">
                <a:solidFill>
                  <a:schemeClr val="tx1"/>
                </a:solidFill>
              </a:rPr>
              <a:t>В 2023 году на территории Мирнинского района услуги по дошкольному образованию, присмотру и уходу за детьми осуществляли </a:t>
            </a:r>
            <a:r>
              <a:rPr lang="ru-RU" sz="1400" b="1" dirty="0">
                <a:solidFill>
                  <a:schemeClr val="tx1"/>
                </a:solidFill>
              </a:rPr>
              <a:t>27 детских садов </a:t>
            </a:r>
            <a:r>
              <a:rPr lang="ru-RU" sz="1400" dirty="0">
                <a:solidFill>
                  <a:schemeClr val="tx1"/>
                </a:solidFill>
              </a:rPr>
              <a:t>- филиалов АНО ДОО «Алмазик». В 2023 году в МО «Мирнинский район» было проведено 3 отбора по предоставлению субсидии на финансовое обеспечение (возмещение) части затрат:</a:t>
            </a:r>
          </a:p>
          <a:p>
            <a:pPr marL="342900" indent="-342900" algn="just">
              <a:spcBef>
                <a:spcPts val="0"/>
              </a:spcBef>
              <a:buFont typeface="+mj-lt"/>
              <a:buAutoNum type="arabicParenR"/>
            </a:pPr>
            <a:r>
              <a:rPr lang="ru-RU" sz="1400" dirty="0">
                <a:solidFill>
                  <a:schemeClr val="tx1"/>
                </a:solidFill>
              </a:rPr>
              <a:t>На оказание образовательных услуг в сфере дошкольного образования, присмотру и уходу за детьми, реализующих образовательную программу дошкольного образования;</a:t>
            </a:r>
          </a:p>
          <a:p>
            <a:pPr marL="342900" indent="-342900" algn="just">
              <a:spcBef>
                <a:spcPts val="0"/>
              </a:spcBef>
              <a:buFont typeface="+mj-lt"/>
              <a:buAutoNum type="arabicParenR"/>
            </a:pPr>
            <a:r>
              <a:rPr lang="ru-RU" sz="1400" dirty="0">
                <a:solidFill>
                  <a:schemeClr val="tx1"/>
                </a:solidFill>
              </a:rPr>
              <a:t>На компенсацию расходов по оплате стоимости проезда работников к месту использования отпуска и обратно за счет средств целевого финансирования АК «АЛРОСА» (ПАО). Плановый показатель результативности на 2023 г. «численность работников, воспользовавшихся правом на дополнительную компенсацию расходов по оплате проезда к месту использования отпуска и обратно», составляет 324 человека. Фактическое исполнение показателя результативности на 2023 г. составляет 221 человек (68,2%).</a:t>
            </a:r>
          </a:p>
          <a:p>
            <a:pPr marL="342900" indent="-342900" algn="just">
              <a:spcBef>
                <a:spcPts val="0"/>
              </a:spcBef>
              <a:buFont typeface="+mj-lt"/>
              <a:buAutoNum type="arabicParenR"/>
            </a:pPr>
            <a:r>
              <a:rPr lang="ru-RU" sz="1400" dirty="0">
                <a:solidFill>
                  <a:schemeClr val="tx1"/>
                </a:solidFill>
              </a:rPr>
              <a:t>На возмещение затрат (части затрат) по текущему и капитальному ремонту объектов, предназначенных для размещения дошкольных образовательных организаций в целях организации предоставления услуг в сфере дошкольного образования. Плановый показатель результативности за 2023 г. 100%.</a:t>
            </a:r>
          </a:p>
        </p:txBody>
      </p:sp>
    </p:spTree>
    <p:extLst>
      <p:ext uri="{BB962C8B-B14F-4D97-AF65-F5344CB8AC3E}">
        <p14:creationId xmlns:p14="http://schemas.microsoft.com/office/powerpoint/2010/main" val="3717962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497" y="5086155"/>
            <a:ext cx="2340234" cy="1755176"/>
          </a:xfrm>
          <a:prstGeom prst="rect">
            <a:avLst/>
          </a:prstGeom>
          <a:ln>
            <a:noFill/>
          </a:ln>
          <a:effectLst>
            <a:softEdge rad="112500"/>
          </a:effectLst>
        </p:spPr>
      </p:pic>
      <p:pic>
        <p:nvPicPr>
          <p:cNvPr id="8" name="Рисунок 7"/>
          <p:cNvPicPr/>
          <p:nvPr/>
        </p:nvPicPr>
        <p:blipFill>
          <a:blip r:embed="rId3" cstate="print">
            <a:extLst>
              <a:ext uri="{28A0092B-C50C-407E-A947-70E740481C1C}">
                <a14:useLocalDpi xmlns:a14="http://schemas.microsoft.com/office/drawing/2010/main" val="0"/>
              </a:ext>
            </a:extLst>
          </a:blip>
          <a:stretch>
            <a:fillRect/>
          </a:stretch>
        </p:blipFill>
        <p:spPr>
          <a:xfrm>
            <a:off x="5375795" y="5086155"/>
            <a:ext cx="2741838" cy="1755176"/>
          </a:xfrm>
          <a:prstGeom prst="rect">
            <a:avLst/>
          </a:prstGeom>
          <a:ln>
            <a:noFill/>
          </a:ln>
          <a:effectLst>
            <a:softEdge rad="112500"/>
          </a:effectLst>
        </p:spPr>
      </p:pic>
      <p:sp>
        <p:nvSpPr>
          <p:cNvPr id="9" name="Заголовок 4"/>
          <p:cNvSpPr txBox="1">
            <a:spLocks/>
          </p:cNvSpPr>
          <p:nvPr/>
        </p:nvSpPr>
        <p:spPr>
          <a:xfrm>
            <a:off x="102637" y="0"/>
            <a:ext cx="9041363" cy="63448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ts val="24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ts val="2400"/>
              </a:lnSpc>
              <a:tabLst>
                <a:tab pos="3933825" algn="l"/>
              </a:tabLst>
            </a:pPr>
            <a:r>
              <a:rPr lang="ru-RU" sz="2000" b="1" dirty="0" smtClean="0">
                <a:solidFill>
                  <a:schemeClr val="tx1"/>
                </a:solidFill>
                <a:cs typeface="Times New Roman" panose="02020603050405020304" pitchFamily="18" charset="0"/>
              </a:rPr>
              <a:t>По МП «Доступность дошкольного образования» на 2019 - 2023 годы</a:t>
            </a:r>
            <a:endParaRPr lang="ru-RU" sz="2000" dirty="0" smtClean="0">
              <a:solidFill>
                <a:schemeClr val="tx1"/>
              </a:solidFill>
            </a:endParaRPr>
          </a:p>
        </p:txBody>
      </p:sp>
      <p:sp>
        <p:nvSpPr>
          <p:cNvPr id="6" name="Прямоугольник с двумя скругленными противолежащими углами 5"/>
          <p:cNvSpPr/>
          <p:nvPr/>
        </p:nvSpPr>
        <p:spPr>
          <a:xfrm>
            <a:off x="275058" y="669371"/>
            <a:ext cx="8696520" cy="176358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361950" algn="just">
              <a:spcBef>
                <a:spcPts val="600"/>
              </a:spcBef>
            </a:pPr>
            <a:r>
              <a:rPr lang="ru-RU" sz="1400" dirty="0">
                <a:solidFill>
                  <a:schemeClr val="tx1"/>
                </a:solidFill>
              </a:rPr>
              <a:t>В 2023-2024 учебном году в дошкольных образовательных организациях АН ДОО «Алмазик» Мирнинского района ежемесячно проводились открытые районные мероприятия. Воспитанники детских садов совместно с педагогами АН ДОО «Алмазик» принимали участие в дистанционных конкурсах муниципального, районного, федерального и международного уровня, таких как:</a:t>
            </a:r>
          </a:p>
          <a:p>
            <a:pPr marL="628650" indent="-266700" algn="just">
              <a:buFont typeface="Wingdings" panose="05000000000000000000" pitchFamily="2" charset="2"/>
              <a:buChar char="ü"/>
            </a:pPr>
            <a:r>
              <a:rPr lang="ru-RU" sz="1400" dirty="0">
                <a:solidFill>
                  <a:schemeClr val="tx1"/>
                </a:solidFill>
              </a:rPr>
              <a:t>XIV республиканский конкурс «Воспитатель года Республики Саха (Якутия) - 2023»</a:t>
            </a:r>
          </a:p>
          <a:p>
            <a:pPr marL="628650" indent="-266700" algn="just">
              <a:buFont typeface="Wingdings" panose="05000000000000000000" pitchFamily="2" charset="2"/>
              <a:buChar char="ü"/>
            </a:pPr>
            <a:r>
              <a:rPr lang="ru-RU" sz="1400" dirty="0">
                <a:solidFill>
                  <a:schemeClr val="tx1"/>
                </a:solidFill>
              </a:rPr>
              <a:t>Республиканский форум «Инклюзивное образование: проблемы, практики, ресурсы»</a:t>
            </a:r>
          </a:p>
          <a:p>
            <a:pPr marL="628650" indent="-266700" algn="just">
              <a:buFont typeface="Wingdings" panose="05000000000000000000" pitchFamily="2" charset="2"/>
              <a:buChar char="ü"/>
            </a:pPr>
            <a:r>
              <a:rPr lang="ru-RU" sz="1400" dirty="0">
                <a:solidFill>
                  <a:schemeClr val="tx1"/>
                </a:solidFill>
              </a:rPr>
              <a:t>Всероссийском конкурс-смотр образовательных организаций «Достижение образования»</a:t>
            </a:r>
          </a:p>
          <a:p>
            <a:pPr marL="628650" indent="-266700" algn="just">
              <a:buFont typeface="Wingdings" panose="05000000000000000000" pitchFamily="2" charset="2"/>
              <a:buChar char="ü"/>
            </a:pPr>
            <a:r>
              <a:rPr lang="ru-RU" sz="1400" dirty="0">
                <a:solidFill>
                  <a:schemeClr val="tx1"/>
                </a:solidFill>
              </a:rPr>
              <a:t>Всероссийском конкурс-смотр «Лучшие детские сады России – 2023»</a:t>
            </a:r>
          </a:p>
        </p:txBody>
      </p:sp>
      <p:sp>
        <p:nvSpPr>
          <p:cNvPr id="10" name="Прямоугольник с двумя скругленными противолежащими углами 9"/>
          <p:cNvSpPr/>
          <p:nvPr/>
        </p:nvSpPr>
        <p:spPr>
          <a:xfrm>
            <a:off x="261257" y="2542490"/>
            <a:ext cx="8710321" cy="261831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361950"/>
            <a:r>
              <a:rPr lang="ru-RU" sz="1300" b="1" u="sng" dirty="0">
                <a:solidFill>
                  <a:schemeClr val="tx1"/>
                </a:solidFill>
              </a:rPr>
              <a:t>Участие в проектах в 2023 году:</a:t>
            </a:r>
          </a:p>
          <a:p>
            <a:pPr indent="361950" algn="just">
              <a:spcBef>
                <a:spcPts val="300"/>
              </a:spcBef>
            </a:pPr>
            <a:r>
              <a:rPr lang="ru-RU" sz="1300" dirty="0">
                <a:solidFill>
                  <a:schemeClr val="tx1"/>
                </a:solidFill>
              </a:rPr>
              <a:t>АН ДОО «Алмазик» участвовал в конкурсе на получение гранта </a:t>
            </a:r>
            <a:r>
              <a:rPr lang="ru-RU" sz="1300" b="1" i="1" dirty="0">
                <a:solidFill>
                  <a:schemeClr val="tx1"/>
                </a:solidFill>
              </a:rPr>
              <a:t>«Движение первых» </a:t>
            </a:r>
            <a:r>
              <a:rPr lang="ru-RU" sz="1300" dirty="0">
                <a:solidFill>
                  <a:schemeClr val="tx1"/>
                </a:solidFill>
              </a:rPr>
              <a:t>и стала одним из его победителей. Проект «Образовательный марафон «Будущее рядом» получил поддержку в размере </a:t>
            </a:r>
            <a:r>
              <a:rPr lang="ru-RU" sz="1300" b="1" dirty="0">
                <a:solidFill>
                  <a:schemeClr val="tx1"/>
                </a:solidFill>
              </a:rPr>
              <a:t>824 тыс. руб. </a:t>
            </a:r>
          </a:p>
          <a:p>
            <a:pPr indent="361950" algn="just">
              <a:spcBef>
                <a:spcPts val="300"/>
              </a:spcBef>
            </a:pPr>
            <a:r>
              <a:rPr lang="ru-RU" sz="1300" dirty="0">
                <a:solidFill>
                  <a:schemeClr val="tx1"/>
                </a:solidFill>
              </a:rPr>
              <a:t>Также АН ДОО «Алмазик» участвовал в грантовом конкурсе «30  добрых дел» АКБ «</a:t>
            </a:r>
            <a:r>
              <a:rPr lang="ru-RU" sz="1300" dirty="0" err="1">
                <a:solidFill>
                  <a:schemeClr val="tx1"/>
                </a:solidFill>
              </a:rPr>
              <a:t>Алмазэргиэнбанка</a:t>
            </a:r>
            <a:r>
              <a:rPr lang="ru-RU" sz="1300" dirty="0">
                <a:solidFill>
                  <a:schemeClr val="tx1"/>
                </a:solidFill>
              </a:rPr>
              <a:t>» с проектом «Дорогою добра», разработанный ДС № 54 «Белоснежка», который получил поддержку в размере </a:t>
            </a:r>
            <a:r>
              <a:rPr lang="ru-RU" sz="1300" b="1" dirty="0">
                <a:solidFill>
                  <a:schemeClr val="tx1"/>
                </a:solidFill>
              </a:rPr>
              <a:t>100 тыс. рублей. </a:t>
            </a:r>
            <a:r>
              <a:rPr lang="ru-RU" sz="1300" dirty="0">
                <a:solidFill>
                  <a:schemeClr val="tx1"/>
                </a:solidFill>
              </a:rPr>
              <a:t>Проект направлен на вовлечение детей старшего дошкольного возраста, их родителей и педагогических работников в волонтерское движение.</a:t>
            </a:r>
          </a:p>
          <a:p>
            <a:pPr indent="361950" algn="just">
              <a:spcBef>
                <a:spcPts val="300"/>
              </a:spcBef>
            </a:pPr>
            <a:r>
              <a:rPr lang="ru-RU" sz="1300" dirty="0">
                <a:solidFill>
                  <a:schemeClr val="tx1"/>
                </a:solidFill>
              </a:rPr>
              <a:t>Проект «</a:t>
            </a:r>
            <a:r>
              <a:rPr lang="ru-RU" sz="1300" dirty="0" err="1">
                <a:solidFill>
                  <a:schemeClr val="tx1"/>
                </a:solidFill>
              </a:rPr>
              <a:t>Полилингвальный</a:t>
            </a:r>
            <a:r>
              <a:rPr lang="ru-RU" sz="1300" dirty="0">
                <a:solidFill>
                  <a:schemeClr val="tx1"/>
                </a:solidFill>
              </a:rPr>
              <a:t> детский сад» детского сада № 11 «Теремок» стал одним из победителей конкурса проектов, направленных на </a:t>
            </a:r>
            <a:r>
              <a:rPr lang="ru-RU" sz="1300" dirty="0" err="1">
                <a:solidFill>
                  <a:schemeClr val="tx1"/>
                </a:solidFill>
              </a:rPr>
              <a:t>цифровизацию</a:t>
            </a:r>
            <a:r>
              <a:rPr lang="ru-RU" sz="1300" dirty="0">
                <a:solidFill>
                  <a:schemeClr val="tx1"/>
                </a:solidFill>
              </a:rPr>
              <a:t>, сохранение языкового, литературного и культурного наследия народов РС (Я) «Родной язык – достояние народа», проводимого АУ РС(Я) «Дом дружбы народов им. А.Е. Кулаковского» в рамках плана мероприятий государственной программы РС(Я) «Сохранение и развитие государственных и официальных языков в Республике Саха (Якутия)».</a:t>
            </a:r>
          </a:p>
        </p:txBody>
      </p:sp>
    </p:spTree>
    <p:extLst>
      <p:ext uri="{BB962C8B-B14F-4D97-AF65-F5344CB8AC3E}">
        <p14:creationId xmlns:p14="http://schemas.microsoft.com/office/powerpoint/2010/main" val="1755752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stretch>
            <a:fillRect/>
          </a:stretch>
        </p:blipFill>
        <p:spPr>
          <a:xfrm>
            <a:off x="312918" y="4193070"/>
            <a:ext cx="3102086" cy="2464442"/>
          </a:xfrm>
          <a:prstGeom prst="rect">
            <a:avLst/>
          </a:prstGeom>
          <a:ln>
            <a:noFill/>
          </a:ln>
          <a:effectLst>
            <a:softEdge rad="112500"/>
          </a:effectLst>
        </p:spPr>
      </p:pic>
      <p:pic>
        <p:nvPicPr>
          <p:cNvPr id="12" name="Рисунок 11"/>
          <p:cNvPicPr>
            <a:picLocks noChangeAspect="1"/>
          </p:cNvPicPr>
          <p:nvPr/>
        </p:nvPicPr>
        <p:blipFill>
          <a:blip r:embed="rId3"/>
          <a:stretch>
            <a:fillRect/>
          </a:stretch>
        </p:blipFill>
        <p:spPr>
          <a:xfrm>
            <a:off x="6223519" y="3989886"/>
            <a:ext cx="2595166" cy="2777252"/>
          </a:xfrm>
          <a:prstGeom prst="rect">
            <a:avLst/>
          </a:prstGeom>
          <a:ln>
            <a:noFill/>
          </a:ln>
          <a:effectLst>
            <a:softEdge rad="112500"/>
          </a:effectLst>
        </p:spPr>
      </p:pic>
      <p:sp>
        <p:nvSpPr>
          <p:cNvPr id="13" name="Заголовок 1"/>
          <p:cNvSpPr txBox="1">
            <a:spLocks/>
          </p:cNvSpPr>
          <p:nvPr/>
        </p:nvSpPr>
        <p:spPr>
          <a:xfrm>
            <a:off x="325316" y="87329"/>
            <a:ext cx="8493368" cy="868841"/>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smtClean="0">
                <a:solidFill>
                  <a:schemeClr val="tx1"/>
                </a:solidFill>
              </a:rPr>
              <a:t>МУНИЦИПАЛЬНАЯ ПРОГРАММА</a:t>
            </a:r>
            <a:r>
              <a:rPr lang="ru-RU" sz="2000" dirty="0" smtClean="0">
                <a:solidFill>
                  <a:schemeClr val="tx1"/>
                </a:solidFill>
              </a:rPr>
              <a:t/>
            </a:r>
            <a:br>
              <a:rPr lang="ru-RU" sz="2000" dirty="0" smtClean="0">
                <a:solidFill>
                  <a:schemeClr val="tx1"/>
                </a:solidFill>
              </a:rPr>
            </a:br>
            <a:r>
              <a:rPr lang="ru-RU" sz="2000" b="1" dirty="0" smtClean="0">
                <a:solidFill>
                  <a:schemeClr val="tx1"/>
                </a:solidFill>
              </a:rPr>
              <a:t>«РАЗВИТИЕ СИСТЕМЫ ОБЩЕГО ОБРАЗОВАНИЯ» на 2024 - 2028 годы</a:t>
            </a:r>
            <a:endParaRPr lang="ru-RU" sz="2000" dirty="0">
              <a:solidFill>
                <a:schemeClr val="tx1"/>
              </a:solidFill>
            </a:endParaRPr>
          </a:p>
        </p:txBody>
      </p:sp>
      <p:pic>
        <p:nvPicPr>
          <p:cNvPr id="15" name="Рисунок 14" descr="https://mir-s6.obr.sakha.gov.ru/uploads/1569/d91d0e62330ee34aca158a38b01e4b8e89ce92a8.jpeg"/>
          <p:cNvPicPr/>
          <p:nvPr/>
        </p:nvPicPr>
        <p:blipFill rotWithShape="1">
          <a:blip r:embed="rId4" cstate="print">
            <a:extLst>
              <a:ext uri="{28A0092B-C50C-407E-A947-70E740481C1C}">
                <a14:useLocalDpi xmlns:a14="http://schemas.microsoft.com/office/drawing/2010/main" val="0"/>
              </a:ext>
            </a:extLst>
          </a:blip>
          <a:srcRect t="33233" r="4487"/>
          <a:stretch/>
        </p:blipFill>
        <p:spPr bwMode="auto">
          <a:xfrm>
            <a:off x="5740742" y="956170"/>
            <a:ext cx="3248608" cy="1989720"/>
          </a:xfrm>
          <a:prstGeom prst="rect">
            <a:avLst/>
          </a:prstGeom>
          <a:ln>
            <a:noFill/>
          </a:ln>
          <a:effectLst>
            <a:softEdge rad="112500"/>
          </a:effectLst>
          <a:extLst>
            <a:ext uri="{53640926-AAD7-44D8-BBD7-CCE9431645EC}">
              <a14:shadowObscured xmlns:a14="http://schemas.microsoft.com/office/drawing/2010/main"/>
            </a:ext>
          </a:extLst>
        </p:spPr>
      </p:pic>
      <p:pic>
        <p:nvPicPr>
          <p:cNvPr id="16" name="Рисунок 15" descr="ПОДАРОК ДЛЯ МАМЫ"/>
          <p:cNvPicPr/>
          <p:nvPr/>
        </p:nvPicPr>
        <p:blipFill>
          <a:blip r:embed="rId5">
            <a:extLst>
              <a:ext uri="{28A0092B-C50C-407E-A947-70E740481C1C}">
                <a14:useLocalDpi xmlns:a14="http://schemas.microsoft.com/office/drawing/2010/main" val="0"/>
              </a:ext>
            </a:extLst>
          </a:blip>
          <a:srcRect/>
          <a:stretch>
            <a:fillRect/>
          </a:stretch>
        </p:blipFill>
        <p:spPr bwMode="auto">
          <a:xfrm>
            <a:off x="325316" y="932772"/>
            <a:ext cx="3192326" cy="2360518"/>
          </a:xfrm>
          <a:prstGeom prst="rect">
            <a:avLst/>
          </a:prstGeom>
          <a:ln>
            <a:noFill/>
          </a:ln>
          <a:effectLst>
            <a:softEdge rad="112500"/>
          </a:effectLst>
        </p:spPr>
      </p:pic>
      <p:pic>
        <p:nvPicPr>
          <p:cNvPr id="14" name="Рисунок 13" descr="https://mruo.ru/uploads/posts/2023-03/1679897779_1.jpg"/>
          <p:cNvPicPr/>
          <p:nvPr/>
        </p:nvPicPr>
        <p:blipFill rotWithShape="1">
          <a:blip r:embed="rId6" cstate="print">
            <a:extLst>
              <a:ext uri="{28A0092B-C50C-407E-A947-70E740481C1C}">
                <a14:useLocalDpi xmlns:a14="http://schemas.microsoft.com/office/drawing/2010/main" val="0"/>
              </a:ext>
            </a:extLst>
          </a:blip>
          <a:srcRect t="5100" r="3183" b="-1"/>
          <a:stretch/>
        </p:blipFill>
        <p:spPr bwMode="auto">
          <a:xfrm>
            <a:off x="2675606" y="2485329"/>
            <a:ext cx="4287311" cy="2515703"/>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65274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99893" y="844062"/>
            <a:ext cx="8527583" cy="3093456"/>
          </a:xfrm>
          <a:effectLst>
            <a:softEdge rad="127000"/>
          </a:effectLst>
        </p:spPr>
        <p:txBody>
          <a:bodyPr>
            <a:normAutofit/>
          </a:bodyPr>
          <a:lstStyle/>
          <a:p>
            <a:pPr marL="0" indent="0" algn="just">
              <a:buNone/>
            </a:pPr>
            <a:r>
              <a:rPr lang="ru-RU" sz="1800" b="1" u="sng" dirty="0" smtClean="0">
                <a:solidFill>
                  <a:schemeClr val="accent2">
                    <a:lumMod val="75000"/>
                  </a:schemeClr>
                </a:solidFill>
              </a:rPr>
              <a:t>ЦЕЛЬ ПРОГРАММЫ:</a:t>
            </a:r>
            <a:r>
              <a:rPr lang="ru-RU" sz="1800" dirty="0">
                <a:solidFill>
                  <a:schemeClr val="accent2">
                    <a:lumMod val="75000"/>
                  </a:schemeClr>
                </a:solidFill>
              </a:rPr>
              <a:t> </a:t>
            </a:r>
            <a:r>
              <a:rPr lang="ru-RU" sz="1600" dirty="0" smtClean="0"/>
              <a:t>Обеспечение </a:t>
            </a:r>
            <a:r>
              <a:rPr lang="ru-RU" sz="1600" dirty="0"/>
              <a:t>государственных гарантий реализации прав </a:t>
            </a:r>
            <a:r>
              <a:rPr lang="ru-RU" sz="1600" dirty="0" smtClean="0"/>
              <a:t>человека </a:t>
            </a:r>
            <a:r>
              <a:rPr lang="ru-RU" sz="1600" dirty="0"/>
              <a:t>на получение общедоступного и бесплатного общего образования в муниципальных общеобразовательных </a:t>
            </a:r>
            <a:r>
              <a:rPr lang="ru-RU" sz="1600" dirty="0" smtClean="0"/>
              <a:t>организациях.</a:t>
            </a:r>
            <a:endParaRPr lang="ru-RU" sz="1600" dirty="0"/>
          </a:p>
          <a:p>
            <a:pPr marL="0" indent="0">
              <a:buNone/>
            </a:pPr>
            <a:r>
              <a:rPr lang="ru-RU" sz="1800" b="1" u="sng" dirty="0" smtClean="0">
                <a:solidFill>
                  <a:schemeClr val="accent2">
                    <a:lumMod val="75000"/>
                  </a:schemeClr>
                </a:solidFill>
              </a:rPr>
              <a:t>ЗАДАЧИ ПРОГРАММЫ: </a:t>
            </a:r>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Организация предоставления общедоступного и бесплатного начального общего, основного общего, среднего общего </a:t>
            </a:r>
            <a:r>
              <a:rPr lang="ru-RU" sz="1600" dirty="0" smtClean="0"/>
              <a:t>образования </a:t>
            </a:r>
            <a:r>
              <a:rPr lang="ru-RU" sz="1600" dirty="0"/>
              <a:t>по основным образовательным программам в </a:t>
            </a:r>
            <a:r>
              <a:rPr lang="ru-RU" sz="1600" dirty="0" smtClean="0"/>
              <a:t>муниципальных </a:t>
            </a:r>
            <a:r>
              <a:rPr lang="ru-RU" sz="1600" dirty="0"/>
              <a:t>общеобразовательных </a:t>
            </a:r>
            <a:r>
              <a:rPr lang="ru-RU" sz="1600" dirty="0" smtClean="0"/>
              <a:t>организациях</a:t>
            </a:r>
            <a:r>
              <a:rPr lang="ru-RU" sz="1600" dirty="0"/>
              <a:t>;</a:t>
            </a:r>
            <a:endParaRPr lang="ru-RU" sz="1600" dirty="0" smtClean="0"/>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Совершенствование системы профессионального развития, привлечение и стимулирование педагогических работников для повышения качества </a:t>
            </a:r>
            <a:r>
              <a:rPr lang="ru-RU" sz="1600" dirty="0" smtClean="0"/>
              <a:t>образования</a:t>
            </a:r>
            <a:r>
              <a:rPr lang="ru-RU" sz="1600" dirty="0"/>
              <a:t>;</a:t>
            </a:r>
            <a:endParaRPr lang="ru-RU" sz="1600" dirty="0" smtClean="0"/>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Организация горячего питания </a:t>
            </a:r>
            <a:r>
              <a:rPr lang="ru-RU" sz="1600" dirty="0" smtClean="0"/>
              <a:t>обучающихся</a:t>
            </a:r>
            <a:r>
              <a:rPr lang="ru-RU" sz="1600" dirty="0"/>
              <a:t>;</a:t>
            </a:r>
            <a:endParaRPr lang="ru-RU" sz="1600" dirty="0" smtClean="0"/>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Создание новых мест в </a:t>
            </a:r>
            <a:r>
              <a:rPr lang="ru-RU" sz="1600" dirty="0" smtClean="0"/>
              <a:t>общеобразовательных организациях;</a:t>
            </a:r>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Улучшение состояния материально-технической базы обще-образовательных </a:t>
            </a:r>
            <a:r>
              <a:rPr lang="ru-RU" sz="1600" dirty="0" smtClean="0"/>
              <a:t>организаций</a:t>
            </a:r>
            <a:r>
              <a:rPr lang="ru-RU" sz="1600" dirty="0"/>
              <a:t>.</a:t>
            </a:r>
            <a:endParaRPr lang="ru-RU" sz="1600" dirty="0" smtClean="0"/>
          </a:p>
        </p:txBody>
      </p:sp>
      <p:sp>
        <p:nvSpPr>
          <p:cNvPr id="6" name="Заголовок 1"/>
          <p:cNvSpPr txBox="1">
            <a:spLocks/>
          </p:cNvSpPr>
          <p:nvPr/>
        </p:nvSpPr>
        <p:spPr>
          <a:xfrm>
            <a:off x="325316" y="0"/>
            <a:ext cx="8493368" cy="868841"/>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smtClean="0">
                <a:solidFill>
                  <a:schemeClr val="tx1"/>
                </a:solidFill>
              </a:rPr>
              <a:t>МУНИЦИПАЛЬНАЯ ПРОГРАММА</a:t>
            </a:r>
            <a:r>
              <a:rPr lang="ru-RU" sz="2000" dirty="0" smtClean="0">
                <a:solidFill>
                  <a:schemeClr val="tx1"/>
                </a:solidFill>
              </a:rPr>
              <a:t/>
            </a:r>
            <a:br>
              <a:rPr lang="ru-RU" sz="2000" dirty="0" smtClean="0">
                <a:solidFill>
                  <a:schemeClr val="tx1"/>
                </a:solidFill>
              </a:rPr>
            </a:br>
            <a:r>
              <a:rPr lang="ru-RU" sz="2000" b="1" dirty="0" smtClean="0">
                <a:solidFill>
                  <a:schemeClr val="tx1"/>
                </a:solidFill>
              </a:rPr>
              <a:t>«РАЗВИТИЕ СИСТЕМЫ ОБЩЕГО ОБРАЗОВАНИЯ» на 2024 - 2028 годы</a:t>
            </a:r>
            <a:endParaRPr lang="ru-RU" sz="2000" dirty="0">
              <a:solidFill>
                <a:schemeClr val="tx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874210959"/>
              </p:ext>
            </p:extLst>
          </p:nvPr>
        </p:nvGraphicFramePr>
        <p:xfrm>
          <a:off x="297684" y="4564574"/>
          <a:ext cx="8532000" cy="1997781"/>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82217">
                <a:tc>
                  <a:txBody>
                    <a:bodyPr/>
                    <a:lstStyle/>
                    <a:p>
                      <a:pPr>
                        <a:lnSpc>
                          <a:spcPct val="107000"/>
                        </a:lnSpc>
                        <a:spcAft>
                          <a:spcPts val="0"/>
                        </a:spcAft>
                      </a:pPr>
                      <a:r>
                        <a:rPr lang="ru-RU" sz="1400" dirty="0" smtClean="0">
                          <a:effectLst/>
                        </a:rPr>
                        <a:t>Федеральный</a:t>
                      </a:r>
                      <a:r>
                        <a:rPr lang="ru-RU" sz="1400" baseline="0" dirty="0" smtClean="0">
                          <a:effectLst/>
                        </a:rPr>
                        <a:t> бюджет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163 479,1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164 460,5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164 460,5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1925460"/>
                  </a:ext>
                </a:extLst>
              </a:tr>
              <a:tr h="298580">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1 512 637,3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1 675 549,4</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1 673 937,7</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1 509 477,2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1 509 477,2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1 135 313,4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822 585,4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823 765,5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725 098,5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725 098,5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2 811 429,8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2 498 134, 8</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2 497 703,2</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 2 399 036,2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2 399 036,2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Объект 2"/>
          <p:cNvSpPr txBox="1">
            <a:spLocks/>
          </p:cNvSpPr>
          <p:nvPr/>
        </p:nvSpPr>
        <p:spPr>
          <a:xfrm>
            <a:off x="325316" y="4068138"/>
            <a:ext cx="8527583" cy="496436"/>
          </a:xfrm>
          <a:prstGeom prst="rect">
            <a:avLst/>
          </a:prstGeom>
          <a:effectLst>
            <a:softEdge rad="127000"/>
          </a:effectLst>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Clr>
                <a:srgbClr val="C00000"/>
              </a:buClr>
              <a:buFont typeface="Arial" panose="020B0604020202020204" pitchFamily="34" charset="0"/>
              <a:buNone/>
              <a:tabLst>
                <a:tab pos="270510" algn="l"/>
                <a:tab pos="630555" algn="l"/>
              </a:tabLst>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p>
          <a:p>
            <a:pPr marL="0" indent="0">
              <a:buFont typeface="Arial" panose="020B0604020202020204" pitchFamily="34" charset="0"/>
              <a:buNone/>
            </a:pPr>
            <a:endParaRPr lang="ru-RU" sz="1800" b="1" dirty="0">
              <a:solidFill>
                <a:schemeClr val="accent5">
                  <a:lumMod val="75000"/>
                </a:schemeClr>
              </a:solidFill>
            </a:endParaRPr>
          </a:p>
        </p:txBody>
      </p:sp>
    </p:spTree>
    <p:extLst>
      <p:ext uri="{BB962C8B-B14F-4D97-AF65-F5344CB8AC3E}">
        <p14:creationId xmlns:p14="http://schemas.microsoft.com/office/powerpoint/2010/main" val="2824506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079" y="620897"/>
            <a:ext cx="4258856" cy="1325563"/>
          </a:xfrm>
        </p:spPr>
        <p:txBody>
          <a:bodyPr>
            <a:normAutofit/>
          </a:bodyPr>
          <a:lstStyle/>
          <a:p>
            <a:r>
              <a:rPr lang="ru-RU" sz="2000" b="1" dirty="0" smtClean="0">
                <a:solidFill>
                  <a:srgbClr val="996600"/>
                </a:solidFill>
              </a:rPr>
              <a:t>Муниципальное образование «Мирнинский район» Республики Саха (Якутия)</a:t>
            </a:r>
            <a:endParaRPr lang="ru-RU" sz="2000" b="1" dirty="0">
              <a:solidFill>
                <a:srgbClr val="996600"/>
              </a:solidFill>
            </a:endParaRPr>
          </a:p>
        </p:txBody>
      </p:sp>
      <p:sp>
        <p:nvSpPr>
          <p:cNvPr id="51" name="TextBox 5">
            <a:extLst>
              <a:ext uri="{FF2B5EF4-FFF2-40B4-BE49-F238E27FC236}">
                <a16:creationId xmlns:a16="http://schemas.microsoft.com/office/drawing/2014/main" id="{02495B88-9949-49F5-BE28-5BA664403640}"/>
              </a:ext>
            </a:extLst>
          </p:cNvPr>
          <p:cNvSpPr txBox="1">
            <a:spLocks noGrp="1"/>
          </p:cNvSpPr>
          <p:nvPr>
            <p:ph idx="1"/>
          </p:nvPr>
        </p:nvSpPr>
        <p:spPr>
          <a:xfrm>
            <a:off x="646149" y="2156033"/>
            <a:ext cx="4148737" cy="3693319"/>
          </a:xfrm>
          <a:prstGeom prst="rect">
            <a:avLst/>
          </a:prstGeom>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ts val="1800"/>
              </a:lnSpc>
              <a:buNone/>
            </a:pPr>
            <a:r>
              <a:rPr lang="ru-RU" b="1" dirty="0" smtClean="0">
                <a:solidFill>
                  <a:schemeClr val="accent3">
                    <a:lumMod val="75000"/>
                  </a:schemeClr>
                </a:solidFill>
                <a:latin typeface="HK Grotesk Bold"/>
              </a:rPr>
              <a:t>В состав входит</a:t>
            </a:r>
            <a:r>
              <a:rPr lang="en-US" b="1" dirty="0" smtClean="0">
                <a:solidFill>
                  <a:schemeClr val="accent3">
                    <a:lumMod val="75000"/>
                  </a:schemeClr>
                </a:solidFill>
                <a:latin typeface="HK Grotesk Bold"/>
              </a:rPr>
              <a:t> </a:t>
            </a:r>
            <a:r>
              <a:rPr lang="ru-RU" b="1" dirty="0" smtClean="0">
                <a:solidFill>
                  <a:schemeClr val="accent3">
                    <a:lumMod val="75000"/>
                  </a:schemeClr>
                </a:solidFill>
                <a:latin typeface="HK Grotesk Bold"/>
              </a:rPr>
              <a:t>9 муниципальных образований:</a:t>
            </a:r>
          </a:p>
          <a:p>
            <a:pPr indent="0">
              <a:lnSpc>
                <a:spcPts val="1800"/>
              </a:lnSpc>
              <a:buNone/>
            </a:pPr>
            <a:r>
              <a:rPr lang="ru-RU" sz="1400" b="1" dirty="0" smtClean="0">
                <a:solidFill>
                  <a:srgbClr val="996600"/>
                </a:solidFill>
                <a:latin typeface="HK Grotesk Bold"/>
              </a:rPr>
              <a:t>МО «Город Мирный»</a:t>
            </a:r>
          </a:p>
          <a:p>
            <a:pPr indent="0">
              <a:lnSpc>
                <a:spcPts val="1800"/>
              </a:lnSpc>
              <a:buNone/>
            </a:pPr>
            <a:r>
              <a:rPr lang="ru-RU" sz="1400" b="1" dirty="0" smtClean="0">
                <a:solidFill>
                  <a:srgbClr val="996600"/>
                </a:solidFill>
                <a:latin typeface="HK Grotesk Bold"/>
              </a:rPr>
              <a:t>МО «Город Удачный </a:t>
            </a:r>
          </a:p>
          <a:p>
            <a:pPr indent="0">
              <a:lnSpc>
                <a:spcPts val="1800"/>
              </a:lnSpc>
              <a:buNone/>
            </a:pPr>
            <a:r>
              <a:rPr lang="ru-RU" sz="1400" b="1" dirty="0" smtClean="0">
                <a:solidFill>
                  <a:srgbClr val="996600"/>
                </a:solidFill>
                <a:latin typeface="HK Grotesk Bold"/>
              </a:rPr>
              <a:t>МО «Поселок Айхал»</a:t>
            </a:r>
          </a:p>
          <a:p>
            <a:pPr indent="0">
              <a:lnSpc>
                <a:spcPts val="1800"/>
              </a:lnSpc>
              <a:buNone/>
            </a:pPr>
            <a:r>
              <a:rPr lang="ru-RU" sz="1400" b="1" dirty="0" smtClean="0">
                <a:solidFill>
                  <a:srgbClr val="996600"/>
                </a:solidFill>
                <a:latin typeface="HK Grotesk Bold"/>
              </a:rPr>
              <a:t>МО «Поселок Чернышевский»</a:t>
            </a:r>
          </a:p>
          <a:p>
            <a:pPr indent="0">
              <a:lnSpc>
                <a:spcPts val="1800"/>
              </a:lnSpc>
              <a:buNone/>
            </a:pPr>
            <a:r>
              <a:rPr lang="ru-RU" sz="1400" b="1" dirty="0" smtClean="0">
                <a:solidFill>
                  <a:srgbClr val="996600"/>
                </a:solidFill>
                <a:latin typeface="HK Grotesk Bold"/>
              </a:rPr>
              <a:t>МО «Поселок Светлый»</a:t>
            </a:r>
          </a:p>
          <a:p>
            <a:pPr indent="0">
              <a:lnSpc>
                <a:spcPts val="1800"/>
              </a:lnSpc>
              <a:buNone/>
            </a:pPr>
            <a:r>
              <a:rPr lang="ru-RU" sz="1400" b="1" dirty="0" smtClean="0">
                <a:solidFill>
                  <a:srgbClr val="996600"/>
                </a:solidFill>
                <a:latin typeface="HK Grotesk Bold"/>
              </a:rPr>
              <a:t>МО «Поселок Алмазный»</a:t>
            </a:r>
          </a:p>
          <a:p>
            <a:pPr indent="0">
              <a:lnSpc>
                <a:spcPts val="1800"/>
              </a:lnSpc>
              <a:buNone/>
            </a:pPr>
            <a:r>
              <a:rPr lang="ru-RU" sz="1400" b="1" dirty="0" smtClean="0">
                <a:solidFill>
                  <a:srgbClr val="996600"/>
                </a:solidFill>
                <a:latin typeface="HK Grotesk Bold"/>
              </a:rPr>
              <a:t>МО «Чуонинский наслег»</a:t>
            </a:r>
          </a:p>
          <a:p>
            <a:pPr indent="0">
              <a:lnSpc>
                <a:spcPts val="1800"/>
              </a:lnSpc>
              <a:buNone/>
            </a:pPr>
            <a:r>
              <a:rPr lang="ru-RU" sz="1400" b="1" dirty="0" smtClean="0">
                <a:solidFill>
                  <a:srgbClr val="996600"/>
                </a:solidFill>
                <a:latin typeface="HK Grotesk Bold"/>
              </a:rPr>
              <a:t>МО «Ботуобуйинский наслег»</a:t>
            </a:r>
          </a:p>
          <a:p>
            <a:pPr indent="0">
              <a:lnSpc>
                <a:spcPts val="1800"/>
              </a:lnSpc>
              <a:buNone/>
            </a:pPr>
            <a:r>
              <a:rPr lang="ru-RU" sz="1400" b="1" dirty="0" smtClean="0">
                <a:solidFill>
                  <a:srgbClr val="996600"/>
                </a:solidFill>
                <a:latin typeface="HK Grotesk Bold"/>
              </a:rPr>
              <a:t>МО «Садынский национальный эвенкийский наслег»</a:t>
            </a:r>
            <a:endParaRPr lang="en-US" sz="1400" b="1" dirty="0">
              <a:solidFill>
                <a:srgbClr val="996600"/>
              </a:solidFill>
              <a:latin typeface="HK Grotesk Bold"/>
            </a:endParaRPr>
          </a:p>
        </p:txBody>
      </p:sp>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994" y="905478"/>
            <a:ext cx="607036" cy="723890"/>
          </a:xfrm>
          <a:prstGeom prst="rect">
            <a:avLst/>
          </a:prstGeom>
        </p:spPr>
      </p:pic>
      <p:pic>
        <p:nvPicPr>
          <p:cNvPr id="55" name="Рисунок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306" y="1452857"/>
            <a:ext cx="4272762" cy="5502799"/>
          </a:xfrm>
          <a:prstGeom prst="rect">
            <a:avLst/>
          </a:prstGeom>
          <a:solidFill>
            <a:schemeClr val="accent1">
              <a:alpha val="55000"/>
            </a:schemeClr>
          </a:solidFill>
          <a:effectLst>
            <a:softEdge rad="635000"/>
          </a:effectLst>
        </p:spPr>
      </p:pic>
      <p:grpSp>
        <p:nvGrpSpPr>
          <p:cNvPr id="57" name="Группа 56">
            <a:extLst>
              <a:ext uri="{FF2B5EF4-FFF2-40B4-BE49-F238E27FC236}">
                <a16:creationId xmlns:a16="http://schemas.microsoft.com/office/drawing/2014/main" id="{76699CDF-7339-4E36-B688-B303EA5E0093}"/>
              </a:ext>
            </a:extLst>
          </p:cNvPr>
          <p:cNvGrpSpPr/>
          <p:nvPr/>
        </p:nvGrpSpPr>
        <p:grpSpPr>
          <a:xfrm>
            <a:off x="5573113" y="1702614"/>
            <a:ext cx="620257" cy="820544"/>
            <a:chOff x="5333846" y="806355"/>
            <a:chExt cx="777370" cy="959307"/>
          </a:xfrm>
        </p:grpSpPr>
        <p:pic>
          <p:nvPicPr>
            <p:cNvPr id="58" name="Рисунок 57">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59" name="Рисунок 58">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60" name="Группа 59">
            <a:extLst>
              <a:ext uri="{FF2B5EF4-FFF2-40B4-BE49-F238E27FC236}">
                <a16:creationId xmlns:a16="http://schemas.microsoft.com/office/drawing/2014/main" id="{2E5B9638-61C2-442D-9BF7-055629C5D37F}"/>
              </a:ext>
            </a:extLst>
          </p:cNvPr>
          <p:cNvGrpSpPr/>
          <p:nvPr/>
        </p:nvGrpSpPr>
        <p:grpSpPr>
          <a:xfrm>
            <a:off x="7398766" y="1784161"/>
            <a:ext cx="725421" cy="802306"/>
            <a:chOff x="6178175" y="1392780"/>
            <a:chExt cx="1001651" cy="1236079"/>
          </a:xfrm>
        </p:grpSpPr>
        <p:pic>
          <p:nvPicPr>
            <p:cNvPr id="61" name="Рисунок 60">
              <a:extLst>
                <a:ext uri="{FF2B5EF4-FFF2-40B4-BE49-F238E27FC236}">
                  <a16:creationId xmlns:a16="http://schemas.microsoft.com/office/drawing/2014/main" id="{6BFF4035-13B7-41CC-AB31-977D5306AE4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178175" y="1392780"/>
              <a:ext cx="1001651" cy="1236079"/>
            </a:xfrm>
            <a:prstGeom prst="rect">
              <a:avLst/>
            </a:prstGeom>
          </p:spPr>
        </p:pic>
        <p:pic>
          <p:nvPicPr>
            <p:cNvPr id="62" name="Рисунок 61">
              <a:extLst>
                <a:ext uri="{FF2B5EF4-FFF2-40B4-BE49-F238E27FC236}">
                  <a16:creationId xmlns:a16="http://schemas.microsoft.com/office/drawing/2014/main" id="{072DBF98-0EBA-48CA-9DCC-92DA92DF234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521258" y="1517646"/>
              <a:ext cx="340082" cy="731176"/>
            </a:xfrm>
            <a:prstGeom prst="rect">
              <a:avLst/>
            </a:prstGeom>
          </p:spPr>
        </p:pic>
      </p:grpSp>
      <p:sp>
        <p:nvSpPr>
          <p:cNvPr id="63" name="Прямоугольник 62"/>
          <p:cNvSpPr/>
          <p:nvPr/>
        </p:nvSpPr>
        <p:spPr>
          <a:xfrm>
            <a:off x="5851626" y="620349"/>
            <a:ext cx="2908300" cy="913070"/>
          </a:xfrm>
          <a:prstGeom prst="rect">
            <a:avLst/>
          </a:prstGeom>
        </p:spPr>
        <p:txBody>
          <a:bodyPr wrap="square">
            <a:spAutoFit/>
          </a:bodyPr>
          <a:lstStyle/>
          <a:p>
            <a:pPr algn="ctr">
              <a:lnSpc>
                <a:spcPts val="1612"/>
              </a:lnSpc>
            </a:pPr>
            <a:r>
              <a:rPr lang="ru-RU" sz="1200" b="1" i="1" dirty="0">
                <a:latin typeface="Arial" panose="020B0604020202020204" pitchFamily="34" charset="0"/>
                <a:cs typeface="Arial" panose="020B0604020202020204" pitchFamily="34" charset="0"/>
              </a:rPr>
              <a:t>Численность </a:t>
            </a:r>
            <a:r>
              <a:rPr lang="ru-RU" sz="1200" b="1" i="1" dirty="0" smtClean="0">
                <a:latin typeface="Arial" panose="020B0604020202020204" pitchFamily="34" charset="0"/>
                <a:cs typeface="Arial" panose="020B0604020202020204" pitchFamily="34" charset="0"/>
              </a:rPr>
              <a:t>населения</a:t>
            </a:r>
          </a:p>
          <a:p>
            <a:pPr algn="ctr">
              <a:lnSpc>
                <a:spcPts val="1612"/>
              </a:lnSpc>
            </a:pPr>
            <a:r>
              <a:rPr lang="ru-RU" sz="1200" b="1" i="1" dirty="0" smtClean="0">
                <a:latin typeface="Arial" panose="020B0604020202020204" pitchFamily="34" charset="0"/>
                <a:cs typeface="Arial" panose="020B0604020202020204" pitchFamily="34" charset="0"/>
              </a:rPr>
              <a:t>за 2023 год</a:t>
            </a:r>
          </a:p>
          <a:p>
            <a:pPr algn="ctr">
              <a:lnSpc>
                <a:spcPts val="1612"/>
              </a:lnSpc>
            </a:pPr>
            <a:endParaRPr lang="ru-RU" sz="1600" b="1" i="1" dirty="0">
              <a:latin typeface="Arial" panose="020B0604020202020204" pitchFamily="34" charset="0"/>
              <a:cs typeface="Arial" panose="020B0604020202020204" pitchFamily="34" charset="0"/>
            </a:endParaRPr>
          </a:p>
          <a:p>
            <a:pPr algn="ctr">
              <a:lnSpc>
                <a:spcPts val="1612"/>
              </a:lnSpc>
            </a:pPr>
            <a:r>
              <a:rPr lang="ru-RU" sz="1600" b="1" i="1" dirty="0" smtClean="0">
                <a:latin typeface="Arial" panose="020B0604020202020204" pitchFamily="34" charset="0"/>
                <a:cs typeface="Arial" panose="020B0604020202020204" pitchFamily="34" charset="0"/>
              </a:rPr>
              <a:t>71 704 человек</a:t>
            </a:r>
            <a:endParaRPr lang="en-US" sz="1600" b="1" i="1" dirty="0">
              <a:solidFill>
                <a:srgbClr val="000000"/>
              </a:solidFill>
              <a:latin typeface="Arimo"/>
            </a:endParaRPr>
          </a:p>
        </p:txBody>
      </p:sp>
      <p:pic>
        <p:nvPicPr>
          <p:cNvPr id="64" name="Рисунок 63">
            <a:extLst>
              <a:ext uri="{FF2B5EF4-FFF2-40B4-BE49-F238E27FC236}">
                <a16:creationId xmlns:a16="http://schemas.microsoft.com/office/drawing/2014/main" id="{A234F854-E664-4BE1-95E8-0DDA5E6C0A7C}"/>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5507767" y="3938066"/>
            <a:ext cx="687718" cy="848673"/>
          </a:xfrm>
          <a:prstGeom prst="rect">
            <a:avLst/>
          </a:prstGeom>
        </p:spPr>
      </p:pic>
      <p:sp>
        <p:nvSpPr>
          <p:cNvPr id="65" name="TextBox 17">
            <a:extLst>
              <a:ext uri="{FF2B5EF4-FFF2-40B4-BE49-F238E27FC236}">
                <a16:creationId xmlns:a16="http://schemas.microsoft.com/office/drawing/2014/main" id="{70D299B4-62F7-45AF-A12F-089D27502510}"/>
              </a:ext>
            </a:extLst>
          </p:cNvPr>
          <p:cNvSpPr txBox="1"/>
          <p:nvPr/>
        </p:nvSpPr>
        <p:spPr>
          <a:xfrm>
            <a:off x="3918433" y="3320294"/>
            <a:ext cx="2277052" cy="492443"/>
          </a:xfrm>
          <a:prstGeom prst="rect">
            <a:avLst/>
          </a:prstGeom>
        </p:spPr>
        <p:txBody>
          <a:bodyPr wrap="square" lIns="0" tIns="0" rIns="0" bIns="0" rtlCol="0" anchor="t">
            <a:spAutoFit/>
          </a:bodyPr>
          <a:lstStyle/>
          <a:p>
            <a:pPr algn="ctr"/>
            <a:r>
              <a:rPr lang="ru-RU" sz="1600" dirty="0" smtClean="0">
                <a:latin typeface="Arial" panose="020B0604020202020204" pitchFamily="34" charset="0"/>
                <a:cs typeface="Arial" panose="020B0604020202020204" pitchFamily="34" charset="0"/>
              </a:rPr>
              <a:t>Основан</a:t>
            </a:r>
            <a:endParaRPr lang="en-US" sz="1600" dirty="0">
              <a:latin typeface="Arial" panose="020B0604020202020204" pitchFamily="34" charset="0"/>
              <a:cs typeface="Arial" panose="020B0604020202020204" pitchFamily="34" charset="0"/>
            </a:endParaRPr>
          </a:p>
          <a:p>
            <a:pPr algn="ctr"/>
            <a:r>
              <a:rPr lang="ru-RU" sz="1600" b="1" dirty="0" smtClean="0">
                <a:latin typeface="Arial" panose="020B0604020202020204" pitchFamily="34" charset="0"/>
                <a:cs typeface="Arial" panose="020B0604020202020204" pitchFamily="34" charset="0"/>
              </a:rPr>
              <a:t>12 </a:t>
            </a:r>
            <a:r>
              <a:rPr lang="ru-RU" sz="1600" b="1" dirty="0">
                <a:latin typeface="Arial" panose="020B0604020202020204" pitchFamily="34" charset="0"/>
                <a:cs typeface="Arial" panose="020B0604020202020204" pitchFamily="34" charset="0"/>
              </a:rPr>
              <a:t>января </a:t>
            </a:r>
            <a:r>
              <a:rPr lang="ru-RU" sz="1600" b="1" dirty="0" smtClean="0">
                <a:latin typeface="Arial" panose="020B0604020202020204" pitchFamily="34" charset="0"/>
                <a:cs typeface="Arial" panose="020B0604020202020204" pitchFamily="34" charset="0"/>
              </a:rPr>
              <a:t>1965 </a:t>
            </a:r>
            <a:r>
              <a:rPr lang="ru-RU" sz="1600" b="1" dirty="0">
                <a:latin typeface="Arial" panose="020B0604020202020204" pitchFamily="34" charset="0"/>
                <a:cs typeface="Arial" panose="020B0604020202020204" pitchFamily="34" charset="0"/>
              </a:rPr>
              <a:t>года</a:t>
            </a:r>
            <a:endParaRPr lang="en-US" sz="1600" b="1" dirty="0">
              <a:latin typeface="Arial" panose="020B0604020202020204" pitchFamily="34" charset="0"/>
              <a:cs typeface="Arial" panose="020B0604020202020204" pitchFamily="34" charset="0"/>
            </a:endParaRPr>
          </a:p>
        </p:txBody>
      </p:sp>
      <p:sp>
        <p:nvSpPr>
          <p:cNvPr id="66" name="Прямоугольник 65"/>
          <p:cNvSpPr/>
          <p:nvPr/>
        </p:nvSpPr>
        <p:spPr>
          <a:xfrm>
            <a:off x="265091" y="143924"/>
            <a:ext cx="8613818" cy="400110"/>
          </a:xfrm>
          <a:prstGeom prst="rect">
            <a:avLst/>
          </a:prstGeom>
        </p:spPr>
        <p:txBody>
          <a:bodyPr wrap="square">
            <a:spAutoFit/>
          </a:bodyPr>
          <a:lstStyle/>
          <a:p>
            <a:pPr algn="ctr"/>
            <a:r>
              <a:rPr lang="ru-RU" sz="2000" b="1" dirty="0" smtClean="0">
                <a:solidFill>
                  <a:srgbClr val="996600"/>
                </a:solidFill>
                <a:latin typeface="Calibri" panose="020F0502020204030204" pitchFamily="34" charset="0"/>
                <a:cs typeface="Calibri" panose="020F0502020204030204" pitchFamily="34" charset="0"/>
              </a:rPr>
              <a:t>ОСНОВНЫЕ ХАРАКТИРИСТИКИ МИРНИНСКОГО РАЙОНА</a:t>
            </a:r>
            <a:endParaRPr lang="ru-RU" sz="2000" dirty="0">
              <a:solidFill>
                <a:srgbClr val="996600"/>
              </a:solidFill>
            </a:endParaRPr>
          </a:p>
        </p:txBody>
      </p:sp>
      <p:grpSp>
        <p:nvGrpSpPr>
          <p:cNvPr id="19" name="Группа 18">
            <a:extLst>
              <a:ext uri="{FF2B5EF4-FFF2-40B4-BE49-F238E27FC236}">
                <a16:creationId xmlns:a16="http://schemas.microsoft.com/office/drawing/2014/main" id="{76699CDF-7339-4E36-B688-B303EA5E0093}"/>
              </a:ext>
            </a:extLst>
          </p:cNvPr>
          <p:cNvGrpSpPr/>
          <p:nvPr/>
        </p:nvGrpSpPr>
        <p:grpSpPr>
          <a:xfrm>
            <a:off x="250488" y="2586467"/>
            <a:ext cx="330028" cy="309133"/>
            <a:chOff x="5333846" y="806355"/>
            <a:chExt cx="777370" cy="959307"/>
          </a:xfrm>
        </p:grpSpPr>
        <p:pic>
          <p:nvPicPr>
            <p:cNvPr id="20" name="Рисунок 19">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21" name="Рисунок 20">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22" name="Группа 21">
            <a:extLst>
              <a:ext uri="{FF2B5EF4-FFF2-40B4-BE49-F238E27FC236}">
                <a16:creationId xmlns:a16="http://schemas.microsoft.com/office/drawing/2014/main" id="{76699CDF-7339-4E36-B688-B303EA5E0093}"/>
              </a:ext>
            </a:extLst>
          </p:cNvPr>
          <p:cNvGrpSpPr/>
          <p:nvPr/>
        </p:nvGrpSpPr>
        <p:grpSpPr>
          <a:xfrm>
            <a:off x="235339" y="4667206"/>
            <a:ext cx="330028" cy="309133"/>
            <a:chOff x="5333846" y="806355"/>
            <a:chExt cx="777370" cy="959307"/>
          </a:xfrm>
        </p:grpSpPr>
        <p:pic>
          <p:nvPicPr>
            <p:cNvPr id="23" name="Рисунок 22">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24" name="Рисунок 23">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25" name="Группа 24">
            <a:extLst>
              <a:ext uri="{FF2B5EF4-FFF2-40B4-BE49-F238E27FC236}">
                <a16:creationId xmlns:a16="http://schemas.microsoft.com/office/drawing/2014/main" id="{76699CDF-7339-4E36-B688-B303EA5E0093}"/>
              </a:ext>
            </a:extLst>
          </p:cNvPr>
          <p:cNvGrpSpPr/>
          <p:nvPr/>
        </p:nvGrpSpPr>
        <p:grpSpPr>
          <a:xfrm>
            <a:off x="235171" y="5055814"/>
            <a:ext cx="330028" cy="309133"/>
            <a:chOff x="5333846" y="806355"/>
            <a:chExt cx="777370" cy="959307"/>
          </a:xfrm>
        </p:grpSpPr>
        <p:pic>
          <p:nvPicPr>
            <p:cNvPr id="26" name="Рисунок 25">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27" name="Рисунок 26">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28" name="Группа 27">
            <a:extLst>
              <a:ext uri="{FF2B5EF4-FFF2-40B4-BE49-F238E27FC236}">
                <a16:creationId xmlns:a16="http://schemas.microsoft.com/office/drawing/2014/main" id="{76699CDF-7339-4E36-B688-B303EA5E0093}"/>
              </a:ext>
            </a:extLst>
          </p:cNvPr>
          <p:cNvGrpSpPr/>
          <p:nvPr/>
        </p:nvGrpSpPr>
        <p:grpSpPr>
          <a:xfrm rot="233132">
            <a:off x="235171" y="5467679"/>
            <a:ext cx="330028" cy="309133"/>
            <a:chOff x="5333846" y="806355"/>
            <a:chExt cx="777370" cy="959307"/>
          </a:xfrm>
        </p:grpSpPr>
        <p:pic>
          <p:nvPicPr>
            <p:cNvPr id="29" name="Рисунок 28">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0" name="Рисунок 29">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31" name="Группа 30">
            <a:extLst>
              <a:ext uri="{FF2B5EF4-FFF2-40B4-BE49-F238E27FC236}">
                <a16:creationId xmlns:a16="http://schemas.microsoft.com/office/drawing/2014/main" id="{76699CDF-7339-4E36-B688-B303EA5E0093}"/>
              </a:ext>
            </a:extLst>
          </p:cNvPr>
          <p:cNvGrpSpPr/>
          <p:nvPr/>
        </p:nvGrpSpPr>
        <p:grpSpPr>
          <a:xfrm>
            <a:off x="235171" y="3626794"/>
            <a:ext cx="330028" cy="309133"/>
            <a:chOff x="5333846" y="806355"/>
            <a:chExt cx="777370" cy="959307"/>
          </a:xfrm>
        </p:grpSpPr>
        <p:pic>
          <p:nvPicPr>
            <p:cNvPr id="32" name="Рисунок 31">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3" name="Рисунок 32">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34" name="Группа 33">
            <a:extLst>
              <a:ext uri="{FF2B5EF4-FFF2-40B4-BE49-F238E27FC236}">
                <a16:creationId xmlns:a16="http://schemas.microsoft.com/office/drawing/2014/main" id="{76699CDF-7339-4E36-B688-B303EA5E0093}"/>
              </a:ext>
            </a:extLst>
          </p:cNvPr>
          <p:cNvGrpSpPr/>
          <p:nvPr/>
        </p:nvGrpSpPr>
        <p:grpSpPr>
          <a:xfrm>
            <a:off x="235171" y="3946471"/>
            <a:ext cx="330028" cy="309133"/>
            <a:chOff x="5333846" y="806355"/>
            <a:chExt cx="777370" cy="959307"/>
          </a:xfrm>
        </p:grpSpPr>
        <p:pic>
          <p:nvPicPr>
            <p:cNvPr id="35" name="Рисунок 34">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6" name="Рисунок 35">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37" name="Группа 36">
            <a:extLst>
              <a:ext uri="{FF2B5EF4-FFF2-40B4-BE49-F238E27FC236}">
                <a16:creationId xmlns:a16="http://schemas.microsoft.com/office/drawing/2014/main" id="{76699CDF-7339-4E36-B688-B303EA5E0093}"/>
              </a:ext>
            </a:extLst>
          </p:cNvPr>
          <p:cNvGrpSpPr/>
          <p:nvPr/>
        </p:nvGrpSpPr>
        <p:grpSpPr>
          <a:xfrm>
            <a:off x="235171" y="4301557"/>
            <a:ext cx="330028" cy="309133"/>
            <a:chOff x="5333846" y="806355"/>
            <a:chExt cx="777370" cy="959307"/>
          </a:xfrm>
        </p:grpSpPr>
        <p:pic>
          <p:nvPicPr>
            <p:cNvPr id="38" name="Рисунок 37">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9" name="Рисунок 38">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40" name="Группа 39">
            <a:extLst>
              <a:ext uri="{FF2B5EF4-FFF2-40B4-BE49-F238E27FC236}">
                <a16:creationId xmlns:a16="http://schemas.microsoft.com/office/drawing/2014/main" id="{76699CDF-7339-4E36-B688-B303EA5E0093}"/>
              </a:ext>
            </a:extLst>
          </p:cNvPr>
          <p:cNvGrpSpPr/>
          <p:nvPr/>
        </p:nvGrpSpPr>
        <p:grpSpPr>
          <a:xfrm>
            <a:off x="245266" y="2947750"/>
            <a:ext cx="330028" cy="309133"/>
            <a:chOff x="5333846" y="806355"/>
            <a:chExt cx="777370" cy="959307"/>
          </a:xfrm>
        </p:grpSpPr>
        <p:pic>
          <p:nvPicPr>
            <p:cNvPr id="41" name="Рисунок 40">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42" name="Рисунок 41">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43" name="Группа 42">
            <a:extLst>
              <a:ext uri="{FF2B5EF4-FFF2-40B4-BE49-F238E27FC236}">
                <a16:creationId xmlns:a16="http://schemas.microsoft.com/office/drawing/2014/main" id="{76699CDF-7339-4E36-B688-B303EA5E0093}"/>
              </a:ext>
            </a:extLst>
          </p:cNvPr>
          <p:cNvGrpSpPr/>
          <p:nvPr/>
        </p:nvGrpSpPr>
        <p:grpSpPr>
          <a:xfrm>
            <a:off x="235171" y="3298714"/>
            <a:ext cx="330028" cy="309133"/>
            <a:chOff x="5333846" y="806355"/>
            <a:chExt cx="777370" cy="959307"/>
          </a:xfrm>
        </p:grpSpPr>
        <p:pic>
          <p:nvPicPr>
            <p:cNvPr id="44" name="Рисунок 43">
              <a:extLst>
                <a:ext uri="{FF2B5EF4-FFF2-40B4-BE49-F238E27FC236}">
                  <a16:creationId xmlns:a16="http://schemas.microsoft.com/office/drawing/2014/main"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45" name="Рисунок 44">
              <a:extLst>
                <a:ext uri="{FF2B5EF4-FFF2-40B4-BE49-F238E27FC236}">
                  <a16:creationId xmlns:a16="http://schemas.microsoft.com/office/drawing/2014/main"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sp>
        <p:nvSpPr>
          <p:cNvPr id="3" name="Овал 2"/>
          <p:cNvSpPr/>
          <p:nvPr/>
        </p:nvSpPr>
        <p:spPr>
          <a:xfrm>
            <a:off x="5888853" y="2339796"/>
            <a:ext cx="1758382" cy="133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a:solidFill>
                  <a:srgbClr val="009900"/>
                </a:solidFill>
                <a:latin typeface="Arial" panose="020B0604020202020204" pitchFamily="34" charset="0"/>
                <a:cs typeface="Arial" panose="020B0604020202020204" pitchFamily="34" charset="0"/>
              </a:rPr>
              <a:t>Площадь</a:t>
            </a:r>
            <a:endParaRPr lang="ru-RU" sz="1000" b="1" i="1" dirty="0">
              <a:solidFill>
                <a:srgbClr val="009900"/>
              </a:solidFill>
              <a:latin typeface="Arial" panose="020B0604020202020204" pitchFamily="34" charset="0"/>
              <a:cs typeface="Arial" panose="020B0604020202020204" pitchFamily="34" charset="0"/>
            </a:endParaRPr>
          </a:p>
          <a:p>
            <a:pPr algn="ctr"/>
            <a:r>
              <a:rPr lang="en-US" sz="1000" b="1" i="1" dirty="0">
                <a:solidFill>
                  <a:srgbClr val="009900"/>
                </a:solidFill>
                <a:latin typeface="Arial" panose="020B0604020202020204" pitchFamily="34" charset="0"/>
                <a:cs typeface="Arial" panose="020B0604020202020204" pitchFamily="34" charset="0"/>
              </a:rPr>
              <a:t>территории</a:t>
            </a:r>
            <a:endParaRPr lang="ru-RU" sz="1000" b="1" i="1" dirty="0">
              <a:solidFill>
                <a:srgbClr val="009900"/>
              </a:solidFill>
              <a:latin typeface="Arial" panose="020B0604020202020204" pitchFamily="34" charset="0"/>
              <a:cs typeface="Arial" panose="020B0604020202020204" pitchFamily="34" charset="0"/>
            </a:endParaRPr>
          </a:p>
          <a:p>
            <a:pPr algn="ctr">
              <a:lnSpc>
                <a:spcPts val="1612"/>
              </a:lnSpc>
            </a:pPr>
            <a:r>
              <a:rPr lang="en-US" sz="1200" b="1" dirty="0" smtClean="0">
                <a:solidFill>
                  <a:srgbClr val="009900"/>
                </a:solidFill>
                <a:latin typeface="Arial" panose="020B0604020202020204" pitchFamily="34" charset="0"/>
                <a:cs typeface="Arial" panose="020B0604020202020204" pitchFamily="34" charset="0"/>
              </a:rPr>
              <a:t>1</a:t>
            </a:r>
            <a:r>
              <a:rPr lang="ru-RU" sz="1200" b="1" dirty="0">
                <a:solidFill>
                  <a:srgbClr val="009900"/>
                </a:solidFill>
                <a:latin typeface="Arial" panose="020B0604020202020204" pitchFamily="34" charset="0"/>
                <a:cs typeface="Arial" panose="020B0604020202020204" pitchFamily="34" charset="0"/>
              </a:rPr>
              <a:t>65,8 </a:t>
            </a:r>
            <a:r>
              <a:rPr lang="en-US" sz="1200" b="1" dirty="0" smtClean="0">
                <a:solidFill>
                  <a:srgbClr val="009900"/>
                </a:solidFill>
                <a:latin typeface="Arial" panose="020B0604020202020204" pitchFamily="34" charset="0"/>
                <a:cs typeface="Arial" panose="020B0604020202020204" pitchFamily="34" charset="0"/>
              </a:rPr>
              <a:t>тыс.км²</a:t>
            </a:r>
            <a:endParaRPr lang="en-US" sz="1200" b="1" dirty="0">
              <a:solidFill>
                <a:srgbClr val="009900"/>
              </a:solidFill>
              <a:latin typeface="Arial" panose="020B0604020202020204" pitchFamily="34" charset="0"/>
              <a:cs typeface="Arial" panose="020B0604020202020204" pitchFamily="34" charset="0"/>
            </a:endParaRPr>
          </a:p>
          <a:p>
            <a:pPr algn="ctr"/>
            <a:endParaRPr lang="ru-RU" sz="1000" dirty="0"/>
          </a:p>
        </p:txBody>
      </p:sp>
    </p:spTree>
    <p:extLst>
      <p:ext uri="{BB962C8B-B14F-4D97-AF65-F5344CB8AC3E}">
        <p14:creationId xmlns:p14="http://schemas.microsoft.com/office/powerpoint/2010/main" val="466790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txBox="1">
            <a:spLocks/>
          </p:cNvSpPr>
          <p:nvPr/>
        </p:nvSpPr>
        <p:spPr>
          <a:xfrm>
            <a:off x="102637" y="93306"/>
            <a:ext cx="9041363" cy="85841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«Развитие системы общего образования на 2019-2023 годы»</a:t>
            </a:r>
            <a:endParaRPr lang="ru-RU" sz="2000" dirty="0" smtClean="0">
              <a:solidFill>
                <a:schemeClr val="tx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02422911"/>
              </p:ext>
            </p:extLst>
          </p:nvPr>
        </p:nvGraphicFramePr>
        <p:xfrm>
          <a:off x="252859" y="1337175"/>
          <a:ext cx="8627084" cy="1601474"/>
        </p:xfrm>
        <a:graphic>
          <a:graphicData uri="http://schemas.openxmlformats.org/drawingml/2006/table">
            <a:tbl>
              <a:tblPr firstRow="1" firstCol="1" lastRow="1" lastCol="1" bandRow="1" bandCol="1">
                <a:tableStyleId>{9D7B26C5-4107-4FEC-AEDC-1716B250A1EF}</a:tableStyleId>
              </a:tblPr>
              <a:tblGrid>
                <a:gridCol w="4501088">
                  <a:extLst>
                    <a:ext uri="{9D8B030D-6E8A-4147-A177-3AD203B41FA5}">
                      <a16:colId xmlns:a16="http://schemas.microsoft.com/office/drawing/2014/main" val="20000"/>
                    </a:ext>
                  </a:extLst>
                </a:gridCol>
                <a:gridCol w="2062998">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40469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smtClean="0">
                          <a:effectLst/>
                        </a:rPr>
                        <a:t>Федеральный</a:t>
                      </a:r>
                      <a:r>
                        <a:rPr lang="ru-RU" sz="1400" baseline="0" dirty="0" smtClean="0">
                          <a:effectLst/>
                        </a:rPr>
                        <a:t> бюджет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161 310,4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161 243,3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6263088"/>
                  </a:ext>
                </a:extLst>
              </a:tr>
              <a:tr h="305542">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1 575 608,0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1 553 611,5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305542">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994 310,5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943 666,2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2 731 228,9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2 652 521,0</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195942" y="1001548"/>
            <a:ext cx="8740917"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3" name="Прямоугольник с двумя скругленными противолежащими углами 2"/>
          <p:cNvSpPr/>
          <p:nvPr/>
        </p:nvSpPr>
        <p:spPr>
          <a:xfrm>
            <a:off x="252859" y="2980248"/>
            <a:ext cx="8570168" cy="3767676"/>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indent="180975" algn="just"/>
            <a:r>
              <a:rPr lang="ru-RU" sz="1400" dirty="0">
                <a:solidFill>
                  <a:schemeClr val="tx1"/>
                </a:solidFill>
              </a:rPr>
              <a:t>В 2022-2023 учебном году в школах Мирнинского района количество обучающихся составило </a:t>
            </a:r>
            <a:r>
              <a:rPr lang="ru-RU" sz="1400" b="1" dirty="0">
                <a:solidFill>
                  <a:schemeClr val="tx1"/>
                </a:solidFill>
              </a:rPr>
              <a:t>10 209 </a:t>
            </a:r>
            <a:r>
              <a:rPr lang="ru-RU" sz="1400" b="1" dirty="0" smtClean="0">
                <a:solidFill>
                  <a:schemeClr val="tx1"/>
                </a:solidFill>
              </a:rPr>
              <a:t>учащихся.</a:t>
            </a:r>
          </a:p>
          <a:p>
            <a:pPr indent="180975" algn="just"/>
            <a:r>
              <a:rPr lang="ru-RU" sz="1400" dirty="0" smtClean="0">
                <a:solidFill>
                  <a:schemeClr val="tx1"/>
                </a:solidFill>
              </a:rPr>
              <a:t>Муниципальная </a:t>
            </a:r>
            <a:r>
              <a:rPr lang="ru-RU" sz="1400" dirty="0">
                <a:solidFill>
                  <a:schemeClr val="tx1"/>
                </a:solidFill>
              </a:rPr>
              <a:t>сеть общего образования представлена следующими программами:</a:t>
            </a:r>
          </a:p>
          <a:p>
            <a:pPr marL="285750" indent="-285750" algn="just">
              <a:buFont typeface="Arial" panose="020B0604020202020204" pitchFamily="34" charset="0"/>
              <a:buChar char="•"/>
            </a:pPr>
            <a:r>
              <a:rPr lang="ru-RU" sz="1400" dirty="0">
                <a:solidFill>
                  <a:schemeClr val="tx1"/>
                </a:solidFill>
              </a:rPr>
              <a:t>углубленное изучение предметов в СОШ № 8,12, Политехнический лицей</a:t>
            </a:r>
            <a:r>
              <a:rPr lang="ru-RU" sz="1400" dirty="0" smtClean="0">
                <a:solidFill>
                  <a:schemeClr val="tx1"/>
                </a:solidFill>
              </a:rPr>
              <a:t>);</a:t>
            </a:r>
          </a:p>
          <a:p>
            <a:pPr marL="285750" indent="-285750" algn="just">
              <a:buFont typeface="Arial" panose="020B0604020202020204" pitchFamily="34" charset="0"/>
              <a:buChar char="•"/>
            </a:pPr>
            <a:r>
              <a:rPr lang="ru-RU" sz="1400" dirty="0" smtClean="0">
                <a:solidFill>
                  <a:schemeClr val="tx1"/>
                </a:solidFill>
              </a:rPr>
              <a:t>профильное </a:t>
            </a:r>
            <a:r>
              <a:rPr lang="ru-RU" sz="1400" dirty="0">
                <a:solidFill>
                  <a:schemeClr val="tx1"/>
                </a:solidFill>
              </a:rPr>
              <a:t>обучение в 10-11 классах в 11 школах (СОШ №1, 3, 5, 6, 7, 10, 15, 19, 23, 24, 26</a:t>
            </a:r>
            <a:r>
              <a:rPr lang="ru-RU" sz="1400" dirty="0" smtClean="0">
                <a:solidFill>
                  <a:schemeClr val="tx1"/>
                </a:solidFill>
              </a:rPr>
              <a:t>);</a:t>
            </a:r>
          </a:p>
          <a:p>
            <a:pPr marL="285750" indent="-285750" algn="just">
              <a:buFont typeface="Arial" panose="020B0604020202020204" pitchFamily="34" charset="0"/>
              <a:buChar char="•"/>
            </a:pPr>
            <a:r>
              <a:rPr lang="ru-RU" sz="1400" dirty="0" smtClean="0">
                <a:solidFill>
                  <a:schemeClr val="tx1"/>
                </a:solidFill>
              </a:rPr>
              <a:t>корпоративные </a:t>
            </a:r>
            <a:r>
              <a:rPr lang="ru-RU" sz="1400" dirty="0">
                <a:solidFill>
                  <a:schemeClr val="tx1"/>
                </a:solidFill>
              </a:rPr>
              <a:t>классы «АЛРОСА-класс</a:t>
            </a:r>
            <a:r>
              <a:rPr lang="ru-RU" sz="1400" dirty="0" smtClean="0">
                <a:solidFill>
                  <a:schemeClr val="tx1"/>
                </a:solidFill>
              </a:rPr>
              <a:t>»: </a:t>
            </a:r>
            <a:r>
              <a:rPr lang="ru-RU" sz="1400" dirty="0">
                <a:solidFill>
                  <a:schemeClr val="tx1"/>
                </a:solidFill>
              </a:rPr>
              <a:t>«АЛРОСА-класс </a:t>
            </a:r>
            <a:r>
              <a:rPr lang="ru-RU" sz="1400" dirty="0" err="1">
                <a:solidFill>
                  <a:schemeClr val="tx1"/>
                </a:solidFill>
              </a:rPr>
              <a:t>online</a:t>
            </a:r>
            <a:r>
              <a:rPr lang="ru-RU" sz="1400" dirty="0">
                <a:solidFill>
                  <a:schemeClr val="tx1"/>
                </a:solidFill>
              </a:rPr>
              <a:t>» на базе Политехнического лицея, «Роснефть-класс» на базе СОШ № </a:t>
            </a:r>
            <a:r>
              <a:rPr lang="ru-RU" sz="1400" dirty="0" smtClean="0">
                <a:solidFill>
                  <a:schemeClr val="tx1"/>
                </a:solidFill>
              </a:rPr>
              <a:t>26;</a:t>
            </a:r>
          </a:p>
          <a:p>
            <a:pPr marL="285750" indent="-285750" algn="just">
              <a:buFont typeface="Arial" panose="020B0604020202020204" pitchFamily="34" charset="0"/>
              <a:buChar char="•"/>
            </a:pPr>
            <a:r>
              <a:rPr lang="ru-RU" sz="1400" dirty="0" smtClean="0">
                <a:solidFill>
                  <a:schemeClr val="tx1"/>
                </a:solidFill>
              </a:rPr>
              <a:t>дистанционное </a:t>
            </a:r>
            <a:r>
              <a:rPr lang="ru-RU" sz="1400" dirty="0">
                <a:solidFill>
                  <a:schemeClr val="tx1"/>
                </a:solidFill>
              </a:rPr>
              <a:t>обучение детей с ограниченными возможностями здоровья в СОШ №24 и СОШ №26).</a:t>
            </a:r>
          </a:p>
          <a:p>
            <a:pPr indent="180975" algn="just"/>
            <a:r>
              <a:rPr lang="ru-RU" sz="1400" dirty="0">
                <a:solidFill>
                  <a:schemeClr val="tx1"/>
                </a:solidFill>
              </a:rPr>
              <a:t>В рамках муниципальной программы в мероприятиях по реализации концепции общенациональной системы выявления и развития молодых талантов РС(Я) школьники Мирнинского района принимали участие в муниципальных, региональных, всероссийских этапах Всероссийской олимпиады школьников и научно-практических </a:t>
            </a:r>
            <a:r>
              <a:rPr lang="ru-RU" sz="1400" dirty="0" smtClean="0">
                <a:solidFill>
                  <a:schemeClr val="tx1"/>
                </a:solidFill>
              </a:rPr>
              <a:t>конференциях.</a:t>
            </a:r>
          </a:p>
          <a:p>
            <a:pPr indent="180975" algn="just"/>
            <a:r>
              <a:rPr lang="ru-RU" sz="1400" dirty="0" smtClean="0">
                <a:solidFill>
                  <a:schemeClr val="tx1"/>
                </a:solidFill>
              </a:rPr>
              <a:t>Всего </a:t>
            </a:r>
            <a:r>
              <a:rPr lang="ru-RU" sz="1400" dirty="0">
                <a:solidFill>
                  <a:schemeClr val="tx1"/>
                </a:solidFill>
              </a:rPr>
              <a:t>в школьном этапе приняло участие </a:t>
            </a:r>
            <a:r>
              <a:rPr lang="ru-RU" sz="1400" b="1" dirty="0">
                <a:solidFill>
                  <a:schemeClr val="tx1"/>
                </a:solidFill>
              </a:rPr>
              <a:t>2 333 обучающихся</a:t>
            </a:r>
            <a:r>
              <a:rPr lang="ru-RU" sz="1400" dirty="0">
                <a:solidFill>
                  <a:schemeClr val="tx1"/>
                </a:solidFill>
              </a:rPr>
              <a:t>, т.е. 35,2% от общего количества обучающихся 4-11 классов. Участниками муниципального этапа стали 805 обучающихся 5-11 классов, т.е. 14,4 %. В региональном этапе Всероссийской олимпиады школьников приняли участие 33 из 68 приглашенных.</a:t>
            </a:r>
          </a:p>
        </p:txBody>
      </p:sp>
    </p:spTree>
    <p:extLst>
      <p:ext uri="{BB962C8B-B14F-4D97-AF65-F5344CB8AC3E}">
        <p14:creationId xmlns:p14="http://schemas.microsoft.com/office/powerpoint/2010/main" val="1389932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770" y="3922550"/>
            <a:ext cx="2284145" cy="1521997"/>
          </a:xfrm>
          <a:prstGeom prst="rect">
            <a:avLst/>
          </a:prstGeom>
          <a:ln>
            <a:noFill/>
          </a:ln>
          <a:effectLst>
            <a:softEdge rad="112500"/>
          </a:effectLst>
        </p:spPr>
      </p:pic>
      <p:pic>
        <p:nvPicPr>
          <p:cNvPr id="8"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0770" y="5465599"/>
            <a:ext cx="2211132" cy="1392401"/>
          </a:xfrm>
          <a:effectLst>
            <a:softEdge rad="127000"/>
          </a:effectLst>
        </p:spPr>
      </p:pic>
      <p:sp>
        <p:nvSpPr>
          <p:cNvPr id="9" name="Заголовок 4"/>
          <p:cNvSpPr txBox="1">
            <a:spLocks/>
          </p:cNvSpPr>
          <p:nvPr/>
        </p:nvSpPr>
        <p:spPr>
          <a:xfrm>
            <a:off x="102637" y="8266"/>
            <a:ext cx="9041363" cy="85841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«Развитие системы общего образования на 2019-2023 годы»</a:t>
            </a:r>
            <a:endParaRPr lang="ru-RU" sz="2000" dirty="0" smtClean="0">
              <a:solidFill>
                <a:schemeClr val="tx1"/>
              </a:solidFill>
            </a:endParaRPr>
          </a:p>
        </p:txBody>
      </p:sp>
      <p:sp>
        <p:nvSpPr>
          <p:cNvPr id="10" name="Прямоугольник с двумя скругленными противолежащими углами 9"/>
          <p:cNvSpPr/>
          <p:nvPr/>
        </p:nvSpPr>
        <p:spPr>
          <a:xfrm>
            <a:off x="2957804" y="3929104"/>
            <a:ext cx="5999584" cy="277701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400" b="1" u="sng" dirty="0">
                <a:solidFill>
                  <a:schemeClr val="tx1"/>
                </a:solidFill>
              </a:rPr>
              <a:t>Обеспечение питанием.</a:t>
            </a:r>
            <a:r>
              <a:rPr lang="ru-RU" sz="1400" b="1" dirty="0">
                <a:solidFill>
                  <a:schemeClr val="tx1"/>
                </a:solidFill>
              </a:rPr>
              <a:t> </a:t>
            </a:r>
            <a:r>
              <a:rPr lang="ru-RU" sz="1400" dirty="0">
                <a:solidFill>
                  <a:schemeClr val="tx1"/>
                </a:solidFill>
              </a:rPr>
              <a:t>Во всех школах Мирнинского района организовано двухразовое горячее питание для обучающихся. В 2023 году горячим питанием обеспечены </a:t>
            </a:r>
            <a:r>
              <a:rPr lang="ru-RU" sz="1400" b="1" dirty="0">
                <a:solidFill>
                  <a:schemeClr val="tx1"/>
                </a:solidFill>
              </a:rPr>
              <a:t>99% </a:t>
            </a:r>
            <a:r>
              <a:rPr lang="ru-RU" sz="1400" dirty="0">
                <a:solidFill>
                  <a:schemeClr val="tx1"/>
                </a:solidFill>
              </a:rPr>
              <a:t>всех обучающихся, льготным питанием - </a:t>
            </a:r>
            <a:r>
              <a:rPr lang="ru-RU" sz="1400" b="1" dirty="0">
                <a:solidFill>
                  <a:schemeClr val="tx1"/>
                </a:solidFill>
              </a:rPr>
              <a:t>100%.</a:t>
            </a:r>
          </a:p>
          <a:p>
            <a:pPr indent="177800" algn="just"/>
            <a:r>
              <a:rPr lang="ru-RU" sz="1400" dirty="0">
                <a:solidFill>
                  <a:schemeClr val="tx1"/>
                </a:solidFill>
              </a:rPr>
              <a:t>С 2023 года за счет средств АК «АЛРОСА» (ПАО) организовано бесплатное горячее питание обучающихся 5-11 классов Мирнинского района. На эту цель выделена субсидия в сумме </a:t>
            </a:r>
            <a:r>
              <a:rPr lang="ru-RU" sz="1400" b="1" dirty="0">
                <a:solidFill>
                  <a:schemeClr val="tx1"/>
                </a:solidFill>
              </a:rPr>
              <a:t>153 500,00 </a:t>
            </a:r>
            <a:r>
              <a:rPr lang="ru-RU" sz="1400" dirty="0">
                <a:solidFill>
                  <a:schemeClr val="tx1"/>
                </a:solidFill>
              </a:rPr>
              <a:t>тыс. рублей. Средства на льготное (бесплатное) питание из бюджета МО «Мирнинский район»  составили </a:t>
            </a:r>
            <a:r>
              <a:rPr lang="ru-RU" sz="1400" b="1" dirty="0">
                <a:solidFill>
                  <a:schemeClr val="tx1"/>
                </a:solidFill>
              </a:rPr>
              <a:t>32 753,14 </a:t>
            </a:r>
            <a:r>
              <a:rPr lang="ru-RU" sz="1400" dirty="0">
                <a:solidFill>
                  <a:schemeClr val="tx1"/>
                </a:solidFill>
              </a:rPr>
              <a:t>тыс. рублей. </a:t>
            </a:r>
          </a:p>
          <a:p>
            <a:pPr indent="177800" algn="just"/>
            <a:r>
              <a:rPr lang="ru-RU" sz="1400" dirty="0">
                <a:solidFill>
                  <a:schemeClr val="tx1"/>
                </a:solidFill>
              </a:rPr>
              <a:t>В 2023 году все первоклассники района два раза в неделю получали молочную продукцию местного производства в индивидуальной асептической упаковке в объеме 200 мл. за счет средств Федерального бюджета.</a:t>
            </a:r>
          </a:p>
        </p:txBody>
      </p:sp>
      <p:sp>
        <p:nvSpPr>
          <p:cNvPr id="11" name="Прямоугольник с двумя скругленными противолежащими углами 10"/>
          <p:cNvSpPr/>
          <p:nvPr/>
        </p:nvSpPr>
        <p:spPr>
          <a:xfrm>
            <a:off x="270588" y="866683"/>
            <a:ext cx="8686800" cy="294953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spcAft>
                <a:spcPts val="0"/>
              </a:spcAft>
              <a:tabLst>
                <a:tab pos="3987165" algn="l"/>
              </a:tabLst>
            </a:pPr>
            <a:r>
              <a:rPr lang="ru-RU" sz="1400" dirty="0">
                <a:solidFill>
                  <a:schemeClr val="tx1"/>
                </a:solidFill>
              </a:rPr>
              <a:t>В 2023 году образовательные организации Мирнинского района принимали участие в следующих федеральных и региональных проектах Национального проекта «Образование», в том числе:</a:t>
            </a:r>
          </a:p>
          <a:p>
            <a:pPr marL="285750" indent="-285750" algn="just">
              <a:buFont typeface="Wingdings" panose="05000000000000000000" pitchFamily="2" charset="2"/>
              <a:buChar char="Ø"/>
            </a:pPr>
            <a:r>
              <a:rPr lang="ru-RU" sz="1400" dirty="0">
                <a:solidFill>
                  <a:schemeClr val="tx1"/>
                </a:solidFill>
              </a:rPr>
              <a:t>Проект </a:t>
            </a:r>
            <a:r>
              <a:rPr lang="ru-RU" sz="1400" b="1" u="sng" dirty="0">
                <a:solidFill>
                  <a:schemeClr val="tx1"/>
                </a:solidFill>
              </a:rPr>
              <a:t>«Современная школа»</a:t>
            </a:r>
            <a:r>
              <a:rPr lang="ru-RU" sz="1400" dirty="0">
                <a:solidFill>
                  <a:schemeClr val="tx1"/>
                </a:solidFill>
              </a:rPr>
              <a:t>. В 2023 г. на базе МБОУ «СОШ № 1», МАОУ «СОШ № 4» открыты Центры образования естественно-научной и технологической направленностей «Точка роста». В настоящее время на территории МО «Мирнинский район» функционируют 12 центров «Точка роста», из них 4 Центра </a:t>
            </a:r>
            <a:r>
              <a:rPr lang="ru-RU" sz="1400" b="1" i="1" dirty="0">
                <a:solidFill>
                  <a:schemeClr val="tx1"/>
                </a:solidFill>
              </a:rPr>
              <a:t>цифрового и гуманитарного профилей</a:t>
            </a:r>
            <a:r>
              <a:rPr lang="ru-RU" sz="1400" dirty="0">
                <a:solidFill>
                  <a:schemeClr val="tx1"/>
                </a:solidFill>
              </a:rPr>
              <a:t>, 8 Центров</a:t>
            </a:r>
            <a:r>
              <a:rPr lang="ru-RU" sz="1400" b="1" i="1" dirty="0">
                <a:solidFill>
                  <a:schemeClr val="tx1"/>
                </a:solidFill>
              </a:rPr>
              <a:t> естественно-научной и технологической направленностей</a:t>
            </a:r>
            <a:r>
              <a:rPr lang="ru-RU" sz="1400" dirty="0">
                <a:solidFill>
                  <a:schemeClr val="tx1"/>
                </a:solidFill>
              </a:rPr>
              <a:t>.</a:t>
            </a:r>
          </a:p>
          <a:p>
            <a:pPr marL="285750" indent="-285750" algn="just">
              <a:buFont typeface="Wingdings" panose="05000000000000000000" pitchFamily="2" charset="2"/>
              <a:buChar char="Ø"/>
            </a:pPr>
            <a:r>
              <a:rPr lang="ru-RU" sz="1400" dirty="0">
                <a:solidFill>
                  <a:schemeClr val="tx1"/>
                </a:solidFill>
              </a:rPr>
              <a:t>Проект</a:t>
            </a:r>
            <a:r>
              <a:rPr lang="ru-RU" sz="1400" b="1" dirty="0">
                <a:solidFill>
                  <a:schemeClr val="tx1"/>
                </a:solidFill>
              </a:rPr>
              <a:t> </a:t>
            </a:r>
            <a:r>
              <a:rPr lang="ru-RU" sz="1400" b="1" u="sng" dirty="0">
                <a:solidFill>
                  <a:schemeClr val="tx1"/>
                </a:solidFill>
              </a:rPr>
              <a:t>«Цифровая образовательная среда».</a:t>
            </a:r>
            <a:r>
              <a:rPr lang="ru-RU" sz="1400" b="1" dirty="0">
                <a:solidFill>
                  <a:schemeClr val="tx1"/>
                </a:solidFill>
              </a:rPr>
              <a:t> </a:t>
            </a:r>
            <a:r>
              <a:rPr lang="ru-RU" sz="1400" dirty="0">
                <a:solidFill>
                  <a:schemeClr val="tx1"/>
                </a:solidFill>
              </a:rPr>
              <a:t>В 2023 году в Мирнинском районе в проект по внедрению цифровой образовательной среды была включена МАОУ «СОШ №24». Школа получила оборудование на сумму </a:t>
            </a:r>
            <a:r>
              <a:rPr lang="ru-RU" sz="1400" b="1" dirty="0">
                <a:solidFill>
                  <a:schemeClr val="tx1"/>
                </a:solidFill>
              </a:rPr>
              <a:t>2 332 986 </a:t>
            </a:r>
            <a:r>
              <a:rPr lang="ru-RU" sz="1400" dirty="0">
                <a:solidFill>
                  <a:schemeClr val="tx1"/>
                </a:solidFill>
              </a:rPr>
              <a:t>рублей. В настоящее время на территории района в проекте участвует 9 школ.</a:t>
            </a:r>
          </a:p>
          <a:p>
            <a:pPr marL="285750" indent="-285750" algn="just">
              <a:buFont typeface="Wingdings" panose="05000000000000000000" pitchFamily="2" charset="2"/>
              <a:buChar char="Ø"/>
            </a:pPr>
            <a:r>
              <a:rPr lang="ru-RU" sz="1400" dirty="0">
                <a:solidFill>
                  <a:schemeClr val="tx1"/>
                </a:solidFill>
              </a:rPr>
              <a:t>Проект </a:t>
            </a:r>
            <a:r>
              <a:rPr lang="ru-RU" sz="1400" b="1" u="sng" dirty="0">
                <a:solidFill>
                  <a:schemeClr val="tx1"/>
                </a:solidFill>
              </a:rPr>
              <a:t>«Успех каждого ребенка».</a:t>
            </a:r>
            <a:r>
              <a:rPr lang="ru-RU" sz="1400" b="1" dirty="0">
                <a:solidFill>
                  <a:schemeClr val="tx1"/>
                </a:solidFill>
              </a:rPr>
              <a:t> 5 школ </a:t>
            </a:r>
            <a:r>
              <a:rPr lang="ru-RU" sz="1400" dirty="0">
                <a:solidFill>
                  <a:schemeClr val="tx1"/>
                </a:solidFill>
              </a:rPr>
              <a:t>района получили субсидию на развитие школьного спортивного клуба, на оснащение спортивным инвентарем и оборудованием открытых спортивных  площадок в размере </a:t>
            </a:r>
            <a:r>
              <a:rPr lang="ru-RU" sz="1400" b="1" dirty="0">
                <a:solidFill>
                  <a:schemeClr val="tx1"/>
                </a:solidFill>
              </a:rPr>
              <a:t>1 180 433,01 рублей.</a:t>
            </a:r>
          </a:p>
        </p:txBody>
      </p:sp>
    </p:spTree>
    <p:extLst>
      <p:ext uri="{BB962C8B-B14F-4D97-AF65-F5344CB8AC3E}">
        <p14:creationId xmlns:p14="http://schemas.microsoft.com/office/powerpoint/2010/main" val="2394271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server\Общая папка\Кириченко Л.Ю\для брошюры Бюджет для граждан\Доступное дополнительное образование\Биоквантум-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8006" y="5091566"/>
            <a:ext cx="2156973" cy="1623784"/>
          </a:xfrm>
          <a:prstGeom prst="rect">
            <a:avLst/>
          </a:prstGeom>
          <a:ln>
            <a:noFill/>
          </a:ln>
          <a:effectLst>
            <a:softEdge rad="112500"/>
          </a:effectLst>
        </p:spPr>
      </p:pic>
      <p:pic>
        <p:nvPicPr>
          <p:cNvPr id="8" name="Рисунок 7" descr="\\server\Общая папка\Кириченко Л.Ю\для брошюры Бюджет для граждан\Доступное дополнительное образование\Пром.дизайн-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2890" y="5029516"/>
            <a:ext cx="2553905" cy="1685834"/>
          </a:xfrm>
          <a:prstGeom prst="rect">
            <a:avLst/>
          </a:prstGeom>
          <a:ln>
            <a:noFill/>
          </a:ln>
          <a:effectLst>
            <a:softEdge rad="112500"/>
          </a:effectLst>
        </p:spPr>
      </p:pic>
      <p:sp>
        <p:nvSpPr>
          <p:cNvPr id="9" name="Заголовок 1"/>
          <p:cNvSpPr txBox="1">
            <a:spLocks/>
          </p:cNvSpPr>
          <p:nvPr/>
        </p:nvSpPr>
        <p:spPr>
          <a:xfrm>
            <a:off x="497206" y="1"/>
            <a:ext cx="8149589" cy="81860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МУНИЦИПАЛЬНАЯ ПРОГРАММА</a:t>
            </a:r>
          </a:p>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«ДОСТУПНОЕ ДОПОЛНИТЕЛЬНОЕ ОБРАЗОВАНИЕ» на 2024 - 2028 годы</a:t>
            </a:r>
            <a:endParaRPr lang="ru-RU" sz="2000" b="1" dirty="0">
              <a:latin typeface="+mn-lt"/>
              <a:ea typeface="+mn-ea"/>
              <a:cs typeface="Times New Roman" panose="02020603050405020304" pitchFamily="18" charset="0"/>
            </a:endParaRPr>
          </a:p>
        </p:txBody>
      </p:sp>
      <p:pic>
        <p:nvPicPr>
          <p:cNvPr id="10" name="Рисунок 9"/>
          <p:cNvPicPr/>
          <p:nvPr/>
        </p:nvPicPr>
        <p:blipFill>
          <a:blip r:embed="rId4">
            <a:extLst>
              <a:ext uri="{28A0092B-C50C-407E-A947-70E740481C1C}">
                <a14:useLocalDpi xmlns:a14="http://schemas.microsoft.com/office/drawing/2010/main" val="0"/>
              </a:ext>
            </a:extLst>
          </a:blip>
          <a:stretch>
            <a:fillRect/>
          </a:stretch>
        </p:blipFill>
        <p:spPr>
          <a:xfrm>
            <a:off x="897281" y="780192"/>
            <a:ext cx="7349438" cy="4249324"/>
          </a:xfrm>
          <a:prstGeom prst="rect">
            <a:avLst/>
          </a:prstGeom>
          <a:ln>
            <a:noFill/>
          </a:ln>
          <a:effectLst>
            <a:softEdge rad="112500"/>
          </a:effectLst>
        </p:spPr>
      </p:pic>
      <p:pic>
        <p:nvPicPr>
          <p:cNvPr id="11" name="Рисунок 10"/>
          <p:cNvPicPr/>
          <p:nvPr/>
        </p:nvPicPr>
        <p:blipFill>
          <a:blip r:embed="rId5" cstate="print">
            <a:extLst>
              <a:ext uri="{28A0092B-C50C-407E-A947-70E740481C1C}">
                <a14:useLocalDpi xmlns:a14="http://schemas.microsoft.com/office/drawing/2010/main" val="0"/>
              </a:ext>
            </a:extLst>
          </a:blip>
          <a:stretch>
            <a:fillRect/>
          </a:stretch>
        </p:blipFill>
        <p:spPr>
          <a:xfrm>
            <a:off x="497206" y="5029516"/>
            <a:ext cx="2611029" cy="1685834"/>
          </a:xfrm>
          <a:prstGeom prst="rect">
            <a:avLst/>
          </a:prstGeom>
          <a:ln>
            <a:noFill/>
          </a:ln>
          <a:effectLst>
            <a:softEdge rad="112500"/>
          </a:effectLst>
        </p:spPr>
      </p:pic>
    </p:spTree>
    <p:extLst>
      <p:ext uri="{BB962C8B-B14F-4D97-AF65-F5344CB8AC3E}">
        <p14:creationId xmlns:p14="http://schemas.microsoft.com/office/powerpoint/2010/main" val="2194381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65760" y="818607"/>
            <a:ext cx="8475783" cy="3576112"/>
          </a:xfrm>
        </p:spPr>
        <p:txBody>
          <a:bodyPr>
            <a:normAutofit fontScale="85000" lnSpcReduction="20000"/>
          </a:bodyPr>
          <a:lstStyle/>
          <a:p>
            <a:pPr marL="0" indent="0">
              <a:buNone/>
            </a:pPr>
            <a:r>
              <a:rPr lang="ru-RU" sz="1600" b="1" u="sng" dirty="0" smtClean="0">
                <a:solidFill>
                  <a:schemeClr val="accent2">
                    <a:lumMod val="75000"/>
                  </a:schemeClr>
                </a:solidFill>
              </a:rPr>
              <a:t>ЦЕЛИ:</a:t>
            </a:r>
            <a:r>
              <a:rPr lang="ru-RU" sz="1600" dirty="0" smtClean="0">
                <a:solidFill>
                  <a:schemeClr val="accent2">
                    <a:lumMod val="75000"/>
                  </a:schemeClr>
                </a:solidFill>
              </a:rPr>
              <a:t> </a:t>
            </a:r>
          </a:p>
          <a:p>
            <a:pPr marL="0" indent="0">
              <a:buNone/>
            </a:pPr>
            <a:r>
              <a:rPr lang="ru-RU" sz="1600" dirty="0" smtClean="0"/>
              <a:t>1</a:t>
            </a:r>
            <a:r>
              <a:rPr lang="ru-RU" sz="1600" dirty="0"/>
              <a:t>.</a:t>
            </a:r>
            <a:r>
              <a:rPr lang="ru-RU" sz="1700" dirty="0" smtClean="0">
                <a:solidFill>
                  <a:schemeClr val="accent2">
                    <a:lumMod val="75000"/>
                  </a:schemeClr>
                </a:solidFill>
              </a:rPr>
              <a:t> </a:t>
            </a:r>
            <a:r>
              <a:rPr lang="ru-RU" sz="1600" dirty="0" smtClean="0"/>
              <a:t>Обеспечение </a:t>
            </a:r>
            <a:r>
              <a:rPr lang="ru-RU" sz="1600" dirty="0"/>
              <a:t>эффективности и доступности качественного дополнительного образования в организациях дополнительного образования МО «Мирнинский район</a:t>
            </a:r>
            <a:r>
              <a:rPr lang="ru-RU" sz="1600" dirty="0" smtClean="0"/>
              <a:t>».</a:t>
            </a:r>
          </a:p>
          <a:p>
            <a:pPr marL="0" indent="0">
              <a:buNone/>
            </a:pPr>
            <a:r>
              <a:rPr lang="ru-RU" sz="1600" dirty="0" smtClean="0"/>
              <a:t>2. Организация </a:t>
            </a:r>
            <a:r>
              <a:rPr lang="ru-RU" sz="1600" dirty="0"/>
              <a:t>качественного отдыха и оздоровления детей, </a:t>
            </a:r>
            <a:r>
              <a:rPr lang="ru-RU" sz="1600" dirty="0" smtClean="0"/>
              <a:t>занятости детей </a:t>
            </a:r>
            <a:r>
              <a:rPr lang="ru-RU" sz="1600" dirty="0"/>
              <a:t>в возрасте от 6 лет 6 месяцев до 18 </a:t>
            </a:r>
            <a:r>
              <a:rPr lang="ru-RU" sz="1600" dirty="0" smtClean="0"/>
              <a:t>лет.</a:t>
            </a:r>
            <a:endParaRPr lang="ru-RU" sz="1600" dirty="0"/>
          </a:p>
          <a:p>
            <a:pPr marL="0" indent="0">
              <a:buNone/>
            </a:pPr>
            <a:r>
              <a:rPr lang="ru-RU" sz="1600" dirty="0"/>
              <a:t> </a:t>
            </a:r>
            <a:r>
              <a:rPr lang="ru-RU" sz="1600" b="1" u="sng" dirty="0" smtClean="0">
                <a:solidFill>
                  <a:schemeClr val="accent2">
                    <a:lumMod val="75000"/>
                  </a:schemeClr>
                </a:solidFill>
              </a:rPr>
              <a:t>ЗАДАЧИ</a:t>
            </a:r>
            <a:r>
              <a:rPr lang="ru-RU" sz="1600" b="1" u="sng" dirty="0">
                <a:solidFill>
                  <a:schemeClr val="accent2">
                    <a:lumMod val="75000"/>
                  </a:schemeClr>
                </a:solidFill>
              </a:rPr>
              <a:t>: </a:t>
            </a:r>
            <a:endParaRPr lang="ru-RU" sz="1600" dirty="0">
              <a:solidFill>
                <a:schemeClr val="accent2">
                  <a:lumMod val="75000"/>
                </a:schemeClr>
              </a:solidFill>
            </a:endParaRPr>
          </a:p>
          <a:p>
            <a:pPr algn="just">
              <a:lnSpc>
                <a:spcPct val="100000"/>
              </a:lnSpc>
              <a:buClr>
                <a:srgbClr val="C00000"/>
              </a:buClr>
              <a:buFont typeface="Wingdings" panose="05000000000000000000" pitchFamily="2" charset="2"/>
              <a:buChar char="ü"/>
              <a:tabLst>
                <a:tab pos="270510" algn="l"/>
                <a:tab pos="630555" algn="l"/>
              </a:tabLst>
            </a:pPr>
            <a:r>
              <a:rPr lang="ru-RU" sz="1600" dirty="0"/>
              <a:t>Создание условий для самореализации и развития талантов обучающихся, воспитание гармонично развитой </a:t>
            </a:r>
            <a:r>
              <a:rPr lang="ru-RU" sz="1600" dirty="0" smtClean="0"/>
              <a:t>личности</a:t>
            </a:r>
            <a:r>
              <a:rPr lang="ru-RU" sz="1600" dirty="0"/>
              <a:t>;</a:t>
            </a:r>
          </a:p>
          <a:p>
            <a:pPr algn="just">
              <a:lnSpc>
                <a:spcPct val="100000"/>
              </a:lnSpc>
              <a:buClr>
                <a:srgbClr val="C00000"/>
              </a:buClr>
              <a:buFont typeface="Wingdings" panose="05000000000000000000" pitchFamily="2" charset="2"/>
              <a:buChar char="ü"/>
              <a:tabLst>
                <a:tab pos="270510" algn="l"/>
                <a:tab pos="630555" algn="l"/>
              </a:tabLst>
            </a:pPr>
            <a:r>
              <a:rPr lang="ru-RU" sz="1600" dirty="0"/>
              <a:t>Совершенствование материально-технической базы для реализации обновленных образовательных программ инновационной направленности, в том числе </a:t>
            </a:r>
            <a:r>
              <a:rPr lang="ru-RU" sz="1600" dirty="0" smtClean="0"/>
              <a:t>спортивной;</a:t>
            </a:r>
            <a:endParaRPr lang="ru-RU" sz="1600" dirty="0"/>
          </a:p>
          <a:p>
            <a:pPr algn="just">
              <a:lnSpc>
                <a:spcPct val="100000"/>
              </a:lnSpc>
              <a:buClr>
                <a:srgbClr val="C00000"/>
              </a:buClr>
              <a:buFont typeface="Wingdings" panose="05000000000000000000" pitchFamily="2" charset="2"/>
              <a:buChar char="ü"/>
              <a:tabLst>
                <a:tab pos="270510" algn="l"/>
                <a:tab pos="630555" algn="l"/>
              </a:tabLst>
            </a:pPr>
            <a:r>
              <a:rPr lang="ru-RU" sz="1600" dirty="0"/>
              <a:t>Создание условий для повышения уровня физической подготовленности и спортивных результатов с учётом требований дополнительных образовательных программ по видам </a:t>
            </a:r>
            <a:r>
              <a:rPr lang="ru-RU" sz="1600" dirty="0" smtClean="0"/>
              <a:t>спорта;</a:t>
            </a:r>
            <a:endParaRPr lang="ru-RU" sz="1600" dirty="0"/>
          </a:p>
          <a:p>
            <a:pPr algn="just">
              <a:lnSpc>
                <a:spcPct val="100000"/>
              </a:lnSpc>
              <a:buClr>
                <a:srgbClr val="C00000"/>
              </a:buClr>
              <a:buFont typeface="Wingdings" panose="05000000000000000000" pitchFamily="2" charset="2"/>
              <a:buChar char="ü"/>
              <a:tabLst>
                <a:tab pos="270510" algn="l"/>
                <a:tab pos="630555" algn="l"/>
              </a:tabLst>
            </a:pPr>
            <a:r>
              <a:rPr lang="ru-RU" sz="1600" dirty="0"/>
              <a:t>Обеспечение комплексной безопасности, эффективного и рационального содержания имущества в организациях дополнительного </a:t>
            </a:r>
            <a:r>
              <a:rPr lang="ru-RU" sz="1600" dirty="0" smtClean="0"/>
              <a:t>образования;</a:t>
            </a:r>
            <a:endParaRPr lang="ru-RU" sz="1600" dirty="0"/>
          </a:p>
          <a:p>
            <a:pPr algn="just">
              <a:lnSpc>
                <a:spcPct val="100000"/>
              </a:lnSpc>
              <a:buClr>
                <a:srgbClr val="C00000"/>
              </a:buClr>
              <a:buFont typeface="Wingdings" panose="05000000000000000000" pitchFamily="2" charset="2"/>
              <a:buChar char="ü"/>
              <a:tabLst>
                <a:tab pos="270510" algn="l"/>
                <a:tab pos="630555" algn="l"/>
              </a:tabLst>
            </a:pPr>
            <a:r>
              <a:rPr lang="ru-RU" sz="1600" dirty="0"/>
              <a:t>Создание условий для организации качественного отдыха, оздоровления и занятости детей в возрасте от 6 лет 6 месяцев до 18 лет.</a:t>
            </a:r>
          </a:p>
        </p:txBody>
      </p:sp>
      <p:graphicFrame>
        <p:nvGraphicFramePr>
          <p:cNvPr id="8" name="Таблица 7"/>
          <p:cNvGraphicFramePr>
            <a:graphicFrameLocks noGrp="1"/>
          </p:cNvGraphicFramePr>
          <p:nvPr>
            <p:extLst>
              <p:ext uri="{D42A27DB-BD31-4B8C-83A1-F6EECF244321}">
                <p14:modId xmlns:p14="http://schemas.microsoft.com/office/powerpoint/2010/main" val="3835125800"/>
              </p:ext>
            </p:extLst>
          </p:nvPr>
        </p:nvGraphicFramePr>
        <p:xfrm>
          <a:off x="365760" y="4860628"/>
          <a:ext cx="8532000" cy="175248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98173">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9 834,5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541176">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715 222,1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496 737,9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502 737,3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350" kern="1200" dirty="0" smtClean="0">
                          <a:effectLst/>
                        </a:rPr>
                        <a:t>502 737,3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350" kern="1200" dirty="0" smtClean="0">
                          <a:effectLst/>
                        </a:rPr>
                        <a:t>502 737,3</a:t>
                      </a:r>
                      <a:endPar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725 056,6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497 184,3</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503 183,7</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503 183,7</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503 183,7</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Заголовок 1"/>
          <p:cNvSpPr txBox="1">
            <a:spLocks/>
          </p:cNvSpPr>
          <p:nvPr/>
        </p:nvSpPr>
        <p:spPr>
          <a:xfrm>
            <a:off x="497206" y="1"/>
            <a:ext cx="8149589" cy="81860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МУНИЦИПАЛЬНАЯ ПРОГРАММА</a:t>
            </a:r>
          </a:p>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«ДОСТУПНОЕ ДОПОЛНИТЕЛЬНОЕ ОБРАЗОВАНИЕ» на 2024-2028 годы</a:t>
            </a:r>
            <a:endParaRPr lang="ru-RU" sz="2000" b="1" dirty="0">
              <a:latin typeface="+mn-lt"/>
              <a:ea typeface="+mn-ea"/>
              <a:cs typeface="Times New Roman" panose="02020603050405020304" pitchFamily="18" charset="0"/>
            </a:endParaRPr>
          </a:p>
        </p:txBody>
      </p:sp>
      <p:sp>
        <p:nvSpPr>
          <p:cNvPr id="6" name="Объект 2"/>
          <p:cNvSpPr txBox="1">
            <a:spLocks/>
          </p:cNvSpPr>
          <p:nvPr/>
        </p:nvSpPr>
        <p:spPr>
          <a:xfrm>
            <a:off x="365760" y="4445726"/>
            <a:ext cx="9073709" cy="8298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2000" dirty="0"/>
          </a:p>
        </p:txBody>
      </p:sp>
    </p:spTree>
    <p:extLst>
      <p:ext uri="{BB962C8B-B14F-4D97-AF65-F5344CB8AC3E}">
        <p14:creationId xmlns:p14="http://schemas.microsoft.com/office/powerpoint/2010/main" val="2588545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txBox="1">
            <a:spLocks/>
          </p:cNvSpPr>
          <p:nvPr/>
        </p:nvSpPr>
        <p:spPr>
          <a:xfrm>
            <a:off x="102637" y="93306"/>
            <a:ext cx="9041363" cy="614373"/>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«Доступное дополнительное образование на 2019-2023 годы»</a:t>
            </a:r>
            <a:endParaRPr lang="ru-RU" sz="2000" dirty="0" smtClean="0">
              <a:solidFill>
                <a:schemeClr val="tx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635118601"/>
              </p:ext>
            </p:extLst>
          </p:nvPr>
        </p:nvGraphicFramePr>
        <p:xfrm>
          <a:off x="342433" y="1122064"/>
          <a:ext cx="8627084" cy="1295932"/>
        </p:xfrm>
        <a:graphic>
          <a:graphicData uri="http://schemas.openxmlformats.org/drawingml/2006/table">
            <a:tbl>
              <a:tblPr firstRow="1" firstCol="1" lastRow="1" lastCol="1" bandRow="1" bandCol="1">
                <a:tableStyleId>{9D7B26C5-4107-4FEC-AEDC-1716B250A1EF}</a:tableStyleId>
              </a:tblPr>
              <a:tblGrid>
                <a:gridCol w="4501088">
                  <a:extLst>
                    <a:ext uri="{9D8B030D-6E8A-4147-A177-3AD203B41FA5}">
                      <a16:colId xmlns:a16="http://schemas.microsoft.com/office/drawing/2014/main" val="20000"/>
                    </a:ext>
                  </a:extLst>
                </a:gridCol>
                <a:gridCol w="2062998">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40469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10 936,5</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305542">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781 058,2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529 201,1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791</a:t>
                      </a:r>
                      <a:r>
                        <a:rPr lang="ru-RU" sz="1400" baseline="0" dirty="0" smtClean="0">
                          <a:effectLst/>
                        </a:rPr>
                        <a:t> 994,7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539 861,1</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309776" y="780936"/>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9" name="Прямоугольник с двумя скругленными противолежащими углами 8"/>
          <p:cNvSpPr/>
          <p:nvPr/>
        </p:nvSpPr>
        <p:spPr>
          <a:xfrm>
            <a:off x="309775" y="4546624"/>
            <a:ext cx="8659742" cy="81152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 С 2022 года на базе МАУ ДО «ЦДО» г. Мирный открыт «</a:t>
            </a:r>
            <a:r>
              <a:rPr lang="ru-RU" sz="1400" b="1" dirty="0">
                <a:solidFill>
                  <a:schemeClr val="tx1"/>
                </a:solidFill>
              </a:rPr>
              <a:t>Центр цифрового образования детей «IT-Куб», </a:t>
            </a:r>
            <a:r>
              <a:rPr lang="ru-RU" sz="1400" dirty="0">
                <a:solidFill>
                  <a:schemeClr val="tx1"/>
                </a:solidFill>
              </a:rPr>
              <a:t>обучение в котором осуществляется по перечню образовательных направлений. Численность детей (по состоянию на 31.12.2023) в возрасте от 5 до 18 лет обучающихся за счет средств бюджета района по дополнительным общеобразовательным программам Центра «IT-куб» составляет </a:t>
            </a:r>
            <a:r>
              <a:rPr lang="ru-RU" sz="1400" b="1" dirty="0">
                <a:solidFill>
                  <a:schemeClr val="tx1"/>
                </a:solidFill>
              </a:rPr>
              <a:t>403 </a:t>
            </a:r>
            <a:r>
              <a:rPr lang="ru-RU" sz="1400" dirty="0">
                <a:solidFill>
                  <a:schemeClr val="tx1"/>
                </a:solidFill>
              </a:rPr>
              <a:t>обучающихся.</a:t>
            </a:r>
          </a:p>
        </p:txBody>
      </p:sp>
      <p:sp>
        <p:nvSpPr>
          <p:cNvPr id="10" name="Прямоугольник с двумя скругленными противолежащими углами 9"/>
          <p:cNvSpPr/>
          <p:nvPr/>
        </p:nvSpPr>
        <p:spPr>
          <a:xfrm>
            <a:off x="309775" y="3562497"/>
            <a:ext cx="8659741" cy="84761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Центре дополнительного образования г. Мирный продолжает функционировать </a:t>
            </a:r>
            <a:r>
              <a:rPr lang="ru-RU" sz="1400" b="1" dirty="0">
                <a:solidFill>
                  <a:schemeClr val="tx1"/>
                </a:solidFill>
              </a:rPr>
              <a:t>Детский технопарк</a:t>
            </a:r>
            <a:r>
              <a:rPr lang="ru-RU" sz="1400" dirty="0">
                <a:solidFill>
                  <a:schemeClr val="tx1"/>
                </a:solidFill>
              </a:rPr>
              <a:t>, в рамках которого работают студии технической направленности (</a:t>
            </a:r>
            <a:r>
              <a:rPr lang="ru-RU" sz="1400" dirty="0" err="1">
                <a:solidFill>
                  <a:schemeClr val="tx1"/>
                </a:solidFill>
              </a:rPr>
              <a:t>Робоквантум</a:t>
            </a:r>
            <a:r>
              <a:rPr lang="ru-RU" sz="1400" dirty="0">
                <a:solidFill>
                  <a:schemeClr val="tx1"/>
                </a:solidFill>
              </a:rPr>
              <a:t>, Промышленный дизайн, 1 высокотехнологичный Хайтек-цех). Дополняют работу Детского технопарка студия по программе профориентации «Техно модуль «АЛРОСА».</a:t>
            </a:r>
          </a:p>
        </p:txBody>
      </p:sp>
      <p:sp>
        <p:nvSpPr>
          <p:cNvPr id="11" name="Прямоугольник с двумя скругленными противолежащими углами 10"/>
          <p:cNvSpPr/>
          <p:nvPr/>
        </p:nvSpPr>
        <p:spPr>
          <a:xfrm>
            <a:off x="309776" y="2522775"/>
            <a:ext cx="8659741" cy="90320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учреждениях дополнительного образования Мирнинского района ведутся занятия по </a:t>
            </a:r>
            <a:r>
              <a:rPr lang="ru-RU" sz="1400" b="1" dirty="0">
                <a:solidFill>
                  <a:schemeClr val="tx1"/>
                </a:solidFill>
              </a:rPr>
              <a:t>207</a:t>
            </a:r>
            <a:r>
              <a:rPr lang="ru-RU" sz="1400" dirty="0">
                <a:solidFill>
                  <a:schemeClr val="tx1"/>
                </a:solidFill>
              </a:rPr>
              <a:t> дополнительным общеразвивающим программам и дополнительным предпрофессиональным программам технической, естественно-научной, социально-гуманитарной, физкультурно-спортивной, художественной направленности. Общий охват составляет </a:t>
            </a:r>
            <a:r>
              <a:rPr lang="ru-RU" sz="1400" b="1" dirty="0">
                <a:solidFill>
                  <a:schemeClr val="tx1"/>
                </a:solidFill>
              </a:rPr>
              <a:t>5 948</a:t>
            </a:r>
            <a:r>
              <a:rPr lang="ru-RU" sz="1400" dirty="0">
                <a:solidFill>
                  <a:schemeClr val="tx1"/>
                </a:solidFill>
              </a:rPr>
              <a:t> человек. </a:t>
            </a:r>
          </a:p>
        </p:txBody>
      </p:sp>
      <p:sp>
        <p:nvSpPr>
          <p:cNvPr id="12" name="Прямоугольник с двумя скругленными противолежащими углами 11"/>
          <p:cNvSpPr/>
          <p:nvPr/>
        </p:nvSpPr>
        <p:spPr>
          <a:xfrm>
            <a:off x="309775" y="5494663"/>
            <a:ext cx="8659742" cy="439608"/>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2023 году в МАУ ДО «ЦДО» г. Мирный состоялось открытие анимационной студии </a:t>
            </a:r>
            <a:r>
              <a:rPr lang="ru-RU" sz="1400" b="1" dirty="0">
                <a:solidFill>
                  <a:schemeClr val="tx1"/>
                </a:solidFill>
              </a:rPr>
              <a:t>«Север» </a:t>
            </a:r>
            <a:r>
              <a:rPr lang="ru-RU" sz="1400" dirty="0">
                <a:solidFill>
                  <a:schemeClr val="tx1"/>
                </a:solidFill>
              </a:rPr>
              <a:t>в рамках реализации проекта Детской Ассамблеи народов РС (Я).</a:t>
            </a:r>
          </a:p>
        </p:txBody>
      </p:sp>
      <p:sp>
        <p:nvSpPr>
          <p:cNvPr id="13" name="Прямоугольник с двумя скругленными противолежащими углами 12"/>
          <p:cNvSpPr/>
          <p:nvPr/>
        </p:nvSpPr>
        <p:spPr>
          <a:xfrm>
            <a:off x="309775" y="6070788"/>
            <a:ext cx="8659742" cy="699238"/>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летний период 2023 года была организована работа </a:t>
            </a:r>
            <a:r>
              <a:rPr lang="ru-RU" sz="1400" b="1" dirty="0">
                <a:solidFill>
                  <a:schemeClr val="tx1"/>
                </a:solidFill>
              </a:rPr>
              <a:t>летних оздоровительных учреждений </a:t>
            </a:r>
            <a:r>
              <a:rPr lang="ru-RU" sz="1400" dirty="0">
                <a:solidFill>
                  <a:schemeClr val="tx1"/>
                </a:solidFill>
              </a:rPr>
              <a:t>на базе 26 образовательных организаций (17 лагерей с дневным пребыванием детей, 9 лагерей труда и отдыха) с общим охватом </a:t>
            </a:r>
            <a:r>
              <a:rPr lang="ru-RU" sz="1400" b="1" dirty="0">
                <a:solidFill>
                  <a:schemeClr val="tx1"/>
                </a:solidFill>
              </a:rPr>
              <a:t>3 206 </a:t>
            </a:r>
            <a:r>
              <a:rPr lang="ru-RU" sz="1400" dirty="0">
                <a:solidFill>
                  <a:schemeClr val="tx1"/>
                </a:solidFill>
              </a:rPr>
              <a:t>детей.</a:t>
            </a:r>
          </a:p>
        </p:txBody>
      </p:sp>
    </p:spTree>
    <p:extLst>
      <p:ext uri="{BB962C8B-B14F-4D97-AF65-F5344CB8AC3E}">
        <p14:creationId xmlns:p14="http://schemas.microsoft.com/office/powerpoint/2010/main" val="725508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359997" y="116190"/>
            <a:ext cx="8424007" cy="8042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rPr>
              <a:t>МУНИЦИПАЛЬНАЯ ПРОГРАММА</a:t>
            </a:r>
            <a:br>
              <a:rPr lang="ru-RU" sz="2000" b="1" dirty="0" smtClean="0">
                <a:solidFill>
                  <a:schemeClr val="tx1"/>
                </a:solidFill>
              </a:rPr>
            </a:br>
            <a:r>
              <a:rPr lang="ru-RU" sz="2000" b="1" dirty="0" smtClean="0">
                <a:solidFill>
                  <a:schemeClr val="tx1"/>
                </a:solidFill>
              </a:rPr>
              <a:t>«ДОПОЛНИТЕЛЬНОЕ </a:t>
            </a:r>
            <a:r>
              <a:rPr lang="ru-RU" sz="2000" b="1" dirty="0">
                <a:solidFill>
                  <a:schemeClr val="tx1"/>
                </a:solidFill>
              </a:rPr>
              <a:t>ОБРАЗОВАНИЕ В ДЕТСКИХ ШКОЛАХ </a:t>
            </a:r>
            <a:r>
              <a:rPr lang="ru-RU" sz="2000" b="1" dirty="0" smtClean="0">
                <a:solidFill>
                  <a:schemeClr val="tx1"/>
                </a:solidFill>
              </a:rPr>
              <a:t>ИСКУССТВ»</a:t>
            </a:r>
            <a:br>
              <a:rPr lang="ru-RU" sz="2000" b="1" dirty="0" smtClean="0">
                <a:solidFill>
                  <a:schemeClr val="tx1"/>
                </a:solidFill>
              </a:rPr>
            </a:br>
            <a:r>
              <a:rPr lang="ru-RU" sz="2000" b="1" dirty="0" smtClean="0">
                <a:solidFill>
                  <a:schemeClr val="tx1"/>
                </a:solidFill>
              </a:rPr>
              <a:t>на 2024-2028 годы</a:t>
            </a:r>
            <a:endParaRPr lang="ru-RU" sz="2000" dirty="0">
              <a:solidFill>
                <a:schemeClr val="tx1"/>
              </a:solidFill>
            </a:endParaRPr>
          </a:p>
        </p:txBody>
      </p:sp>
      <p:pic>
        <p:nvPicPr>
          <p:cNvPr id="7" name="Рисунок 6" descr="Screenshot (Надежда Александровна) 15-02-2024 14-57-43.png"/>
          <p:cNvPicPr/>
          <p:nvPr/>
        </p:nvPicPr>
        <p:blipFill rotWithShape="1">
          <a:blip r:embed="rId2" cstate="print"/>
          <a:srcRect l="11419" t="12292" r="5368" b="1300"/>
          <a:stretch/>
        </p:blipFill>
        <p:spPr>
          <a:xfrm>
            <a:off x="2505269" y="920441"/>
            <a:ext cx="4399383" cy="3303037"/>
          </a:xfrm>
          <a:prstGeom prst="rect">
            <a:avLst/>
          </a:prstGeom>
          <a:ln>
            <a:noFill/>
          </a:ln>
          <a:effectLst>
            <a:softEdge rad="112500"/>
          </a:effectLst>
        </p:spPr>
      </p:pic>
      <p:pic>
        <p:nvPicPr>
          <p:cNvPr id="8" name="Рисунок 7" descr="Screenshot (Надежда Александровна) 15-02-2024 14-58-34.png"/>
          <p:cNvPicPr/>
          <p:nvPr/>
        </p:nvPicPr>
        <p:blipFill>
          <a:blip r:embed="rId3"/>
          <a:stretch>
            <a:fillRect/>
          </a:stretch>
        </p:blipFill>
        <p:spPr>
          <a:xfrm>
            <a:off x="359997" y="4441370"/>
            <a:ext cx="4040155" cy="2146042"/>
          </a:xfrm>
          <a:prstGeom prst="rect">
            <a:avLst/>
          </a:prstGeom>
          <a:ln>
            <a:noFill/>
          </a:ln>
          <a:effectLst>
            <a:softEdge rad="112500"/>
          </a:effectLst>
        </p:spPr>
      </p:pic>
      <p:pic>
        <p:nvPicPr>
          <p:cNvPr id="9" name="Рисунок 8" descr="Screenshot (Надежда Александровна) 15-02-2024 14-58-17.png"/>
          <p:cNvPicPr/>
          <p:nvPr/>
        </p:nvPicPr>
        <p:blipFill>
          <a:blip r:embed="rId4"/>
          <a:stretch>
            <a:fillRect/>
          </a:stretch>
        </p:blipFill>
        <p:spPr>
          <a:xfrm>
            <a:off x="4921130" y="4441370"/>
            <a:ext cx="3862874" cy="2136710"/>
          </a:xfrm>
          <a:prstGeom prst="rect">
            <a:avLst/>
          </a:prstGeom>
          <a:ln>
            <a:noFill/>
          </a:ln>
          <a:effectLst>
            <a:softEdge rad="112500"/>
          </a:effectLst>
        </p:spPr>
      </p:pic>
    </p:spTree>
    <p:extLst>
      <p:ext uri="{BB962C8B-B14F-4D97-AF65-F5344CB8AC3E}">
        <p14:creationId xmlns:p14="http://schemas.microsoft.com/office/powerpoint/2010/main" val="3374194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68301" y="1023814"/>
            <a:ext cx="8450384" cy="5732585"/>
          </a:xfrm>
        </p:spPr>
        <p:txBody>
          <a:bodyPr>
            <a:normAutofit/>
          </a:bodyPr>
          <a:lstStyle/>
          <a:p>
            <a:pPr marL="0" indent="0" algn="just">
              <a:buNone/>
            </a:pPr>
            <a:r>
              <a:rPr lang="ru-RU"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600" dirty="0"/>
              <a:t>Обеспечение устойчивой системы дополнительного (предпрофессионального и общеразвивающего) образования в муниципальных учреждениях дополнительного </a:t>
            </a:r>
            <a:r>
              <a:rPr lang="ru-RU" sz="1600" dirty="0" smtClean="0"/>
              <a:t>образования </a:t>
            </a:r>
            <a:r>
              <a:rPr lang="ru-RU" sz="1600" dirty="0"/>
              <a:t>в сфере искусств Мирнинского </a:t>
            </a:r>
            <a:r>
              <a:rPr lang="ru-RU" sz="1600" dirty="0" smtClean="0"/>
              <a:t>района.</a:t>
            </a:r>
            <a:endParaRPr lang="ru-RU" sz="1600" dirty="0"/>
          </a:p>
          <a:p>
            <a:pPr marL="0" indent="0" algn="just">
              <a:buNone/>
            </a:pPr>
            <a:r>
              <a:rPr lang="ru-RU" dirty="0" smtClean="0"/>
              <a:t> </a:t>
            </a:r>
            <a:r>
              <a:rPr lang="ru-RU" b="1" u="sng" dirty="0" smtClean="0">
                <a:solidFill>
                  <a:schemeClr val="accent2">
                    <a:lumMod val="75000"/>
                  </a:schemeClr>
                </a:solidFill>
              </a:rPr>
              <a:t>ЗАДАЧИ</a:t>
            </a:r>
            <a:r>
              <a:rPr lang="ru-RU" b="1" u="sng" dirty="0">
                <a:solidFill>
                  <a:schemeClr val="accent2">
                    <a:lumMod val="75000"/>
                  </a:schemeClr>
                </a:solidFill>
              </a:rPr>
              <a:t>: </a:t>
            </a:r>
            <a:endParaRPr lang="ru-RU" dirty="0">
              <a:solidFill>
                <a:schemeClr val="accent2">
                  <a:lumMod val="75000"/>
                </a:schemeClr>
              </a:solidFill>
            </a:endParaRPr>
          </a:p>
          <a:p>
            <a:pPr lvl="0" algn="just">
              <a:buClr>
                <a:srgbClr val="C00000"/>
              </a:buClr>
              <a:buFont typeface="Wingdings" panose="05000000000000000000" pitchFamily="2" charset="2"/>
              <a:buChar char="ü"/>
            </a:pPr>
            <a:r>
              <a:rPr lang="ru-RU" sz="1600" dirty="0" smtClean="0"/>
              <a:t>Создание </a:t>
            </a:r>
            <a:r>
              <a:rPr lang="ru-RU" sz="1600" dirty="0"/>
              <a:t>условий для доступного дополнительного </a:t>
            </a:r>
            <a:r>
              <a:rPr lang="ru-RU" sz="1600" dirty="0" smtClean="0"/>
              <a:t>образования;</a:t>
            </a:r>
          </a:p>
          <a:p>
            <a:pPr lvl="0" algn="just">
              <a:buClr>
                <a:srgbClr val="C00000"/>
              </a:buClr>
              <a:buFont typeface="Wingdings" panose="05000000000000000000" pitchFamily="2" charset="2"/>
              <a:buChar char="ü"/>
            </a:pPr>
            <a:r>
              <a:rPr lang="ru-RU" sz="1600" dirty="0" smtClean="0"/>
              <a:t>Создание </a:t>
            </a:r>
            <a:r>
              <a:rPr lang="ru-RU" sz="1600" dirty="0"/>
              <a:t>условий для дальнейшего развития творческого потенциала учащихся и педагогических </a:t>
            </a:r>
            <a:r>
              <a:rPr lang="ru-RU" sz="1600" dirty="0" smtClean="0"/>
              <a:t>работников</a:t>
            </a:r>
            <a:r>
              <a:rPr lang="ru-RU" sz="1600" dirty="0"/>
              <a:t>;</a:t>
            </a:r>
            <a:endParaRPr lang="ru-RU" sz="1600" dirty="0" smtClean="0"/>
          </a:p>
          <a:p>
            <a:pPr lvl="0" algn="just">
              <a:buClr>
                <a:srgbClr val="C00000"/>
              </a:buClr>
              <a:buFont typeface="Wingdings" panose="05000000000000000000" pitchFamily="2" charset="2"/>
              <a:buChar char="ü"/>
            </a:pPr>
            <a:r>
              <a:rPr lang="ru-RU" sz="1600" dirty="0" smtClean="0"/>
              <a:t>Организация </a:t>
            </a:r>
            <a:r>
              <a:rPr lang="ru-RU" sz="1600" dirty="0"/>
              <a:t>комплексной безопасности, комфортных </a:t>
            </a:r>
            <a:r>
              <a:rPr lang="ru-RU" sz="1600" dirty="0" smtClean="0"/>
              <a:t>условий</a:t>
            </a:r>
            <a:r>
              <a:rPr lang="ru-RU" sz="1600" dirty="0"/>
              <a:t>, эффективного и рационального содержания </a:t>
            </a:r>
            <a:r>
              <a:rPr lang="ru-RU" sz="1600" dirty="0" smtClean="0"/>
              <a:t>имущества</a:t>
            </a:r>
            <a:r>
              <a:rPr lang="ru-RU" sz="1600" dirty="0"/>
              <a:t>.</a:t>
            </a:r>
          </a:p>
          <a:p>
            <a:pPr marL="0" indent="0">
              <a:buNone/>
            </a:pPr>
            <a:endParaRPr lang="ru-RU" sz="2000" b="1" dirty="0" smtClean="0">
              <a:solidFill>
                <a:schemeClr val="accent5">
                  <a:lumMod val="75000"/>
                </a:schemeClr>
              </a:solidFill>
            </a:endParaRPr>
          </a:p>
          <a:p>
            <a:pPr marL="0" indent="0">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smtClean="0">
                <a:solidFill>
                  <a:schemeClr val="accent5">
                    <a:lumMod val="75000"/>
                  </a:schemeClr>
                </a:solidFill>
              </a:rPr>
              <a:t>тыс. руб.</a:t>
            </a:r>
            <a:endParaRPr lang="ru-RU" sz="1400" dirty="0"/>
          </a:p>
        </p:txBody>
      </p:sp>
      <p:graphicFrame>
        <p:nvGraphicFramePr>
          <p:cNvPr id="7" name="Таблица 6"/>
          <p:cNvGraphicFramePr>
            <a:graphicFrameLocks noGrp="1"/>
          </p:cNvGraphicFramePr>
          <p:nvPr>
            <p:extLst>
              <p:ext uri="{D42A27DB-BD31-4B8C-83A1-F6EECF244321}">
                <p14:modId xmlns:p14="http://schemas.microsoft.com/office/powerpoint/2010/main" val="3623117804"/>
              </p:ext>
            </p:extLst>
          </p:nvPr>
        </p:nvGraphicFramePr>
        <p:xfrm>
          <a:off x="365760" y="4419403"/>
          <a:ext cx="8532000" cy="1799133"/>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35496">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550506">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350 634,6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322 091,2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322 091,2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299 280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299 280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350 912,2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322 368,8</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322 368,8</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299 557,6</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299 557,6</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Заголовок 1"/>
          <p:cNvSpPr>
            <a:spLocks noGrp="1"/>
          </p:cNvSpPr>
          <p:nvPr>
            <p:ph type="title"/>
          </p:nvPr>
        </p:nvSpPr>
        <p:spPr>
          <a:xfrm>
            <a:off x="359997" y="116190"/>
            <a:ext cx="8424007" cy="8042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rPr>
              <a:t>МУНИЦИПАЛЬНАЯ ПРОГРАММА</a:t>
            </a:r>
            <a:br>
              <a:rPr lang="ru-RU" sz="2000" b="1" dirty="0" smtClean="0">
                <a:solidFill>
                  <a:schemeClr val="tx1"/>
                </a:solidFill>
              </a:rPr>
            </a:br>
            <a:r>
              <a:rPr lang="ru-RU" sz="2000" b="1" dirty="0" smtClean="0">
                <a:solidFill>
                  <a:schemeClr val="tx1"/>
                </a:solidFill>
              </a:rPr>
              <a:t>«ДОПОЛНИТЕЛЬНОЕ </a:t>
            </a:r>
            <a:r>
              <a:rPr lang="ru-RU" sz="2000" b="1" dirty="0">
                <a:solidFill>
                  <a:schemeClr val="tx1"/>
                </a:solidFill>
              </a:rPr>
              <a:t>ОБРАЗОВАНИЕ В ДЕТСКИХ ШКОЛАХ </a:t>
            </a:r>
            <a:r>
              <a:rPr lang="ru-RU" sz="2000" b="1" dirty="0" smtClean="0">
                <a:solidFill>
                  <a:schemeClr val="tx1"/>
                </a:solidFill>
              </a:rPr>
              <a:t>ИСКУССТВ»</a:t>
            </a:r>
            <a:br>
              <a:rPr lang="ru-RU" sz="2000" b="1" dirty="0" smtClean="0">
                <a:solidFill>
                  <a:schemeClr val="tx1"/>
                </a:solidFill>
              </a:rPr>
            </a:br>
            <a:r>
              <a:rPr lang="ru-RU" sz="2000" b="1" dirty="0" smtClean="0">
                <a:solidFill>
                  <a:schemeClr val="tx1"/>
                </a:solidFill>
              </a:rPr>
              <a:t>на 2024-2028 годы</a:t>
            </a:r>
            <a:endParaRPr lang="ru-RU" sz="2000" dirty="0">
              <a:solidFill>
                <a:schemeClr val="tx1"/>
              </a:solidFill>
            </a:endParaRPr>
          </a:p>
        </p:txBody>
      </p:sp>
    </p:spTree>
    <p:extLst>
      <p:ext uri="{BB962C8B-B14F-4D97-AF65-F5344CB8AC3E}">
        <p14:creationId xmlns:p14="http://schemas.microsoft.com/office/powerpoint/2010/main" val="1123662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289249" y="0"/>
            <a:ext cx="8556171" cy="840693"/>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«Дополнительное образование в детских школах искусств</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видам искусств» </a:t>
            </a:r>
            <a:r>
              <a:rPr lang="ru-RU" sz="1800" b="1" dirty="0">
                <a:solidFill>
                  <a:schemeClr val="tx1"/>
                </a:solidFill>
                <a:cs typeface="Times New Roman" panose="02020603050405020304" pitchFamily="18" charset="0"/>
              </a:rPr>
              <a:t>на 2019-2023 годы </a:t>
            </a:r>
          </a:p>
        </p:txBody>
      </p:sp>
      <p:sp>
        <p:nvSpPr>
          <p:cNvPr id="5" name="Прямоугольник 4"/>
          <p:cNvSpPr/>
          <p:nvPr/>
        </p:nvSpPr>
        <p:spPr>
          <a:xfrm>
            <a:off x="342433" y="89720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162697553"/>
              </p:ext>
            </p:extLst>
          </p:nvPr>
        </p:nvGraphicFramePr>
        <p:xfrm>
          <a:off x="366925" y="1230100"/>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274,8</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274,8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326 120,5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325 856,7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326 395,3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326 131,5</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Прямоугольник с двумя скругленными противолежащими углами 9"/>
          <p:cNvSpPr/>
          <p:nvPr/>
        </p:nvSpPr>
        <p:spPr>
          <a:xfrm>
            <a:off x="261956" y="5353058"/>
            <a:ext cx="8610755" cy="139332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300" dirty="0">
                <a:solidFill>
                  <a:schemeClr val="tx1"/>
                </a:solidFill>
              </a:rPr>
              <a:t>Помимо основной образовательной деятельности детские школы искусств реализуют и другие проекты. Сводный хор в Удачном радует жителей и гостей севера уже второй год. Продолжаются занятия в Школах третьего возраста в Мирном и Арылахе, также ведется активная работа в рамках республиканских проектов «Музыка для всех» и «Рисуют все».</a:t>
            </a:r>
          </a:p>
          <a:p>
            <a:pPr indent="180975" algn="just" defTabSz="685800"/>
            <a:r>
              <a:rPr lang="ru-RU" sz="1300" dirty="0">
                <a:solidFill>
                  <a:schemeClr val="tx1"/>
                </a:solidFill>
              </a:rPr>
              <a:t>В </a:t>
            </a:r>
            <a:r>
              <a:rPr lang="ru-RU" sz="1300" dirty="0" smtClean="0">
                <a:solidFill>
                  <a:schemeClr val="tx1"/>
                </a:solidFill>
              </a:rPr>
              <a:t>феврале 2023 года </a:t>
            </a:r>
            <a:r>
              <a:rPr lang="ru-RU" sz="1300" dirty="0">
                <a:solidFill>
                  <a:schemeClr val="tx1"/>
                </a:solidFill>
              </a:rPr>
              <a:t>преподаватели и учащиеся подготовили работы для благотворительной ярмарки проекта «</a:t>
            </a:r>
            <a:r>
              <a:rPr lang="ru-RU" sz="1300" dirty="0" err="1">
                <a:solidFill>
                  <a:schemeClr val="tx1"/>
                </a:solidFill>
              </a:rPr>
              <a:t>Vместе</a:t>
            </a:r>
            <a:r>
              <a:rPr lang="ru-RU" sz="1300" dirty="0">
                <a:solidFill>
                  <a:schemeClr val="tx1"/>
                </a:solidFill>
              </a:rPr>
              <a:t> мы – сила!», а вырученные средства были направлены на поддержку воинов, участвующих в специальной военной операции.</a:t>
            </a:r>
          </a:p>
        </p:txBody>
      </p:sp>
      <p:sp>
        <p:nvSpPr>
          <p:cNvPr id="11" name="Прямоугольник с двумя скругленными противолежащими углами 10"/>
          <p:cNvSpPr/>
          <p:nvPr/>
        </p:nvSpPr>
        <p:spPr>
          <a:xfrm>
            <a:off x="289249" y="3178685"/>
            <a:ext cx="8610755" cy="2031178"/>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Учащиеся детских школ искусств активно участвуют в международных, российских и республиканских конкурсах, фестивалях, олимпиадах как в очной, так и заочной форме, таких как:</a:t>
            </a:r>
          </a:p>
          <a:p>
            <a:pPr marL="285750" indent="161925" algn="just" defTabSz="685800">
              <a:buFont typeface="Arial" panose="020B0604020202020204" pitchFamily="34" charset="0"/>
              <a:buChar char="•"/>
            </a:pPr>
            <a:r>
              <a:rPr lang="ru-RU" sz="1300" dirty="0">
                <a:solidFill>
                  <a:schemeClr val="tx1"/>
                </a:solidFill>
              </a:rPr>
              <a:t>Республиканский «Бал юных дарований»</a:t>
            </a:r>
          </a:p>
          <a:p>
            <a:pPr marL="285750" indent="161925" algn="just" defTabSz="685800">
              <a:buFont typeface="Arial" panose="020B0604020202020204" pitchFamily="34" charset="0"/>
              <a:buChar char="•"/>
            </a:pPr>
            <a:r>
              <a:rPr lang="ru-RU" sz="1300" dirty="0">
                <a:solidFill>
                  <a:schemeClr val="tx1"/>
                </a:solidFill>
              </a:rPr>
              <a:t>I Международный (IV Всероссийский) фестиваль-конкурс «Созвездия Арктики – 2023»</a:t>
            </a:r>
          </a:p>
          <a:p>
            <a:pPr marL="285750" indent="161925" algn="just" defTabSz="685800">
              <a:buFont typeface="Arial" panose="020B0604020202020204" pitchFamily="34" charset="0"/>
              <a:buChar char="•"/>
            </a:pPr>
            <a:r>
              <a:rPr lang="ru-RU" sz="1300" dirty="0">
                <a:solidFill>
                  <a:schemeClr val="tx1"/>
                </a:solidFill>
              </a:rPr>
              <a:t>VIII Республиканский детский конкурс </a:t>
            </a:r>
            <a:r>
              <a:rPr lang="ru-RU" sz="1300" dirty="0" err="1">
                <a:solidFill>
                  <a:schemeClr val="tx1"/>
                </a:solidFill>
              </a:rPr>
              <a:t>хомусистов</a:t>
            </a:r>
            <a:r>
              <a:rPr lang="ru-RU" sz="1300" dirty="0">
                <a:solidFill>
                  <a:schemeClr val="tx1"/>
                </a:solidFill>
              </a:rPr>
              <a:t> «ДЬҮРҮҺҮЙ ХОМУҺУМ!»</a:t>
            </a:r>
          </a:p>
          <a:p>
            <a:pPr marL="285750" indent="161925" algn="just" defTabSz="685800">
              <a:buFont typeface="Arial" panose="020B0604020202020204" pitchFamily="34" charset="0"/>
              <a:buChar char="•"/>
            </a:pPr>
            <a:r>
              <a:rPr lang="ru-RU" sz="1300" dirty="0">
                <a:solidFill>
                  <a:schemeClr val="tx1"/>
                </a:solidFill>
              </a:rPr>
              <a:t>I Всероссийский фестиваль-конкурс исполнителей на духовых инструментах «Кубок Алтая»</a:t>
            </a:r>
          </a:p>
          <a:p>
            <a:pPr marL="285750" indent="161925" algn="just" defTabSz="685800">
              <a:buFont typeface="Arial" panose="020B0604020202020204" pitchFamily="34" charset="0"/>
              <a:buChar char="•"/>
            </a:pPr>
            <a:r>
              <a:rPr lang="ru-RU" sz="1300" dirty="0">
                <a:solidFill>
                  <a:schemeClr val="tx1"/>
                </a:solidFill>
              </a:rPr>
              <a:t>Открытый республиканский конкурс исполнителей классического танца «Дивертисмент - 2023»</a:t>
            </a:r>
          </a:p>
          <a:p>
            <a:pPr marL="285750" indent="161925" algn="just" defTabSz="685800">
              <a:buFont typeface="Arial" panose="020B0604020202020204" pitchFamily="34" charset="0"/>
              <a:buChar char="•"/>
            </a:pPr>
            <a:r>
              <a:rPr lang="ru-RU" sz="1300" dirty="0">
                <a:solidFill>
                  <a:schemeClr val="tx1"/>
                </a:solidFill>
              </a:rPr>
              <a:t>Международный музыкальный дистанционный конкурс, посвященный 150-летию С.В. Рахманинова</a:t>
            </a:r>
          </a:p>
          <a:p>
            <a:pPr marL="285750" indent="161925" algn="just" defTabSz="685800">
              <a:buFont typeface="Arial" panose="020B0604020202020204" pitchFamily="34" charset="0"/>
              <a:buChar char="•"/>
            </a:pPr>
            <a:r>
              <a:rPr lang="ru-RU" sz="1300" dirty="0">
                <a:solidFill>
                  <a:schemeClr val="tx1"/>
                </a:solidFill>
              </a:rPr>
              <a:t>LX Международный конкурс-фестиваль музыкально-художественного творчества «Праздник детства» и др.</a:t>
            </a:r>
          </a:p>
          <a:p>
            <a:pPr indent="180975" algn="just" defTabSz="685800"/>
            <a:r>
              <a:rPr lang="ru-RU" sz="1400" dirty="0">
                <a:solidFill>
                  <a:schemeClr val="tx1"/>
                </a:solidFill>
              </a:rPr>
              <a:t>Всего занято </a:t>
            </a:r>
            <a:r>
              <a:rPr lang="ru-RU" sz="1400" b="1" dirty="0">
                <a:solidFill>
                  <a:schemeClr val="tx1"/>
                </a:solidFill>
              </a:rPr>
              <a:t>387</a:t>
            </a:r>
            <a:r>
              <a:rPr lang="ru-RU" sz="1400" dirty="0">
                <a:solidFill>
                  <a:schemeClr val="tx1"/>
                </a:solidFill>
              </a:rPr>
              <a:t> призовых мест, в том числе </a:t>
            </a:r>
            <a:r>
              <a:rPr lang="ru-RU" sz="1400" b="1" dirty="0">
                <a:solidFill>
                  <a:schemeClr val="tx1"/>
                </a:solidFill>
              </a:rPr>
              <a:t>6</a:t>
            </a:r>
            <a:r>
              <a:rPr lang="ru-RU" sz="1400" dirty="0">
                <a:solidFill>
                  <a:schemeClr val="tx1"/>
                </a:solidFill>
              </a:rPr>
              <a:t> гран-при.</a:t>
            </a:r>
          </a:p>
        </p:txBody>
      </p:sp>
      <p:sp>
        <p:nvSpPr>
          <p:cNvPr id="12" name="Прямоугольник с двумя скругленными противолежащими углами 11"/>
          <p:cNvSpPr/>
          <p:nvPr/>
        </p:nvSpPr>
        <p:spPr>
          <a:xfrm>
            <a:off x="375089" y="2495883"/>
            <a:ext cx="8610755" cy="53960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Мирнинском районе образовательно-воспитательный процесс в системе художественного образования в области искусств обеспечивают </a:t>
            </a:r>
            <a:r>
              <a:rPr lang="ru-RU" sz="1400" b="1" dirty="0">
                <a:solidFill>
                  <a:schemeClr val="tx1"/>
                </a:solidFill>
              </a:rPr>
              <a:t>6  Детских школ искусств </a:t>
            </a:r>
            <a:r>
              <a:rPr lang="ru-RU" sz="1400" dirty="0">
                <a:solidFill>
                  <a:schemeClr val="tx1"/>
                </a:solidFill>
              </a:rPr>
              <a:t>и </a:t>
            </a:r>
            <a:r>
              <a:rPr lang="ru-RU" sz="1400" b="1" dirty="0">
                <a:solidFill>
                  <a:schemeClr val="tx1"/>
                </a:solidFill>
              </a:rPr>
              <a:t>2 филиала</a:t>
            </a:r>
            <a:r>
              <a:rPr lang="ru-RU" sz="1400" dirty="0">
                <a:solidFill>
                  <a:schemeClr val="tx1"/>
                </a:solidFill>
              </a:rPr>
              <a:t>.</a:t>
            </a:r>
          </a:p>
        </p:txBody>
      </p:sp>
    </p:spTree>
    <p:extLst>
      <p:ext uri="{BB962C8B-B14F-4D97-AF65-F5344CB8AC3E}">
        <p14:creationId xmlns:p14="http://schemas.microsoft.com/office/powerpoint/2010/main" val="2322805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30201" y="0"/>
            <a:ext cx="8576407" cy="896816"/>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ru-RU" sz="20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КОМПЛЕКСНОЕ ПСИХОЛОГО-ПЕДАГОГИЧЕСКОЕ И МЕДИКО-СОЦИАЛЬНОЕ СОПРОВОЖДЕНИЕ ОБРАЗОВАТЕЛЬНОГО ПРОЦЕССА» на 2024-2028 годы</a:t>
            </a:r>
            <a:endParaRPr lang="ru-RU"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server\Общий архив\ШТАЙЦ\Сайт\Оформление\Обложка 3 ВК.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309" y="1015667"/>
            <a:ext cx="5640237" cy="2877567"/>
          </a:xfrm>
          <a:prstGeom prst="rect">
            <a:avLst/>
          </a:prstGeom>
          <a:ln>
            <a:noFill/>
          </a:ln>
          <a:effectLst>
            <a:softEdge rad="112500"/>
          </a:effectLst>
        </p:spPr>
      </p:pic>
      <p:pic>
        <p:nvPicPr>
          <p:cNvPr id="7" name="Рисунок 6" descr="C:\Users\Пользователь\3D Objects\Desktop\фото к МП\тренинг для АМП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759" y="3866116"/>
            <a:ext cx="3280249" cy="1888750"/>
          </a:xfrm>
          <a:prstGeom prst="rect">
            <a:avLst/>
          </a:prstGeom>
          <a:ln>
            <a:noFill/>
          </a:ln>
          <a:effectLst>
            <a:softEdge rad="112500"/>
          </a:effectLst>
        </p:spPr>
      </p:pic>
      <p:pic>
        <p:nvPicPr>
          <p:cNvPr id="8" name="Рисунок 7" descr="C:\Users\Пользователь\3D Objects\Desktop\фото к МП\посвящение в психологи сош 7.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085" y="3920351"/>
            <a:ext cx="2838450" cy="1834515"/>
          </a:xfrm>
          <a:prstGeom prst="rect">
            <a:avLst/>
          </a:prstGeom>
          <a:ln>
            <a:noFill/>
          </a:ln>
          <a:effectLst>
            <a:softEdge rad="112500"/>
          </a:effectLst>
        </p:spPr>
      </p:pic>
      <p:pic>
        <p:nvPicPr>
          <p:cNvPr id="9" name="Рисунок 8" descr="C:\Users\Пользователь\3D Objects\Desktop\фото к МП\день открытых дверей сош 7,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226" y="4916246"/>
            <a:ext cx="3164141" cy="1941754"/>
          </a:xfrm>
          <a:prstGeom prst="rect">
            <a:avLst/>
          </a:prstGeom>
          <a:ln>
            <a:noFill/>
          </a:ln>
          <a:effectLst>
            <a:softEdge rad="112500"/>
          </a:effectLst>
        </p:spPr>
      </p:pic>
    </p:spTree>
    <p:extLst>
      <p:ext uri="{BB962C8B-B14F-4D97-AF65-F5344CB8AC3E}">
        <p14:creationId xmlns:p14="http://schemas.microsoft.com/office/powerpoint/2010/main" val="2132750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30201" y="0"/>
            <a:ext cx="8576407" cy="896816"/>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ru-RU" sz="20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КОМПЛЕКСНОЕ ПСИХОЛОГО-ПЕДАГОГИЧЕСКОЕ И МЕДИКО-СОЦИАЛЬНОЕ СОПРОВОЖДЕНИЕ ОБРАЗОВАТЕЛЬНОГО ПРОЦЕССА» на 2024-2028 годы</a:t>
            </a:r>
            <a:endParaRPr lang="ru-RU"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Объект 2"/>
          <p:cNvSpPr>
            <a:spLocks noGrp="1"/>
          </p:cNvSpPr>
          <p:nvPr>
            <p:ph idx="1"/>
          </p:nvPr>
        </p:nvSpPr>
        <p:spPr>
          <a:xfrm>
            <a:off x="330201" y="982103"/>
            <a:ext cx="8488484" cy="4047097"/>
          </a:xfrm>
        </p:spPr>
        <p:txBody>
          <a:bodyPr>
            <a:normAutofit fontScale="92500" lnSpcReduction="10000"/>
          </a:bodyPr>
          <a:lstStyle/>
          <a:p>
            <a:pPr marL="0" indent="0" algn="just">
              <a:buNone/>
            </a:pPr>
            <a:r>
              <a:rPr lang="ru-RU"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500" dirty="0" smtClean="0"/>
              <a:t>Обеспечение </a:t>
            </a:r>
            <a:r>
              <a:rPr lang="ru-RU" sz="1500" dirty="0"/>
              <a:t>комплексного психолого-педагогического и медико-социального сопровождения образовательного процесса учреждений системы образования </a:t>
            </a:r>
            <a:r>
              <a:rPr lang="ru-RU" sz="1500" dirty="0" smtClean="0"/>
              <a:t>МО </a:t>
            </a:r>
            <a:r>
              <a:rPr lang="ru-RU" sz="1500" dirty="0"/>
              <a:t>«Мирнинский </a:t>
            </a:r>
            <a:r>
              <a:rPr lang="ru-RU" sz="1500" dirty="0" smtClean="0"/>
              <a:t>район» РС (Я)</a:t>
            </a:r>
            <a:endParaRPr lang="ru-RU" sz="1500" dirty="0"/>
          </a:p>
          <a:p>
            <a:pPr marL="0" indent="0" algn="just">
              <a:buNone/>
            </a:pPr>
            <a:r>
              <a:rPr lang="ru-RU" b="1" u="sng" dirty="0" smtClean="0">
                <a:solidFill>
                  <a:schemeClr val="accent2">
                    <a:lumMod val="75000"/>
                  </a:schemeClr>
                </a:solidFill>
              </a:rPr>
              <a:t>ЗАДАЧИ</a:t>
            </a:r>
            <a:r>
              <a:rPr lang="ru-RU" b="1" u="sng" dirty="0">
                <a:solidFill>
                  <a:schemeClr val="accent2">
                    <a:lumMod val="75000"/>
                  </a:schemeClr>
                </a:solidFill>
              </a:rPr>
              <a:t>: </a:t>
            </a:r>
            <a:endParaRPr lang="ru-RU" dirty="0">
              <a:solidFill>
                <a:schemeClr val="accent2">
                  <a:lumMod val="75000"/>
                </a:schemeClr>
              </a:solidFill>
            </a:endParaRPr>
          </a:p>
          <a:p>
            <a:pPr lvl="0" algn="just" fontAlgn="base" hangingPunct="0">
              <a:buClr>
                <a:srgbClr val="C00000"/>
              </a:buClr>
              <a:buFont typeface="Wingdings" panose="05000000000000000000" pitchFamily="2" charset="2"/>
              <a:buChar char="ü"/>
            </a:pPr>
            <a:r>
              <a:rPr lang="ru-RU" sz="1600" dirty="0"/>
              <a:t> </a:t>
            </a:r>
            <a:r>
              <a:rPr lang="ru-RU" sz="1600" dirty="0" smtClean="0"/>
              <a:t>О</a:t>
            </a:r>
            <a:r>
              <a:rPr lang="ru-RU" sz="1500" dirty="0" smtClean="0"/>
              <a:t>казание </a:t>
            </a:r>
            <a:r>
              <a:rPr lang="ru-RU" sz="1500" dirty="0"/>
              <a:t>психолого-педагогической и медико-социальной помощи детям, испытывающим трудности в освоении основных общеобразовательных программ, развитии и социальной </a:t>
            </a:r>
            <a:r>
              <a:rPr lang="ru-RU" sz="1500" dirty="0" smtClean="0"/>
              <a:t>адаптации</a:t>
            </a:r>
            <a:r>
              <a:rPr lang="ru-RU" sz="1500" dirty="0"/>
              <a:t>;</a:t>
            </a:r>
            <a:endParaRPr lang="ru-RU" sz="1500" dirty="0" smtClean="0"/>
          </a:p>
          <a:p>
            <a:pPr lvl="0" algn="just" fontAlgn="base" hangingPunct="0">
              <a:buClr>
                <a:srgbClr val="C00000"/>
              </a:buClr>
              <a:buFont typeface="Wingdings" panose="05000000000000000000" pitchFamily="2" charset="2"/>
              <a:buChar char="ü"/>
            </a:pPr>
            <a:r>
              <a:rPr lang="ru-RU" sz="1500" dirty="0"/>
              <a:t>П</a:t>
            </a:r>
            <a:r>
              <a:rPr lang="ru-RU" sz="1500" dirty="0" smtClean="0"/>
              <a:t>рофилактика </a:t>
            </a:r>
            <a:r>
              <a:rPr lang="ru-RU" sz="1500" dirty="0"/>
              <a:t>социальной дезадаптации и девиаций поведения обучающихся образовательных организаций, находящихся в кризисных ситуациях, в социально-опасном положении, психологическая помощь их </a:t>
            </a:r>
            <a:r>
              <a:rPr lang="ru-RU" sz="1500" dirty="0" smtClean="0"/>
              <a:t>семьям;</a:t>
            </a:r>
          </a:p>
          <a:p>
            <a:pPr lvl="0" algn="just" fontAlgn="base" hangingPunct="0">
              <a:buClr>
                <a:srgbClr val="C00000"/>
              </a:buClr>
              <a:buFont typeface="Wingdings" panose="05000000000000000000" pitchFamily="2" charset="2"/>
              <a:buChar char="ü"/>
            </a:pPr>
            <a:r>
              <a:rPr lang="ru-RU" sz="1500" dirty="0"/>
              <a:t>С</a:t>
            </a:r>
            <a:r>
              <a:rPr lang="ru-RU" sz="1500" dirty="0" smtClean="0"/>
              <a:t>воевременное </a:t>
            </a:r>
            <a:r>
              <a:rPr lang="ru-RU" sz="1500" dirty="0"/>
              <a:t>выявление детей и подростков с особенностями в развитии и поведении,  проведение комплексного психолого-медико-педагогического обследования и назначения специальных образовательных условий несовершеннолетним, испытывающим трудности в усвоении образовательных программ по состоянию </a:t>
            </a:r>
            <a:r>
              <a:rPr lang="ru-RU" sz="1500" dirty="0" smtClean="0"/>
              <a:t>здоровья;</a:t>
            </a:r>
          </a:p>
          <a:p>
            <a:pPr lvl="0" algn="just" fontAlgn="base" hangingPunct="0">
              <a:buClr>
                <a:srgbClr val="C00000"/>
              </a:buClr>
              <a:buFont typeface="Wingdings" panose="05000000000000000000" pitchFamily="2" charset="2"/>
              <a:buChar char="ü"/>
            </a:pPr>
            <a:r>
              <a:rPr lang="ru-RU" sz="1500" dirty="0"/>
              <a:t>О</a:t>
            </a:r>
            <a:r>
              <a:rPr lang="ru-RU" sz="1500" dirty="0" smtClean="0"/>
              <a:t>рганизация </a:t>
            </a:r>
            <a:r>
              <a:rPr lang="ru-RU" sz="1500" dirty="0"/>
              <a:t>деятельности Службы ранней помощи, с целью обеспечения психолого-педагогической помощи, профилактики отклонений в развитии и адаптации детей раннего </a:t>
            </a:r>
            <a:r>
              <a:rPr lang="ru-RU" sz="1500" dirty="0" smtClean="0"/>
              <a:t>возраста;</a:t>
            </a:r>
          </a:p>
          <a:p>
            <a:pPr lvl="0" algn="just" fontAlgn="base" hangingPunct="0">
              <a:buClr>
                <a:srgbClr val="C00000"/>
              </a:buClr>
              <a:buFont typeface="Wingdings" panose="05000000000000000000" pitchFamily="2" charset="2"/>
              <a:buChar char="ü"/>
            </a:pPr>
            <a:r>
              <a:rPr lang="ru-RU" sz="1500" dirty="0"/>
              <a:t>С</a:t>
            </a:r>
            <a:r>
              <a:rPr lang="ru-RU" sz="1500" dirty="0" smtClean="0"/>
              <a:t>одействие </a:t>
            </a:r>
            <a:r>
              <a:rPr lang="ru-RU" sz="1500" dirty="0"/>
              <a:t>повышению психолого-педагогической компетентности педагогов и просвещение родителей в вопросах воспитания и обучения </a:t>
            </a:r>
            <a:r>
              <a:rPr lang="ru-RU" sz="1500" dirty="0" smtClean="0"/>
              <a:t>несовершеннолетних.</a:t>
            </a:r>
            <a:endParaRPr lang="ru-RU" sz="2000" b="1" dirty="0" smtClean="0">
              <a:solidFill>
                <a:schemeClr val="accent5">
                  <a:lumMod val="75000"/>
                </a:schemeClr>
              </a:solidFill>
            </a:endParaRPr>
          </a:p>
          <a:p>
            <a:pPr marL="0" indent="0">
              <a:lnSpc>
                <a:spcPct val="120000"/>
              </a:lnSpc>
              <a:buNone/>
            </a:pPr>
            <a:r>
              <a:rPr lang="ru-RU" sz="2000" b="1" dirty="0" smtClean="0">
                <a:solidFill>
                  <a:schemeClr val="accent5">
                    <a:lumMod val="75000"/>
                  </a:schemeClr>
                </a:solidFill>
              </a:rPr>
              <a:t>ФИНАНСОВОЕ ОБЕСПЕЧЕНИЕ </a:t>
            </a:r>
            <a:r>
              <a:rPr lang="ru-RU" sz="2000" b="1" dirty="0">
                <a:solidFill>
                  <a:schemeClr val="accent5">
                    <a:lumMod val="75000"/>
                  </a:schemeClr>
                </a:solidFill>
              </a:rPr>
              <a:t>ПРОГРАММЫ</a:t>
            </a:r>
            <a:r>
              <a:rPr lang="ru-RU" sz="2000" b="1" dirty="0" smtClean="0">
                <a:solidFill>
                  <a:schemeClr val="accent5">
                    <a:lumMod val="75000"/>
                  </a:schemeClr>
                </a:solidFill>
              </a:rPr>
              <a:t>:                                                      </a:t>
            </a:r>
            <a:r>
              <a:rPr lang="ru-RU" sz="1400" b="1" dirty="0" smtClean="0">
                <a:solidFill>
                  <a:schemeClr val="accent5">
                    <a:lumMod val="75000"/>
                  </a:schemeClr>
                </a:solidFill>
              </a:rPr>
              <a:t>тыс. руб.</a:t>
            </a:r>
            <a:endParaRPr lang="ru-RU" sz="2000" dirty="0"/>
          </a:p>
        </p:txBody>
      </p:sp>
      <p:graphicFrame>
        <p:nvGraphicFramePr>
          <p:cNvPr id="5" name="Таблица 4"/>
          <p:cNvGraphicFramePr>
            <a:graphicFrameLocks noGrp="1"/>
          </p:cNvGraphicFramePr>
          <p:nvPr>
            <p:extLst>
              <p:ext uri="{D42A27DB-BD31-4B8C-83A1-F6EECF244321}">
                <p14:modId xmlns:p14="http://schemas.microsoft.com/office/powerpoint/2010/main" val="2406896914"/>
              </p:ext>
            </p:extLst>
          </p:nvPr>
        </p:nvGraphicFramePr>
        <p:xfrm>
          <a:off x="352404" y="4954555"/>
          <a:ext cx="8532000" cy="1772703"/>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610724">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46 826,6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46 020,5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46 020,5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8848">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630,0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679,2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7734467"/>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46 826,6</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smtClean="0">
                          <a:ln>
                            <a:noFill/>
                          </a:ln>
                          <a:effectLst/>
                          <a:uLnTx/>
                          <a:uFillTx/>
                        </a:rPr>
                        <a:t>46 020,5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46 020,5</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46 020,5</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3527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2784" y="689349"/>
            <a:ext cx="4058816" cy="362287"/>
          </a:xfrm>
        </p:spPr>
        <p:txBody>
          <a:bodyPr>
            <a:noAutofit/>
          </a:bodyPr>
          <a:lstStyle/>
          <a:p>
            <a:r>
              <a:rPr lang="ru-RU" sz="2000" b="1" dirty="0">
                <a:solidFill>
                  <a:srgbClr val="996600"/>
                </a:solidFill>
                <a:latin typeface="Calibri" panose="020F0502020204030204" pitchFamily="34" charset="0"/>
                <a:ea typeface="+mn-ea"/>
                <a:cs typeface="Calibri" panose="020F0502020204030204" pitchFamily="34" charset="0"/>
              </a:rPr>
              <a:t>ДЕМОГРАФИЧЕСКИЕ</a:t>
            </a:r>
            <a:r>
              <a:rPr lang="ru-RU" sz="2000" b="1" dirty="0">
                <a:solidFill>
                  <a:schemeClr val="bg2">
                    <a:lumMod val="50000"/>
                  </a:schemeClr>
                </a:solidFill>
                <a:effectLst>
                  <a:innerShdw blurRad="63500" dist="50800" dir="18900000">
                    <a:prstClr val="black">
                      <a:alpha val="50000"/>
                    </a:prstClr>
                  </a:innerShdw>
                </a:effectLst>
              </a:rPr>
              <a:t> </a:t>
            </a:r>
            <a:r>
              <a:rPr lang="ru-RU" sz="2000" b="1" dirty="0">
                <a:solidFill>
                  <a:srgbClr val="996600"/>
                </a:solidFill>
                <a:latin typeface="Calibri" panose="020F0502020204030204" pitchFamily="34" charset="0"/>
                <a:ea typeface="+mn-ea"/>
                <a:cs typeface="Calibri" panose="020F0502020204030204" pitchFamily="34" charset="0"/>
              </a:rPr>
              <a:t>ПОКАЗАТЕЛИ</a:t>
            </a:r>
          </a:p>
        </p:txBody>
      </p:sp>
      <p:sp>
        <p:nvSpPr>
          <p:cNvPr id="4" name="Прямоугольник 3"/>
          <p:cNvSpPr/>
          <p:nvPr/>
        </p:nvSpPr>
        <p:spPr>
          <a:xfrm rot="5400000">
            <a:off x="4361827" y="-2558728"/>
            <a:ext cx="420348" cy="564883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solidFill>
                  <a:schemeClr val="bg1"/>
                </a:solidFill>
              </a:rPr>
              <a:t>Основные социально-экономические показатели</a:t>
            </a:r>
          </a:p>
        </p:txBody>
      </p:sp>
      <p:graphicFrame>
        <p:nvGraphicFramePr>
          <p:cNvPr id="15" name="Таблица 14"/>
          <p:cNvGraphicFramePr>
            <a:graphicFrameLocks noGrp="1"/>
          </p:cNvGraphicFramePr>
          <p:nvPr>
            <p:extLst>
              <p:ext uri="{D42A27DB-BD31-4B8C-83A1-F6EECF244321}">
                <p14:modId xmlns:p14="http://schemas.microsoft.com/office/powerpoint/2010/main" val="584684890"/>
              </p:ext>
            </p:extLst>
          </p:nvPr>
        </p:nvGraphicFramePr>
        <p:xfrm>
          <a:off x="737119" y="1085154"/>
          <a:ext cx="7653436" cy="978702"/>
        </p:xfrm>
        <a:graphic>
          <a:graphicData uri="http://schemas.openxmlformats.org/drawingml/2006/table">
            <a:tbl>
              <a:tblPr firstRow="1" bandRow="1">
                <a:tableStyleId>{BC89EF96-8CEA-46FF-86C4-4CE0E7609802}</a:tableStyleId>
              </a:tblPr>
              <a:tblGrid>
                <a:gridCol w="1811380">
                  <a:extLst>
                    <a:ext uri="{9D8B030D-6E8A-4147-A177-3AD203B41FA5}">
                      <a16:colId xmlns:a16="http://schemas.microsoft.com/office/drawing/2014/main" val="985535481"/>
                    </a:ext>
                  </a:extLst>
                </a:gridCol>
                <a:gridCol w="5842056">
                  <a:extLst>
                    <a:ext uri="{9D8B030D-6E8A-4147-A177-3AD203B41FA5}">
                      <a16:colId xmlns:a16="http://schemas.microsoft.com/office/drawing/2014/main" val="191536471"/>
                    </a:ext>
                  </a:extLst>
                </a:gridCol>
              </a:tblGrid>
              <a:tr h="978702">
                <a:tc>
                  <a:txBody>
                    <a:bodyPr/>
                    <a:lstStyle/>
                    <a:p>
                      <a:pPr algn="ctr"/>
                      <a:r>
                        <a:rPr lang="ru-RU" sz="1500" b="1" dirty="0" smtClean="0">
                          <a:solidFill>
                            <a:schemeClr val="tx1"/>
                          </a:solidFill>
                        </a:rPr>
                        <a:t>Наименование</a:t>
                      </a:r>
                      <a:endParaRPr lang="ru-RU" sz="1500" b="1" dirty="0">
                        <a:solidFill>
                          <a:schemeClr val="tx1"/>
                        </a:solidFill>
                      </a:endParaRPr>
                    </a:p>
                  </a:txBody>
                  <a:tcPr marL="68580" marR="68580" marT="34290" marB="34290" anchor="ctr">
                    <a:lnL w="12700" cmpd="sng">
                      <a:noFill/>
                    </a:lnL>
                    <a:lnT w="12700" cmpd="sng">
                      <a:noFill/>
                    </a:lnT>
                  </a:tcPr>
                </a:tc>
                <a:tc>
                  <a:txBody>
                    <a:bodyPr/>
                    <a:lstStyle/>
                    <a:p>
                      <a:pPr algn="ctr"/>
                      <a:r>
                        <a:rPr lang="ru-RU" sz="1500" b="1" dirty="0" smtClean="0">
                          <a:solidFill>
                            <a:schemeClr val="tx1"/>
                          </a:solidFill>
                        </a:rPr>
                        <a:t>Значение</a:t>
                      </a:r>
                      <a:endParaRPr lang="ru-RU" sz="1500" b="1" dirty="0">
                        <a:solidFill>
                          <a:schemeClr val="tx1"/>
                        </a:solidFill>
                      </a:endParaRPr>
                    </a:p>
                  </a:txBody>
                  <a:tcPr marL="68580" marR="68580" marT="34290" marB="34290">
                    <a:lnT w="12700" cmpd="sng">
                      <a:noFill/>
                    </a:lnT>
                  </a:tcPr>
                </a:tc>
                <a:extLst>
                  <a:ext uri="{0D108BD9-81ED-4DB2-BD59-A6C34878D82A}">
                    <a16:rowId xmlns:a16="http://schemas.microsoft.com/office/drawing/2014/main" val="4209553958"/>
                  </a:ext>
                </a:extLst>
              </a:tr>
            </a:tbl>
          </a:graphicData>
        </a:graphic>
      </p:graphicFrame>
      <p:sp>
        <p:nvSpPr>
          <p:cNvPr id="75" name="TextBox 74"/>
          <p:cNvSpPr txBox="1"/>
          <p:nvPr/>
        </p:nvSpPr>
        <p:spPr>
          <a:xfrm>
            <a:off x="2849028" y="1433716"/>
            <a:ext cx="666884" cy="523220"/>
          </a:xfrm>
          <a:prstGeom prst="rect">
            <a:avLst/>
          </a:prstGeom>
          <a:noFill/>
        </p:spPr>
        <p:txBody>
          <a:bodyPr wrap="square" rtlCol="0">
            <a:spAutoFit/>
          </a:bodyPr>
          <a:lstStyle/>
          <a:p>
            <a:pPr algn="ctr"/>
            <a:r>
              <a:rPr lang="en-US" sz="1400" b="1" dirty="0"/>
              <a:t>202</a:t>
            </a:r>
            <a:r>
              <a:rPr lang="ru-RU" sz="1400" b="1" dirty="0"/>
              <a:t>1</a:t>
            </a:r>
          </a:p>
          <a:p>
            <a:pPr algn="ctr"/>
            <a:r>
              <a:rPr lang="ru-RU" sz="1400" b="1" dirty="0"/>
              <a:t>отчет</a:t>
            </a:r>
          </a:p>
        </p:txBody>
      </p:sp>
      <p:sp>
        <p:nvSpPr>
          <p:cNvPr id="76" name="TextBox 75"/>
          <p:cNvSpPr txBox="1"/>
          <p:nvPr/>
        </p:nvSpPr>
        <p:spPr>
          <a:xfrm>
            <a:off x="3988285" y="1433934"/>
            <a:ext cx="652734" cy="523220"/>
          </a:xfrm>
          <a:prstGeom prst="rect">
            <a:avLst/>
          </a:prstGeom>
          <a:noFill/>
        </p:spPr>
        <p:txBody>
          <a:bodyPr wrap="square" rtlCol="0">
            <a:spAutoFit/>
          </a:bodyPr>
          <a:lstStyle/>
          <a:p>
            <a:pPr algn="ctr"/>
            <a:r>
              <a:rPr lang="ru-RU" sz="1400" b="1" dirty="0"/>
              <a:t>2022</a:t>
            </a:r>
          </a:p>
          <a:p>
            <a:pPr algn="ctr"/>
            <a:r>
              <a:rPr lang="ru-RU" sz="1400" b="1" dirty="0"/>
              <a:t>отчет</a:t>
            </a:r>
          </a:p>
        </p:txBody>
      </p:sp>
      <p:grpSp>
        <p:nvGrpSpPr>
          <p:cNvPr id="62" name="Группа 61"/>
          <p:cNvGrpSpPr/>
          <p:nvPr/>
        </p:nvGrpSpPr>
        <p:grpSpPr>
          <a:xfrm>
            <a:off x="392645" y="3662388"/>
            <a:ext cx="8137701" cy="1204135"/>
            <a:chOff x="1428780" y="805846"/>
            <a:chExt cx="7077043" cy="1702094"/>
          </a:xfrm>
        </p:grpSpPr>
        <p:graphicFrame>
          <p:nvGraphicFramePr>
            <p:cNvPr id="64" name="Диаграмма 63"/>
            <p:cNvGraphicFramePr/>
            <p:nvPr>
              <p:extLst>
                <p:ext uri="{D42A27DB-BD31-4B8C-83A1-F6EECF244321}">
                  <p14:modId xmlns:p14="http://schemas.microsoft.com/office/powerpoint/2010/main" val="1562744997"/>
                </p:ext>
              </p:extLst>
            </p:nvPr>
          </p:nvGraphicFramePr>
          <p:xfrm>
            <a:off x="3307369" y="805846"/>
            <a:ext cx="5198454" cy="1559769"/>
          </p:xfrm>
          <a:graphic>
            <a:graphicData uri="http://schemas.openxmlformats.org/drawingml/2006/chart">
              <c:chart xmlns:c="http://schemas.openxmlformats.org/drawingml/2006/chart" xmlns:r="http://schemas.openxmlformats.org/officeDocument/2006/relationships" r:id="rId3"/>
            </a:graphicData>
          </a:graphic>
        </p:graphicFrame>
        <p:sp>
          <p:nvSpPr>
            <p:cNvPr id="68" name="TextBox 67"/>
            <p:cNvSpPr txBox="1"/>
            <p:nvPr/>
          </p:nvSpPr>
          <p:spPr>
            <a:xfrm>
              <a:off x="1428780" y="985248"/>
              <a:ext cx="1554508" cy="1522692"/>
            </a:xfrm>
            <a:prstGeom prst="rect">
              <a:avLst/>
            </a:prstGeom>
            <a:noFill/>
          </p:spPr>
          <p:txBody>
            <a:bodyPr wrap="square" rtlCol="0">
              <a:spAutoFit/>
            </a:bodyPr>
            <a:lstStyle/>
            <a:p>
              <a:pPr algn="r"/>
              <a:r>
                <a:rPr lang="ru-RU" sz="1600" b="1" dirty="0"/>
                <a:t>Естественное движение населения,</a:t>
              </a:r>
            </a:p>
            <a:p>
              <a:pPr algn="r"/>
              <a:r>
                <a:rPr lang="ru-RU" sz="1600" dirty="0"/>
                <a:t>чел.</a:t>
              </a:r>
            </a:p>
          </p:txBody>
        </p:sp>
      </p:grpSp>
      <p:sp>
        <p:nvSpPr>
          <p:cNvPr id="47" name="TextBox 46"/>
          <p:cNvSpPr txBox="1"/>
          <p:nvPr/>
        </p:nvSpPr>
        <p:spPr>
          <a:xfrm>
            <a:off x="6157387" y="1439469"/>
            <a:ext cx="1087802" cy="523220"/>
          </a:xfrm>
          <a:prstGeom prst="rect">
            <a:avLst/>
          </a:prstGeom>
          <a:noFill/>
        </p:spPr>
        <p:txBody>
          <a:bodyPr wrap="square" rtlCol="0">
            <a:spAutoFit/>
          </a:bodyPr>
          <a:lstStyle/>
          <a:p>
            <a:pPr algn="ctr"/>
            <a:r>
              <a:rPr lang="ru-RU" sz="1400" b="1" dirty="0"/>
              <a:t>2024</a:t>
            </a:r>
            <a:r>
              <a:rPr lang="en-US" sz="1400" b="1" dirty="0"/>
              <a:t>-202</a:t>
            </a:r>
            <a:r>
              <a:rPr lang="ru-RU" sz="1400" b="1" dirty="0"/>
              <a:t>6</a:t>
            </a:r>
          </a:p>
          <a:p>
            <a:pPr algn="ctr"/>
            <a:r>
              <a:rPr lang="ru-RU" sz="1400" b="1" dirty="0"/>
              <a:t>прогноз</a:t>
            </a:r>
          </a:p>
        </p:txBody>
      </p:sp>
      <p:sp>
        <p:nvSpPr>
          <p:cNvPr id="38" name="TextBox 37"/>
          <p:cNvSpPr txBox="1"/>
          <p:nvPr/>
        </p:nvSpPr>
        <p:spPr>
          <a:xfrm>
            <a:off x="7396419" y="1438666"/>
            <a:ext cx="842904" cy="523220"/>
          </a:xfrm>
          <a:prstGeom prst="rect">
            <a:avLst/>
          </a:prstGeom>
          <a:noFill/>
        </p:spPr>
        <p:txBody>
          <a:bodyPr wrap="square" rtlCol="0">
            <a:spAutoFit/>
          </a:bodyPr>
          <a:lstStyle/>
          <a:p>
            <a:pPr algn="ctr"/>
            <a:r>
              <a:rPr lang="ru-RU" sz="1400" b="1" dirty="0"/>
              <a:t>2030 прогноз</a:t>
            </a:r>
          </a:p>
        </p:txBody>
      </p:sp>
      <p:sp>
        <p:nvSpPr>
          <p:cNvPr id="40" name="TextBox 39"/>
          <p:cNvSpPr txBox="1"/>
          <p:nvPr/>
        </p:nvSpPr>
        <p:spPr>
          <a:xfrm>
            <a:off x="5113392" y="1435746"/>
            <a:ext cx="685547" cy="523220"/>
          </a:xfrm>
          <a:prstGeom prst="rect">
            <a:avLst/>
          </a:prstGeom>
          <a:noFill/>
        </p:spPr>
        <p:txBody>
          <a:bodyPr wrap="square" rtlCol="0">
            <a:spAutoFit/>
          </a:bodyPr>
          <a:lstStyle/>
          <a:p>
            <a:pPr algn="ctr"/>
            <a:r>
              <a:rPr lang="ru-RU" sz="1400" b="1" dirty="0"/>
              <a:t>2023 отчет</a:t>
            </a:r>
            <a:r>
              <a:rPr lang="en-US" sz="1400" b="1" dirty="0"/>
              <a:t> </a:t>
            </a:r>
            <a:endParaRPr lang="ru-RU" sz="1400" b="1" dirty="0"/>
          </a:p>
        </p:txBody>
      </p:sp>
      <p:grpSp>
        <p:nvGrpSpPr>
          <p:cNvPr id="29" name="Группа 28"/>
          <p:cNvGrpSpPr/>
          <p:nvPr/>
        </p:nvGrpSpPr>
        <p:grpSpPr>
          <a:xfrm>
            <a:off x="641963" y="1101012"/>
            <a:ext cx="7960860" cy="2502161"/>
            <a:chOff x="831990" y="-502660"/>
            <a:chExt cx="6998321" cy="2530969"/>
          </a:xfrm>
        </p:grpSpPr>
        <p:graphicFrame>
          <p:nvGraphicFramePr>
            <p:cNvPr id="32" name="Диаграмма 31"/>
            <p:cNvGraphicFramePr/>
            <p:nvPr>
              <p:extLst>
                <p:ext uri="{D42A27DB-BD31-4B8C-83A1-F6EECF244321}">
                  <p14:modId xmlns:p14="http://schemas.microsoft.com/office/powerpoint/2010/main" val="657665480"/>
                </p:ext>
              </p:extLst>
            </p:nvPr>
          </p:nvGraphicFramePr>
          <p:xfrm>
            <a:off x="2484519" y="719272"/>
            <a:ext cx="5345792" cy="1066502"/>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Группа 32"/>
            <p:cNvGrpSpPr/>
            <p:nvPr/>
          </p:nvGrpSpPr>
          <p:grpSpPr>
            <a:xfrm>
              <a:off x="831990" y="-502660"/>
              <a:ext cx="6390884" cy="2530969"/>
              <a:chOff x="831990" y="-863065"/>
              <a:chExt cx="6390884" cy="2530969"/>
            </a:xfrm>
          </p:grpSpPr>
          <p:sp>
            <p:nvSpPr>
              <p:cNvPr id="35" name="TextBox 34"/>
              <p:cNvSpPr txBox="1"/>
              <p:nvPr/>
            </p:nvSpPr>
            <p:spPr>
              <a:xfrm>
                <a:off x="831990" y="578284"/>
                <a:ext cx="1352191" cy="1089620"/>
              </a:xfrm>
              <a:prstGeom prst="rect">
                <a:avLst/>
              </a:prstGeom>
              <a:noFill/>
            </p:spPr>
            <p:txBody>
              <a:bodyPr wrap="square" rtlCol="0">
                <a:spAutoFit/>
              </a:bodyPr>
              <a:lstStyle/>
              <a:p>
                <a:pPr algn="r"/>
                <a:r>
                  <a:rPr lang="ru-RU" sz="1600" b="1" dirty="0"/>
                  <a:t>Среднегодовая численность населения,</a:t>
                </a:r>
              </a:p>
              <a:p>
                <a:pPr algn="r"/>
                <a:r>
                  <a:rPr lang="ru-RU" sz="1600" dirty="0"/>
                  <a:t>чел.</a:t>
                </a:r>
              </a:p>
            </p:txBody>
          </p:sp>
          <p:sp>
            <p:nvSpPr>
              <p:cNvPr id="36" name="TextBox 35"/>
              <p:cNvSpPr txBox="1"/>
              <p:nvPr/>
            </p:nvSpPr>
            <p:spPr>
              <a:xfrm rot="20616124">
                <a:off x="6676641" y="-863065"/>
                <a:ext cx="546233" cy="239409"/>
              </a:xfrm>
              <a:prstGeom prst="rect">
                <a:avLst/>
              </a:prstGeom>
              <a:noFill/>
            </p:spPr>
            <p:txBody>
              <a:bodyPr wrap="square" rtlCol="0">
                <a:spAutoFit/>
              </a:bodyPr>
              <a:lstStyle/>
              <a:p>
                <a:endParaRPr lang="ru-RU" sz="900" dirty="0">
                  <a:solidFill>
                    <a:srgbClr val="00B050"/>
                  </a:solidFill>
                </a:endParaRPr>
              </a:p>
            </p:txBody>
          </p:sp>
        </p:grpSp>
      </p:grpSp>
      <p:grpSp>
        <p:nvGrpSpPr>
          <p:cNvPr id="39" name="Группа 38"/>
          <p:cNvGrpSpPr/>
          <p:nvPr/>
        </p:nvGrpSpPr>
        <p:grpSpPr>
          <a:xfrm>
            <a:off x="632550" y="4979754"/>
            <a:ext cx="8091571" cy="1478858"/>
            <a:chOff x="736013" y="1607722"/>
            <a:chExt cx="7075788" cy="1344141"/>
          </a:xfrm>
        </p:grpSpPr>
        <p:graphicFrame>
          <p:nvGraphicFramePr>
            <p:cNvPr id="41" name="Диаграмма 40"/>
            <p:cNvGraphicFramePr/>
            <p:nvPr>
              <p:extLst>
                <p:ext uri="{D42A27DB-BD31-4B8C-83A1-F6EECF244321}">
                  <p14:modId xmlns:p14="http://schemas.microsoft.com/office/powerpoint/2010/main" val="2974350022"/>
                </p:ext>
              </p:extLst>
            </p:nvPr>
          </p:nvGraphicFramePr>
          <p:xfrm>
            <a:off x="2364804" y="1607722"/>
            <a:ext cx="5446997" cy="1344141"/>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a:off x="736013" y="1773350"/>
              <a:ext cx="1353305" cy="755297"/>
            </a:xfrm>
            <a:prstGeom prst="rect">
              <a:avLst/>
            </a:prstGeom>
            <a:noFill/>
          </p:spPr>
          <p:txBody>
            <a:bodyPr wrap="square" rtlCol="0">
              <a:spAutoFit/>
            </a:bodyPr>
            <a:lstStyle/>
            <a:p>
              <a:pPr algn="r"/>
              <a:r>
                <a:rPr lang="ru-RU" sz="1600" b="1" dirty="0"/>
                <a:t>Миграция населения,</a:t>
              </a:r>
            </a:p>
            <a:p>
              <a:pPr algn="r"/>
              <a:r>
                <a:rPr lang="ru-RU" sz="1600" dirty="0"/>
                <a:t>чел.</a:t>
              </a:r>
            </a:p>
          </p:txBody>
        </p:sp>
      </p:grpSp>
    </p:spTree>
    <p:extLst>
      <p:ext uri="{BB962C8B-B14F-4D97-AF65-F5344CB8AC3E}">
        <p14:creationId xmlns:p14="http://schemas.microsoft.com/office/powerpoint/2010/main" val="141475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289249" y="1"/>
            <a:ext cx="8556171" cy="914400"/>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«Психолого-педагогическое и медико-социальное сопровождение</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образовательного процесса» на 2019-2023 годы </a:t>
            </a:r>
            <a:endParaRPr lang="ru-RU" sz="1800" b="1" dirty="0">
              <a:solidFill>
                <a:schemeClr val="tx1"/>
              </a:solidFill>
              <a:cs typeface="Times New Roman" panose="02020603050405020304" pitchFamily="18" charset="0"/>
            </a:endParaRPr>
          </a:p>
        </p:txBody>
      </p:sp>
      <p:sp>
        <p:nvSpPr>
          <p:cNvPr id="5" name="Прямоугольник 4"/>
          <p:cNvSpPr/>
          <p:nvPr/>
        </p:nvSpPr>
        <p:spPr>
          <a:xfrm>
            <a:off x="309776" y="102850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3588429321"/>
              </p:ext>
            </p:extLst>
          </p:nvPr>
        </p:nvGraphicFramePr>
        <p:xfrm>
          <a:off x="375090" y="1337101"/>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46 412,8</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46 412,8</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46 412,8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46 412,8</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Прямоугольник с двумя скругленными противолежащими углами 7"/>
          <p:cNvSpPr/>
          <p:nvPr/>
        </p:nvSpPr>
        <p:spPr>
          <a:xfrm>
            <a:off x="289248" y="6074228"/>
            <a:ext cx="8610755" cy="6665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На сайте учреждения </a:t>
            </a:r>
            <a:r>
              <a:rPr lang="ru-RU" sz="1300" b="1" dirty="0">
                <a:solidFill>
                  <a:schemeClr val="tx1"/>
                </a:solidFill>
                <a:hlinkClick r:id="rId2"/>
              </a:rPr>
              <a:t>https://doverie-mirnyi.obr.sakha.gov.ru/</a:t>
            </a:r>
            <a:r>
              <a:rPr lang="ru-RU" sz="1300" b="1" dirty="0">
                <a:solidFill>
                  <a:schemeClr val="tx1"/>
                </a:solidFill>
              </a:rPr>
              <a:t>, </a:t>
            </a:r>
            <a:r>
              <a:rPr lang="ru-RU" sz="1300" dirty="0">
                <a:solidFill>
                  <a:schemeClr val="tx1"/>
                </a:solidFill>
              </a:rPr>
              <a:t>в социальных сетях </a:t>
            </a:r>
            <a:r>
              <a:rPr lang="ru-RU" sz="1300" b="1" dirty="0" err="1">
                <a:solidFill>
                  <a:schemeClr val="tx1"/>
                </a:solidFill>
              </a:rPr>
              <a:t>ВКонтакте</a:t>
            </a:r>
            <a:r>
              <a:rPr lang="ru-RU" sz="1300" b="1" dirty="0">
                <a:solidFill>
                  <a:schemeClr val="tx1"/>
                </a:solidFill>
              </a:rPr>
              <a:t>, Одноклассники, </a:t>
            </a:r>
            <a:r>
              <a:rPr lang="ru-RU" sz="1300" dirty="0">
                <a:solidFill>
                  <a:schemeClr val="tx1"/>
                </a:solidFill>
              </a:rPr>
              <a:t>мессенджере</a:t>
            </a:r>
            <a:r>
              <a:rPr lang="ru-RU" sz="1300" b="1" dirty="0">
                <a:solidFill>
                  <a:schemeClr val="tx1"/>
                </a:solidFill>
              </a:rPr>
              <a:t> </a:t>
            </a:r>
            <a:r>
              <a:rPr lang="ru-RU" sz="1300" b="1" dirty="0" err="1">
                <a:solidFill>
                  <a:schemeClr val="tx1"/>
                </a:solidFill>
              </a:rPr>
              <a:t>Telegram</a:t>
            </a:r>
            <a:r>
              <a:rPr lang="ru-RU" sz="1300" b="1" dirty="0">
                <a:solidFill>
                  <a:schemeClr val="tx1"/>
                </a:solidFill>
              </a:rPr>
              <a:t> </a:t>
            </a:r>
            <a:r>
              <a:rPr lang="ru-RU" sz="1300" dirty="0">
                <a:solidFill>
                  <a:schemeClr val="tx1"/>
                </a:solidFill>
              </a:rPr>
              <a:t>Центра на постоянной основе размещаются информационные материалы о проведенных мероприятиях, просветительские статьи.</a:t>
            </a:r>
          </a:p>
        </p:txBody>
      </p:sp>
      <p:sp>
        <p:nvSpPr>
          <p:cNvPr id="9" name="Прямоугольник с двумя скругленными противолежащими углами 8"/>
          <p:cNvSpPr/>
          <p:nvPr/>
        </p:nvSpPr>
        <p:spPr>
          <a:xfrm>
            <a:off x="289247" y="5346008"/>
            <a:ext cx="8610755" cy="612679"/>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В общеобразовательных учреждениях района работает </a:t>
            </a:r>
            <a:r>
              <a:rPr lang="ru-RU" sz="1300" b="1" dirty="0">
                <a:solidFill>
                  <a:schemeClr val="tx1"/>
                </a:solidFill>
              </a:rPr>
              <a:t>69</a:t>
            </a:r>
            <a:r>
              <a:rPr lang="ru-RU" sz="1300" dirty="0">
                <a:solidFill>
                  <a:schemeClr val="tx1"/>
                </a:solidFill>
              </a:rPr>
              <a:t> специалистов социально-психологических служб, </a:t>
            </a:r>
            <a:r>
              <a:rPr lang="ru-RU" sz="1300" b="1" dirty="0">
                <a:solidFill>
                  <a:schemeClr val="tx1"/>
                </a:solidFill>
              </a:rPr>
              <a:t>39 </a:t>
            </a:r>
            <a:r>
              <a:rPr lang="ru-RU" sz="1300" dirty="0">
                <a:solidFill>
                  <a:schemeClr val="tx1"/>
                </a:solidFill>
              </a:rPr>
              <a:t>педагогов-психологов и </a:t>
            </a:r>
            <a:r>
              <a:rPr lang="ru-RU" sz="1300" b="1" dirty="0">
                <a:solidFill>
                  <a:schemeClr val="tx1"/>
                </a:solidFill>
              </a:rPr>
              <a:t>30</a:t>
            </a:r>
            <a:r>
              <a:rPr lang="ru-RU" sz="1300" dirty="0">
                <a:solidFill>
                  <a:schemeClr val="tx1"/>
                </a:solidFill>
              </a:rPr>
              <a:t> социальных педагогов, из них </a:t>
            </a:r>
            <a:r>
              <a:rPr lang="ru-RU" sz="1300" b="1" dirty="0">
                <a:solidFill>
                  <a:schemeClr val="tx1"/>
                </a:solidFill>
              </a:rPr>
              <a:t>38</a:t>
            </a:r>
            <a:r>
              <a:rPr lang="ru-RU" sz="1300" dirty="0">
                <a:solidFill>
                  <a:schemeClr val="tx1"/>
                </a:solidFill>
              </a:rPr>
              <a:t> специалистов имеют первую и высшую квалификационную категорию.</a:t>
            </a:r>
          </a:p>
        </p:txBody>
      </p:sp>
      <p:sp>
        <p:nvSpPr>
          <p:cNvPr id="10" name="Прямоугольник с двумя скругленными противолежащими углами 9"/>
          <p:cNvSpPr/>
          <p:nvPr/>
        </p:nvSpPr>
        <p:spPr>
          <a:xfrm>
            <a:off x="309776" y="4374989"/>
            <a:ext cx="8610755" cy="85485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С целью оказания психолого-педагогической и социальной помощи обучающимся специалистами ЦПМСС «Доверие» проводились различные психолого-педагогические мероприятия для участников образовательного процесса, коррекционно-развивающие занятия, в том числе программы, направленные на обучение навыкам </a:t>
            </a:r>
            <a:r>
              <a:rPr lang="ru-RU" sz="1300" dirty="0" err="1">
                <a:solidFill>
                  <a:schemeClr val="tx1"/>
                </a:solidFill>
              </a:rPr>
              <a:t>саморегуляции</a:t>
            </a:r>
            <a:r>
              <a:rPr lang="ru-RU" sz="1300" dirty="0">
                <a:solidFill>
                  <a:schemeClr val="tx1"/>
                </a:solidFill>
              </a:rPr>
              <a:t> и навыкам конструктивного взаимодействия.</a:t>
            </a:r>
          </a:p>
        </p:txBody>
      </p:sp>
      <p:sp>
        <p:nvSpPr>
          <p:cNvPr id="11" name="Прямоугольник с двумя скругленными противолежащими углами 10"/>
          <p:cNvSpPr/>
          <p:nvPr/>
        </p:nvSpPr>
        <p:spPr>
          <a:xfrm>
            <a:off x="350597" y="3623173"/>
            <a:ext cx="8610755" cy="6343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В течение 2023 года услуги получили </a:t>
            </a:r>
            <a:r>
              <a:rPr lang="ru-RU" sz="1300" b="1" dirty="0">
                <a:solidFill>
                  <a:schemeClr val="tx1"/>
                </a:solidFill>
              </a:rPr>
              <a:t>3 183 </a:t>
            </a:r>
            <a:r>
              <a:rPr lang="ru-RU" sz="1300" dirty="0">
                <a:solidFill>
                  <a:schemeClr val="tx1"/>
                </a:solidFill>
              </a:rPr>
              <a:t>человека, из числа обучающихся, их законным представителям, педагогам образовательных учреждений во всех поселениях Мирнинского района как в очном формате, так и с применением дистанционных технологий.</a:t>
            </a:r>
          </a:p>
        </p:txBody>
      </p:sp>
      <p:sp>
        <p:nvSpPr>
          <p:cNvPr id="12" name="Прямоугольник с двумя скругленными противолежащими углами 11"/>
          <p:cNvSpPr/>
          <p:nvPr/>
        </p:nvSpPr>
        <p:spPr>
          <a:xfrm>
            <a:off x="383254" y="2262669"/>
            <a:ext cx="8610755" cy="1221856"/>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300" dirty="0">
                <a:solidFill>
                  <a:schemeClr val="tx1"/>
                </a:solidFill>
              </a:rPr>
              <a:t>Центр психолого-педагогического и медико-социального сопровождения «Доверие» оказывает три муниципальные услуги:</a:t>
            </a:r>
          </a:p>
          <a:p>
            <a:pPr marL="285750" indent="-285750" algn="just">
              <a:buFont typeface="Wingdings" panose="05000000000000000000" pitchFamily="2" charset="2"/>
              <a:buChar char="ü"/>
            </a:pPr>
            <a:r>
              <a:rPr lang="ru-RU" sz="1300" dirty="0">
                <a:solidFill>
                  <a:schemeClr val="tx1"/>
                </a:solidFill>
              </a:rPr>
              <a:t>Психолого-медико-педагогическое обследование детей;</a:t>
            </a:r>
          </a:p>
          <a:p>
            <a:pPr marL="285750" indent="-285750" algn="just">
              <a:buFont typeface="Wingdings" panose="05000000000000000000" pitchFamily="2" charset="2"/>
              <a:buChar char="ü"/>
            </a:pPr>
            <a:r>
              <a:rPr lang="ru-RU" sz="1300" dirty="0">
                <a:solidFill>
                  <a:schemeClr val="tx1"/>
                </a:solidFill>
              </a:rPr>
              <a:t>Психолого-педагогическое консультирование обучающихся, их родителей (законных представителей) и педагогических работников;</a:t>
            </a:r>
          </a:p>
          <a:p>
            <a:pPr marL="285750" indent="-285750" algn="just">
              <a:buFont typeface="Wingdings" panose="05000000000000000000" pitchFamily="2" charset="2"/>
              <a:buChar char="ü"/>
            </a:pPr>
            <a:r>
              <a:rPr lang="ru-RU" sz="1300" dirty="0">
                <a:solidFill>
                  <a:schemeClr val="tx1"/>
                </a:solidFill>
              </a:rPr>
              <a:t>Коррекционно-развивающая, компенсирующая и логопедическая помощь обучающимся.</a:t>
            </a:r>
          </a:p>
        </p:txBody>
      </p:sp>
    </p:spTree>
    <p:extLst>
      <p:ext uri="{BB962C8B-B14F-4D97-AF65-F5344CB8AC3E}">
        <p14:creationId xmlns:p14="http://schemas.microsoft.com/office/powerpoint/2010/main" val="1569434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63969" y="92100"/>
            <a:ext cx="8370597" cy="109455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cs typeface="Times New Roman" panose="02020603050405020304" pitchFamily="18" charset="0"/>
              </a:rPr>
              <a:t>«ГРАЖДАНСКО-ПАТРИОТИЧЕСКОЕ И ФИЗИЧЕСКОЕ ВОСПИТАНИЕ ПОДРАСТАЮЩЕГО ПОКОЛЕНИЯ» на 2024-2028 годы</a:t>
            </a:r>
            <a:endParaRPr lang="ru-RU" sz="2000" b="1" dirty="0">
              <a:solidFill>
                <a:schemeClr val="tx1"/>
              </a:solidFill>
              <a:cs typeface="Times New Roman" panose="02020603050405020304" pitchFamily="18" charset="0"/>
            </a:endParaRPr>
          </a:p>
        </p:txBody>
      </p:sp>
      <p:pic>
        <p:nvPicPr>
          <p:cNvPr id="8" name="Рисунок 7" descr="D:\Users\user051403\Desktop\LM3_2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388" y="1186658"/>
            <a:ext cx="6104359" cy="3128865"/>
          </a:xfrm>
          <a:prstGeom prst="rect">
            <a:avLst/>
          </a:prstGeom>
          <a:ln>
            <a:noFill/>
          </a:ln>
          <a:effectLst>
            <a:softEdge rad="112500"/>
          </a:effectLst>
        </p:spPr>
      </p:pic>
      <p:pic>
        <p:nvPicPr>
          <p:cNvPr id="9" name="Рисунок 8" descr="D:\Users\user051403\Desktop\WhatsApp Image 2022-06-02 at 09.52.38.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54" y="4315523"/>
            <a:ext cx="3121231" cy="2316440"/>
          </a:xfrm>
          <a:prstGeom prst="rect">
            <a:avLst/>
          </a:prstGeom>
          <a:ln>
            <a:noFill/>
          </a:ln>
          <a:effectLst>
            <a:softEdge rad="112500"/>
          </a:effectLst>
        </p:spPr>
      </p:pic>
      <p:pic>
        <p:nvPicPr>
          <p:cNvPr id="10" name="Рисунок 9" descr="D:\Users\user051403\Desktop\ОТЧЕТЫ\100. Фото\ФОТО СДМ 2020\LM3_08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216" y="4572833"/>
            <a:ext cx="3963296" cy="2059130"/>
          </a:xfrm>
          <a:prstGeom prst="rect">
            <a:avLst/>
          </a:prstGeom>
          <a:ln>
            <a:noFill/>
          </a:ln>
          <a:effectLst>
            <a:softEdge rad="112500"/>
          </a:effectLst>
        </p:spPr>
      </p:pic>
    </p:spTree>
    <p:extLst>
      <p:ext uri="{BB962C8B-B14F-4D97-AF65-F5344CB8AC3E}">
        <p14:creationId xmlns:p14="http://schemas.microsoft.com/office/powerpoint/2010/main" val="1954465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406401" y="1125414"/>
            <a:ext cx="8412284" cy="5591580"/>
          </a:xfrm>
        </p:spPr>
        <p:txBody>
          <a:bodyPr>
            <a:normAutofit/>
          </a:bodyPr>
          <a:lstStyle/>
          <a:p>
            <a:pPr marL="0" indent="0" algn="just">
              <a:buNone/>
            </a:pPr>
            <a:r>
              <a:rPr lang="ru-RU"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800" dirty="0"/>
              <a:t>Создание условий по формированию у обучающихся навыков здорового образа жизни, патриотического сознания, гражданской </a:t>
            </a:r>
            <a:r>
              <a:rPr lang="ru-RU" sz="1800" dirty="0" smtClean="0"/>
              <a:t>ответственности.</a:t>
            </a:r>
          </a:p>
          <a:p>
            <a:pPr marL="0" indent="0" algn="just">
              <a:buNone/>
            </a:pPr>
            <a:r>
              <a:rPr lang="ru-RU" b="1" u="sng" dirty="0" smtClean="0">
                <a:solidFill>
                  <a:schemeClr val="accent2">
                    <a:lumMod val="75000"/>
                  </a:schemeClr>
                </a:solidFill>
              </a:rPr>
              <a:t>ЗАДАЧИ</a:t>
            </a:r>
            <a:r>
              <a:rPr lang="ru-RU" b="1" u="sng" dirty="0">
                <a:solidFill>
                  <a:schemeClr val="accent2">
                    <a:lumMod val="75000"/>
                  </a:schemeClr>
                </a:solidFill>
              </a:rPr>
              <a:t>: </a:t>
            </a:r>
            <a:endParaRPr lang="ru-RU" dirty="0">
              <a:solidFill>
                <a:schemeClr val="accent2">
                  <a:lumMod val="75000"/>
                </a:schemeClr>
              </a:solidFill>
            </a:endParaRPr>
          </a:p>
          <a:p>
            <a:pPr algn="just">
              <a:buClr>
                <a:srgbClr val="C00000"/>
              </a:buClr>
              <a:buFont typeface="Wingdings" panose="05000000000000000000" pitchFamily="2" charset="2"/>
              <a:buChar char="ü"/>
            </a:pPr>
            <a:r>
              <a:rPr lang="ru-RU" sz="1600" dirty="0" smtClean="0"/>
              <a:t>Создание </a:t>
            </a:r>
            <a:r>
              <a:rPr lang="ru-RU" sz="1600" dirty="0"/>
              <a:t>условий по формированию системы гражданско-патриотического воспитания у </a:t>
            </a:r>
            <a:r>
              <a:rPr lang="ru-RU" sz="1600" dirty="0" smtClean="0"/>
              <a:t>обучающихся;</a:t>
            </a:r>
          </a:p>
          <a:p>
            <a:pPr algn="just">
              <a:buClr>
                <a:srgbClr val="C00000"/>
              </a:buClr>
              <a:buFont typeface="Wingdings" panose="05000000000000000000" pitchFamily="2" charset="2"/>
              <a:buChar char="ü"/>
            </a:pPr>
            <a:r>
              <a:rPr lang="ru-RU" sz="1600" dirty="0" smtClean="0"/>
              <a:t>Создание </a:t>
            </a:r>
            <a:r>
              <a:rPr lang="ru-RU" sz="1600" dirty="0"/>
              <a:t>условий для развития детских общественных объединений, являющихся эффективным инструментом духовно-нравственного </a:t>
            </a:r>
            <a:r>
              <a:rPr lang="ru-RU" sz="1600" dirty="0" smtClean="0"/>
              <a:t>воспитания;</a:t>
            </a:r>
          </a:p>
          <a:p>
            <a:pPr algn="just">
              <a:buClr>
                <a:srgbClr val="C00000"/>
              </a:buClr>
              <a:buFont typeface="Wingdings" panose="05000000000000000000" pitchFamily="2" charset="2"/>
              <a:buChar char="ü"/>
            </a:pPr>
            <a:r>
              <a:rPr lang="ru-RU" sz="1600" dirty="0" smtClean="0"/>
              <a:t>Формирование </a:t>
            </a:r>
            <a:r>
              <a:rPr lang="ru-RU" sz="1600" dirty="0"/>
              <a:t>навыков здорового образа жизни и приобщение обучающихся к занятиям физической культуры и </a:t>
            </a:r>
            <a:r>
              <a:rPr lang="ru-RU" sz="1600" dirty="0" smtClean="0"/>
              <a:t>спорта.</a:t>
            </a:r>
            <a:endParaRPr lang="ru-RU" sz="1600" dirty="0"/>
          </a:p>
          <a:p>
            <a:pPr marL="0" lvl="0" indent="0">
              <a:lnSpc>
                <a:spcPct val="150000"/>
              </a:lnSpc>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a:solidFill>
                  <a:srgbClr val="4BACC6">
                    <a:lumMod val="75000"/>
                  </a:srgbClr>
                </a:solidFill>
              </a:rPr>
              <a:t>тыс. руб.</a:t>
            </a:r>
            <a:endParaRPr lang="ru-RU" sz="2000" dirty="0">
              <a:solidFill>
                <a:prstClr val="black"/>
              </a:solidFill>
            </a:endParaRPr>
          </a:p>
          <a:p>
            <a:pPr marL="0" indent="0">
              <a:buNone/>
            </a:pPr>
            <a:endParaRPr lang="ru-RU" sz="2000" dirty="0"/>
          </a:p>
        </p:txBody>
      </p:sp>
      <p:graphicFrame>
        <p:nvGraphicFramePr>
          <p:cNvPr id="7" name="Таблица 6"/>
          <p:cNvGraphicFramePr>
            <a:graphicFrameLocks noGrp="1"/>
          </p:cNvGraphicFramePr>
          <p:nvPr>
            <p:extLst>
              <p:ext uri="{D42A27DB-BD31-4B8C-83A1-F6EECF244321}">
                <p14:modId xmlns:p14="http://schemas.microsoft.com/office/powerpoint/2010/main" val="3723726201"/>
              </p:ext>
            </p:extLst>
          </p:nvPr>
        </p:nvGraphicFramePr>
        <p:xfrm>
          <a:off x="310543" y="4414908"/>
          <a:ext cx="8532000" cy="179506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50088">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18 661,0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18 661,0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20 734,8</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4627132"/>
                  </a:ext>
                </a:extLst>
              </a:tr>
              <a:tr h="531845">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3 301,1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188,5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2 050,7</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21 962,1</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18 849,5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22 785,5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a:t>
                      </a:r>
                      <a:endParaRPr lang="ru-RU" sz="1400" b="1" kern="12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a:t>
                      </a:r>
                      <a:endParaRPr lang="ru-RU" sz="1400" b="1" kern="12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Заголовок 6"/>
          <p:cNvSpPr>
            <a:spLocks noGrp="1"/>
          </p:cNvSpPr>
          <p:nvPr>
            <p:ph type="title"/>
          </p:nvPr>
        </p:nvSpPr>
        <p:spPr>
          <a:xfrm>
            <a:off x="363969" y="92100"/>
            <a:ext cx="8370597" cy="109455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cs typeface="Times New Roman" panose="02020603050405020304" pitchFamily="18" charset="0"/>
              </a:rPr>
              <a:t>«ГРАЖДАНСКО-ПАТРИОТИЧЕСКОЕ И ФИЗИЧЕСКОЕ ВОСПИТАНИЕ ПОДРАСТАЮЩЕГО ПОКОЛЕНИЯ» на 2024-2028 годы</a:t>
            </a:r>
            <a:endParaRPr lang="ru-RU" sz="2000"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514448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289248" y="-65313"/>
            <a:ext cx="8556171" cy="90186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«Воспитание </a:t>
            </a:r>
            <a:r>
              <a:rPr lang="ru-RU" sz="1800" b="1" dirty="0">
                <a:solidFill>
                  <a:schemeClr val="tx1"/>
                </a:solidFill>
                <a:cs typeface="Times New Roman" panose="02020603050405020304" pitchFamily="18" charset="0"/>
              </a:rPr>
              <a:t>здорового поколения на основе духовно-нравственных ценностей, гражданско-патриотических </a:t>
            </a:r>
            <a:r>
              <a:rPr lang="ru-RU" sz="1800" b="1" dirty="0" smtClean="0">
                <a:solidFill>
                  <a:schemeClr val="tx1"/>
                </a:solidFill>
                <a:cs typeface="Times New Roman" panose="02020603050405020304" pitchFamily="18" charset="0"/>
              </a:rPr>
              <a:t>ориентиров» </a:t>
            </a:r>
            <a:r>
              <a:rPr lang="ru-RU" sz="1800" b="1" dirty="0">
                <a:solidFill>
                  <a:schemeClr val="tx1"/>
                </a:solidFill>
                <a:cs typeface="Times New Roman" panose="02020603050405020304" pitchFamily="18" charset="0"/>
              </a:rPr>
              <a:t>на 2019-2023 годы </a:t>
            </a:r>
          </a:p>
        </p:txBody>
      </p:sp>
      <p:sp>
        <p:nvSpPr>
          <p:cNvPr id="3" name="Прямоугольник 2"/>
          <p:cNvSpPr/>
          <p:nvPr/>
        </p:nvSpPr>
        <p:spPr>
          <a:xfrm>
            <a:off x="289248" y="876243"/>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752339490"/>
              </p:ext>
            </p:extLst>
          </p:nvPr>
        </p:nvGraphicFramePr>
        <p:xfrm>
          <a:off x="309776" y="1250884"/>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smtClean="0">
                          <a:effectLst/>
                        </a:rPr>
                        <a:t>Государственный бюджет РС (Я)</a:t>
                      </a:r>
                      <a:endParaRPr lang="ru-RU" sz="14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18 240,1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18 240,1</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269567"/>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890,5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339,2</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19</a:t>
                      </a:r>
                      <a:r>
                        <a:rPr lang="ru-RU" sz="1400" baseline="0" dirty="0" smtClean="0">
                          <a:effectLst/>
                        </a:rPr>
                        <a:t> 130,6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18 579,3</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Прямоугольник с двумя скругленными противолежащими углами 5"/>
          <p:cNvSpPr/>
          <p:nvPr/>
        </p:nvSpPr>
        <p:spPr>
          <a:xfrm>
            <a:off x="289248" y="4907902"/>
            <a:ext cx="8647612" cy="186612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Благодаря мероприятиям, проводимым в рамках муниципальной программы за 2023 год увеличилось количество детей, состоящих в детских общественных объединениях. Деятельность детских общественных объединений охватывает </a:t>
            </a:r>
            <a:r>
              <a:rPr lang="ru-RU" sz="1300" b="1" dirty="0">
                <a:solidFill>
                  <a:schemeClr val="tx1"/>
                </a:solidFill>
              </a:rPr>
              <a:t>7 657</a:t>
            </a:r>
            <a:r>
              <a:rPr lang="ru-RU" sz="1300" dirty="0">
                <a:solidFill>
                  <a:schemeClr val="tx1"/>
                </a:solidFill>
              </a:rPr>
              <a:t> человек. Действует </a:t>
            </a:r>
            <a:r>
              <a:rPr lang="ru-RU" sz="1300" b="1" dirty="0">
                <a:solidFill>
                  <a:schemeClr val="tx1"/>
                </a:solidFill>
              </a:rPr>
              <a:t>15 волонтерских отрядов </a:t>
            </a:r>
            <a:r>
              <a:rPr lang="ru-RU" sz="1300" dirty="0">
                <a:solidFill>
                  <a:schemeClr val="tx1"/>
                </a:solidFill>
              </a:rPr>
              <a:t>с охватом </a:t>
            </a:r>
            <a:r>
              <a:rPr lang="ru-RU" sz="1300" b="1" dirty="0">
                <a:solidFill>
                  <a:schemeClr val="tx1"/>
                </a:solidFill>
              </a:rPr>
              <a:t>1 532 </a:t>
            </a:r>
            <a:r>
              <a:rPr lang="ru-RU" sz="1300" dirty="0">
                <a:solidFill>
                  <a:schemeClr val="tx1"/>
                </a:solidFill>
              </a:rPr>
              <a:t>школьника.</a:t>
            </a:r>
          </a:p>
          <a:p>
            <a:pPr indent="177800" algn="just">
              <a:spcBef>
                <a:spcPts val="600"/>
              </a:spcBef>
            </a:pPr>
            <a:r>
              <a:rPr lang="ru-RU" sz="1300" dirty="0">
                <a:solidFill>
                  <a:schemeClr val="tx1"/>
                </a:solidFill>
              </a:rPr>
              <a:t>С 1 сентября 2014 года Указом Президента Российской Федерации от 24 марта 2014 года № 172 «О Всероссийском физкультурно-спортивном комплексе «Готов к труду и обороне» (ГТО)», вводится в действие реализация Всероссийского физкультурно-спортивного комплекса «Готов к труду и обороне». Количество обучающихся в общеобразовательных учреждениях Мирнинского района, принимающих участие в выполнении нормативов ВФСК «ГТО» в 2022 – 2023 учебном году составило </a:t>
            </a:r>
            <a:r>
              <a:rPr lang="ru-RU" sz="1300" b="1" dirty="0">
                <a:solidFill>
                  <a:schemeClr val="tx1"/>
                </a:solidFill>
              </a:rPr>
              <a:t>1 225 </a:t>
            </a:r>
            <a:r>
              <a:rPr lang="ru-RU" sz="1300" dirty="0">
                <a:solidFill>
                  <a:schemeClr val="tx1"/>
                </a:solidFill>
              </a:rPr>
              <a:t>обучающихся. 116 обучающихся сдали нормативы ВФСК «ГТО» на золотой знак, на серебряный знак – 151 обучающихся, на бронзу – 184 обучающихся.</a:t>
            </a:r>
          </a:p>
        </p:txBody>
      </p:sp>
      <p:sp>
        <p:nvSpPr>
          <p:cNvPr id="7" name="Прямоугольник с двумя скругленными противолежащими углами 6"/>
          <p:cNvSpPr/>
          <p:nvPr/>
        </p:nvSpPr>
        <p:spPr>
          <a:xfrm>
            <a:off x="346517" y="3837074"/>
            <a:ext cx="8590344" cy="97310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В 2022 - 2023 учебном году</a:t>
            </a:r>
            <a:r>
              <a:rPr lang="ru-RU" sz="1300" b="1" dirty="0">
                <a:solidFill>
                  <a:schemeClr val="tx1"/>
                </a:solidFill>
              </a:rPr>
              <a:t> 6 125 </a:t>
            </a:r>
            <a:r>
              <a:rPr lang="ru-RU" sz="1300" dirty="0">
                <a:solidFill>
                  <a:schemeClr val="tx1"/>
                </a:solidFill>
              </a:rPr>
              <a:t>школьников приняли участие в военно-патриотических мероприятиях.</a:t>
            </a:r>
          </a:p>
          <a:p>
            <a:pPr indent="177800" algn="just">
              <a:spcBef>
                <a:spcPts val="600"/>
              </a:spcBef>
            </a:pPr>
            <a:r>
              <a:rPr lang="ru-RU" sz="1300" dirty="0">
                <a:solidFill>
                  <a:schemeClr val="tx1"/>
                </a:solidFill>
              </a:rPr>
              <a:t>В рамках военно-патриотического воспитания обучающихся большое внимание уделяется учебным предметам, таким как основы безопасности жизнедеятельности (далее-ОБЖ) и основы военной службы (далее-ОВС), направленным на подготовку юношей к военной службе.</a:t>
            </a:r>
          </a:p>
        </p:txBody>
      </p:sp>
      <p:sp>
        <p:nvSpPr>
          <p:cNvPr id="8" name="Прямоугольник с двумя скругленными противолежащими углами 7"/>
          <p:cNvSpPr/>
          <p:nvPr/>
        </p:nvSpPr>
        <p:spPr>
          <a:xfrm>
            <a:off x="326105" y="3243555"/>
            <a:ext cx="8610755" cy="5141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b="1" dirty="0">
                <a:solidFill>
                  <a:schemeClr val="tx1"/>
                </a:solidFill>
              </a:rPr>
              <a:t>715 </a:t>
            </a:r>
            <a:r>
              <a:rPr lang="ru-RU" sz="1300" dirty="0">
                <a:solidFill>
                  <a:schemeClr val="tx1"/>
                </a:solidFill>
              </a:rPr>
              <a:t>обучающихся состоят военно-патриотических клубах, </a:t>
            </a:r>
            <a:r>
              <a:rPr lang="ru-RU" sz="1300" b="1" dirty="0">
                <a:solidFill>
                  <a:schemeClr val="tx1"/>
                </a:solidFill>
              </a:rPr>
              <a:t>247</a:t>
            </a:r>
            <a:r>
              <a:rPr lang="ru-RU" sz="1300" dirty="0">
                <a:solidFill>
                  <a:schemeClr val="tx1"/>
                </a:solidFill>
              </a:rPr>
              <a:t> обучающихся зарегистрированы в Всероссийском детско-юношеском военно-патриотическом общественном движении </a:t>
            </a:r>
            <a:r>
              <a:rPr lang="ru-RU" sz="1300" b="1" dirty="0">
                <a:solidFill>
                  <a:schemeClr val="tx1"/>
                </a:solidFill>
              </a:rPr>
              <a:t>«ЮНАРМИЯ»</a:t>
            </a:r>
            <a:r>
              <a:rPr lang="ru-RU" sz="1300" dirty="0">
                <a:solidFill>
                  <a:schemeClr val="tx1"/>
                </a:solidFill>
              </a:rPr>
              <a:t>.</a:t>
            </a:r>
          </a:p>
        </p:txBody>
      </p:sp>
      <p:sp>
        <p:nvSpPr>
          <p:cNvPr id="9" name="Прямоугольник с двумя скругленными противолежащими углами 8"/>
          <p:cNvSpPr/>
          <p:nvPr/>
        </p:nvSpPr>
        <p:spPr>
          <a:xfrm>
            <a:off x="346515" y="2479286"/>
            <a:ext cx="8610755" cy="6665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300" dirty="0">
                <a:solidFill>
                  <a:schemeClr val="tx1"/>
                </a:solidFill>
              </a:rPr>
              <a:t>В общеобразовательных организациях Мирнинского района функционируют </a:t>
            </a:r>
            <a:r>
              <a:rPr lang="ru-RU" sz="1300" b="1" dirty="0">
                <a:solidFill>
                  <a:schemeClr val="tx1"/>
                </a:solidFill>
              </a:rPr>
              <a:t>16 военно-патриотических клубов</a:t>
            </a:r>
            <a:r>
              <a:rPr lang="ru-RU" sz="1300" dirty="0">
                <a:solidFill>
                  <a:schemeClr val="tx1"/>
                </a:solidFill>
              </a:rPr>
              <a:t>, которым присвоены имена почетных Героев Советского Союза и Героев Российской Федерации за достижения в области патриотического воспитания.</a:t>
            </a:r>
          </a:p>
        </p:txBody>
      </p:sp>
    </p:spTree>
    <p:extLst>
      <p:ext uri="{BB962C8B-B14F-4D97-AF65-F5344CB8AC3E}">
        <p14:creationId xmlns:p14="http://schemas.microsoft.com/office/powerpoint/2010/main" val="3734654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6"/>
          <p:cNvSpPr>
            <a:spLocks noGrp="1"/>
          </p:cNvSpPr>
          <p:nvPr>
            <p:ph type="title"/>
          </p:nvPr>
        </p:nvSpPr>
        <p:spPr>
          <a:xfrm>
            <a:off x="358776" y="0"/>
            <a:ext cx="8426449" cy="78758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КУЛЬТУРЫ» на 2024-2028 годы</a:t>
            </a:r>
            <a:endParaRPr lang="ru-RU" sz="2000" dirty="0">
              <a:solidFill>
                <a:schemeClr val="tx1"/>
              </a:solidFill>
              <a:effectLst/>
            </a:endParaRPr>
          </a:p>
        </p:txBody>
      </p:sp>
      <p:pic>
        <p:nvPicPr>
          <p:cNvPr id="6" name="Рисунок 5" descr="Screenshot (Надежда Александровна) 15-02-2024 15-03-07.png"/>
          <p:cNvPicPr/>
          <p:nvPr/>
        </p:nvPicPr>
        <p:blipFill>
          <a:blip r:embed="rId2"/>
          <a:stretch>
            <a:fillRect/>
          </a:stretch>
        </p:blipFill>
        <p:spPr>
          <a:xfrm>
            <a:off x="1456158" y="858416"/>
            <a:ext cx="5999001" cy="3773079"/>
          </a:xfrm>
          <a:prstGeom prst="rect">
            <a:avLst/>
          </a:prstGeom>
          <a:ln>
            <a:noFill/>
          </a:ln>
          <a:effectLst>
            <a:softEdge rad="112500"/>
          </a:effectLst>
        </p:spPr>
      </p:pic>
      <p:pic>
        <p:nvPicPr>
          <p:cNvPr id="7" name="Рисунок 6" descr="Screenshot (Надежда Александровна) 15-02-2024 15-05-39.png"/>
          <p:cNvPicPr/>
          <p:nvPr/>
        </p:nvPicPr>
        <p:blipFill>
          <a:blip r:embed="rId3"/>
          <a:stretch>
            <a:fillRect/>
          </a:stretch>
        </p:blipFill>
        <p:spPr>
          <a:xfrm>
            <a:off x="599822" y="4631495"/>
            <a:ext cx="2756535" cy="1976755"/>
          </a:xfrm>
          <a:prstGeom prst="rect">
            <a:avLst/>
          </a:prstGeom>
          <a:ln>
            <a:noFill/>
          </a:ln>
          <a:effectLst>
            <a:softEdge rad="112500"/>
          </a:effectLst>
        </p:spPr>
      </p:pic>
      <p:pic>
        <p:nvPicPr>
          <p:cNvPr id="8" name="Рисунок 7" descr="Screenshot (Надежда Александровна) 15-02-2024 15-04-33.png"/>
          <p:cNvPicPr/>
          <p:nvPr/>
        </p:nvPicPr>
        <p:blipFill>
          <a:blip r:embed="rId4"/>
          <a:stretch>
            <a:fillRect/>
          </a:stretch>
        </p:blipFill>
        <p:spPr>
          <a:xfrm>
            <a:off x="5646080" y="4631495"/>
            <a:ext cx="2956743" cy="1976755"/>
          </a:xfrm>
          <a:prstGeom prst="rect">
            <a:avLst/>
          </a:prstGeom>
          <a:ln>
            <a:noFill/>
          </a:ln>
          <a:effectLst>
            <a:softEdge rad="112500"/>
          </a:effectLst>
        </p:spPr>
      </p:pic>
    </p:spTree>
    <p:extLst>
      <p:ext uri="{BB962C8B-B14F-4D97-AF65-F5344CB8AC3E}">
        <p14:creationId xmlns:p14="http://schemas.microsoft.com/office/powerpoint/2010/main" val="752698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Объект 2"/>
          <p:cNvSpPr txBox="1">
            <a:spLocks/>
          </p:cNvSpPr>
          <p:nvPr/>
        </p:nvSpPr>
        <p:spPr>
          <a:xfrm>
            <a:off x="281770" y="4579634"/>
            <a:ext cx="8436706" cy="38906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ru-RU" sz="1800" b="1" dirty="0" smtClean="0">
                <a:solidFill>
                  <a:schemeClr val="accent5">
                    <a:lumMod val="75000"/>
                  </a:schemeClr>
                </a:solidFill>
              </a:rPr>
              <a:t>ФИНАНСОВОЕ ОБЕСПЕЧЕНИЕ ПРОГРАММЫ:                                                </a:t>
            </a:r>
            <a:r>
              <a:rPr lang="ru-RU" sz="1400" b="1" dirty="0" smtClean="0">
                <a:solidFill>
                  <a:srgbClr val="4BACC6">
                    <a:lumMod val="75000"/>
                  </a:srgbClr>
                </a:solidFill>
              </a:rPr>
              <a:t>тыс</a:t>
            </a:r>
            <a:r>
              <a:rPr lang="ru-RU" sz="1400" b="1" dirty="0">
                <a:solidFill>
                  <a:srgbClr val="4BACC6">
                    <a:lumMod val="75000"/>
                  </a:srgbClr>
                </a:solidFill>
              </a:rPr>
              <a:t>. руб.</a:t>
            </a:r>
            <a:endParaRPr lang="ru-RU" sz="2000" dirty="0">
              <a:solidFill>
                <a:prstClr val="black"/>
              </a:solidFill>
            </a:endParaRPr>
          </a:p>
          <a:p>
            <a:pPr marL="0" indent="0">
              <a:buFont typeface="Arial" panose="020B0604020202020204" pitchFamily="34" charset="0"/>
              <a:buNone/>
            </a:pPr>
            <a:endParaRPr lang="ru-RU" sz="2000" dirty="0"/>
          </a:p>
        </p:txBody>
      </p:sp>
      <p:graphicFrame>
        <p:nvGraphicFramePr>
          <p:cNvPr id="7" name="Таблица 6"/>
          <p:cNvGraphicFramePr>
            <a:graphicFrameLocks noGrp="1"/>
          </p:cNvGraphicFramePr>
          <p:nvPr>
            <p:extLst>
              <p:ext uri="{D42A27DB-BD31-4B8C-83A1-F6EECF244321}">
                <p14:modId xmlns:p14="http://schemas.microsoft.com/office/powerpoint/2010/main" val="2016494364"/>
              </p:ext>
            </p:extLst>
          </p:nvPr>
        </p:nvGraphicFramePr>
        <p:xfrm>
          <a:off x="234123" y="4946217"/>
          <a:ext cx="8532000" cy="1822826"/>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2495">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1 714,2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1 542,0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1 542,0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1 385,5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a:t>
                      </a:r>
                      <a:r>
                        <a:rPr lang="ru-RU" sz="1400" baseline="0" dirty="0" smtClean="0">
                          <a:effectLst/>
                        </a:rPr>
                        <a:t> 385,5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462713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84 928,0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63 468,5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smtClean="0">
                          <a:ln>
                            <a:noFill/>
                          </a:ln>
                          <a:effectLst/>
                          <a:uLnTx/>
                          <a:uFillTx/>
                        </a:rPr>
                        <a:t>62 968,5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67 577,7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67 577,7</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86 642,2</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65 010,5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64 510,5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68 963,2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68 963,2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Объект 2"/>
          <p:cNvSpPr>
            <a:spLocks noGrp="1"/>
          </p:cNvSpPr>
          <p:nvPr>
            <p:ph idx="1"/>
          </p:nvPr>
        </p:nvSpPr>
        <p:spPr>
          <a:xfrm>
            <a:off x="281771" y="712524"/>
            <a:ext cx="8503454" cy="3867110"/>
          </a:xfrm>
        </p:spPr>
        <p:txBody>
          <a:bodyPr>
            <a:normAutofit fontScale="92500" lnSpcReduction="10000"/>
          </a:bodyPr>
          <a:lstStyle/>
          <a:p>
            <a:pPr marL="0" indent="0" algn="just">
              <a:buNone/>
            </a:pPr>
            <a:r>
              <a:rPr lang="ru-RU" sz="1900" b="1" u="sng" dirty="0" smtClean="0">
                <a:solidFill>
                  <a:schemeClr val="accent2">
                    <a:lumMod val="75000"/>
                  </a:schemeClr>
                </a:solidFill>
              </a:rPr>
              <a:t>ЦЕЛЬ</a:t>
            </a:r>
            <a:r>
              <a:rPr lang="ru-RU" sz="1900" b="1" u="sng" dirty="0">
                <a:solidFill>
                  <a:schemeClr val="accent2">
                    <a:lumMod val="75000"/>
                  </a:schemeClr>
                </a:solidFill>
              </a:rPr>
              <a:t>:</a:t>
            </a:r>
            <a:r>
              <a:rPr lang="ru-RU" sz="1900" dirty="0">
                <a:solidFill>
                  <a:schemeClr val="accent2">
                    <a:lumMod val="75000"/>
                  </a:schemeClr>
                </a:solidFill>
              </a:rPr>
              <a:t> </a:t>
            </a:r>
            <a:r>
              <a:rPr lang="ru-RU" sz="1400" dirty="0"/>
              <a:t>Создание условий для сохранения и развития культурного потенциала и культурного наследия </a:t>
            </a:r>
            <a:r>
              <a:rPr lang="ru-RU" sz="1400" dirty="0" smtClean="0"/>
              <a:t>  района.</a:t>
            </a:r>
          </a:p>
          <a:p>
            <a:pPr marL="0" indent="0" algn="just">
              <a:buNone/>
            </a:pPr>
            <a:r>
              <a:rPr lang="ru-RU" sz="1600" dirty="0" smtClean="0"/>
              <a:t> </a:t>
            </a:r>
            <a:r>
              <a:rPr lang="ru-RU" sz="1900" b="1" u="sng" dirty="0" smtClean="0">
                <a:solidFill>
                  <a:schemeClr val="accent2">
                    <a:lumMod val="75000"/>
                  </a:schemeClr>
                </a:solidFill>
              </a:rPr>
              <a:t>ЗАДАЧИ</a:t>
            </a:r>
            <a:r>
              <a:rPr lang="ru-RU" sz="1900" b="1" u="sng" dirty="0">
                <a:solidFill>
                  <a:schemeClr val="accent2">
                    <a:lumMod val="75000"/>
                  </a:schemeClr>
                </a:solidFill>
              </a:rPr>
              <a:t>: </a:t>
            </a:r>
            <a:endParaRPr lang="ru-RU" sz="1900" dirty="0">
              <a:solidFill>
                <a:schemeClr val="accent2">
                  <a:lumMod val="75000"/>
                </a:schemeClr>
              </a:solidFill>
            </a:endParaRPr>
          </a:p>
          <a:p>
            <a:pPr algn="just">
              <a:buClr>
                <a:srgbClr val="C00000"/>
              </a:buClr>
              <a:buFont typeface="Wingdings" panose="05000000000000000000" pitchFamily="2" charset="2"/>
              <a:buChar char="ü"/>
            </a:pPr>
            <a:r>
              <a:rPr lang="ru-RU" sz="1600" dirty="0"/>
              <a:t> </a:t>
            </a:r>
            <a:r>
              <a:rPr lang="ru-RU" sz="1400" dirty="0" smtClean="0"/>
              <a:t>Обеспечение </a:t>
            </a:r>
            <a:r>
              <a:rPr lang="ru-RU" sz="1400" dirty="0"/>
              <a:t>деятельности МКУ «Межпоселенческое управление культуры» МО «Мирнинский район» РС (Я</a:t>
            </a:r>
            <a:r>
              <a:rPr lang="ru-RU" sz="1400" dirty="0" smtClean="0"/>
              <a:t>);</a:t>
            </a:r>
            <a:endParaRPr lang="ru-RU" sz="1400" dirty="0"/>
          </a:p>
          <a:p>
            <a:pPr algn="just">
              <a:buClr>
                <a:srgbClr val="C00000"/>
              </a:buClr>
              <a:buFont typeface="Wingdings" panose="05000000000000000000" pitchFamily="2" charset="2"/>
              <a:buChar char="ü"/>
            </a:pPr>
            <a:r>
              <a:rPr lang="ru-RU" sz="1400" dirty="0" smtClean="0"/>
              <a:t>Создание </a:t>
            </a:r>
            <a:r>
              <a:rPr lang="ru-RU" sz="1400" dirty="0"/>
              <a:t>условий для сохранения и развития культуры в Мирнинском </a:t>
            </a:r>
            <a:r>
              <a:rPr lang="ru-RU" sz="1400" dirty="0" smtClean="0"/>
              <a:t>районе</a:t>
            </a:r>
            <a:r>
              <a:rPr lang="ru-RU" sz="1400" dirty="0"/>
              <a:t>;</a:t>
            </a:r>
            <a:endParaRPr lang="ru-RU" sz="1400" dirty="0" smtClean="0"/>
          </a:p>
          <a:p>
            <a:pPr algn="just">
              <a:buClr>
                <a:srgbClr val="C00000"/>
              </a:buClr>
              <a:buFont typeface="Wingdings" panose="05000000000000000000" pitchFamily="2" charset="2"/>
              <a:buChar char="ü"/>
            </a:pPr>
            <a:r>
              <a:rPr lang="ru-RU" sz="1400" dirty="0" smtClean="0"/>
              <a:t>Обеспечение </a:t>
            </a:r>
            <a:r>
              <a:rPr lang="ru-RU" sz="1400" dirty="0"/>
              <a:t>единого культурного пространства рай-она, создание условий для диалога </a:t>
            </a:r>
            <a:r>
              <a:rPr lang="ru-RU" sz="1400" dirty="0" smtClean="0"/>
              <a:t>культур;</a:t>
            </a:r>
            <a:endParaRPr lang="ru-RU" sz="1400" dirty="0"/>
          </a:p>
          <a:p>
            <a:pPr algn="just">
              <a:buClr>
                <a:srgbClr val="C00000"/>
              </a:buClr>
              <a:buFont typeface="Wingdings" panose="05000000000000000000" pitchFamily="2" charset="2"/>
              <a:buChar char="ü"/>
            </a:pPr>
            <a:r>
              <a:rPr lang="ru-RU" sz="1400" dirty="0" smtClean="0"/>
              <a:t>Сохранение </a:t>
            </a:r>
            <a:r>
              <a:rPr lang="ru-RU" sz="1400" dirty="0"/>
              <a:t>и популяризация культурного наследия </a:t>
            </a:r>
            <a:r>
              <a:rPr lang="ru-RU" sz="1400" dirty="0" smtClean="0"/>
              <a:t>района;</a:t>
            </a:r>
            <a:endParaRPr lang="ru-RU" sz="1400" dirty="0"/>
          </a:p>
          <a:p>
            <a:pPr algn="just">
              <a:buClr>
                <a:srgbClr val="C00000"/>
              </a:buClr>
              <a:buFont typeface="Wingdings" panose="05000000000000000000" pitchFamily="2" charset="2"/>
              <a:buChar char="ü"/>
            </a:pPr>
            <a:r>
              <a:rPr lang="ru-RU" sz="1400" dirty="0" smtClean="0"/>
              <a:t>Обеспечение </a:t>
            </a:r>
            <a:r>
              <a:rPr lang="ru-RU" sz="1400" dirty="0"/>
              <a:t>эффективной охраны недвижимых па-мятников истории и </a:t>
            </a:r>
            <a:r>
              <a:rPr lang="ru-RU" sz="1400" dirty="0" smtClean="0"/>
              <a:t>культуры;</a:t>
            </a:r>
            <a:endParaRPr lang="ru-RU" sz="1400" dirty="0"/>
          </a:p>
          <a:p>
            <a:pPr algn="just">
              <a:buClr>
                <a:srgbClr val="C00000"/>
              </a:buClr>
              <a:buFont typeface="Wingdings" panose="05000000000000000000" pitchFamily="2" charset="2"/>
              <a:buChar char="ü"/>
            </a:pPr>
            <a:r>
              <a:rPr lang="ru-RU" sz="1400" dirty="0" smtClean="0"/>
              <a:t>Развитие </a:t>
            </a:r>
            <a:r>
              <a:rPr lang="ru-RU" sz="1400" dirty="0"/>
              <a:t>системы непрерывного образования и пере-подготовки кадров в области культуры и искусства. Социальная поддержка работников муниципальных учреждений культуры и </a:t>
            </a:r>
            <a:r>
              <a:rPr lang="ru-RU" sz="1400" dirty="0" smtClean="0"/>
              <a:t>искусств;</a:t>
            </a:r>
            <a:endParaRPr lang="ru-RU" sz="1400" dirty="0"/>
          </a:p>
          <a:p>
            <a:pPr algn="just">
              <a:buClr>
                <a:srgbClr val="C00000"/>
              </a:buClr>
              <a:buFont typeface="Wingdings" panose="05000000000000000000" pitchFamily="2" charset="2"/>
              <a:buChar char="ü"/>
            </a:pPr>
            <a:r>
              <a:rPr lang="ru-RU" sz="1400" dirty="0" smtClean="0"/>
              <a:t>Совершенствование </a:t>
            </a:r>
            <a:r>
              <a:rPr lang="ru-RU" sz="1400" dirty="0"/>
              <a:t>системы выявления, поддержки и развития талантливых </a:t>
            </a:r>
            <a:r>
              <a:rPr lang="ru-RU" sz="1400" dirty="0" smtClean="0"/>
              <a:t>детей;</a:t>
            </a:r>
            <a:endParaRPr lang="ru-RU" sz="1400" dirty="0"/>
          </a:p>
          <a:p>
            <a:pPr algn="just">
              <a:buClr>
                <a:srgbClr val="C00000"/>
              </a:buClr>
              <a:buFont typeface="Wingdings" panose="05000000000000000000" pitchFamily="2" charset="2"/>
              <a:buChar char="ü"/>
            </a:pPr>
            <a:r>
              <a:rPr lang="ru-RU" sz="1400" dirty="0" smtClean="0"/>
              <a:t>Улучшение </a:t>
            </a:r>
            <a:r>
              <a:rPr lang="ru-RU" sz="1400" dirty="0"/>
              <a:t>состояния материально-технической базы учреждений культуры и мест проведения (комплексов) культурно-массовых </a:t>
            </a:r>
            <a:r>
              <a:rPr lang="ru-RU" sz="1400" dirty="0" smtClean="0"/>
              <a:t>мероприятий;</a:t>
            </a:r>
            <a:endParaRPr lang="ru-RU" sz="1400" dirty="0"/>
          </a:p>
          <a:p>
            <a:pPr algn="just">
              <a:buClr>
                <a:srgbClr val="C00000"/>
              </a:buClr>
              <a:buFont typeface="Wingdings" panose="05000000000000000000" pitchFamily="2" charset="2"/>
              <a:buChar char="ü"/>
            </a:pPr>
            <a:r>
              <a:rPr lang="ru-RU" sz="1400" dirty="0" smtClean="0"/>
              <a:t>Сохранение </a:t>
            </a:r>
            <a:r>
              <a:rPr lang="ru-RU" sz="1400" dirty="0"/>
              <a:t>и развитие различных форм досуговой </a:t>
            </a:r>
            <a:r>
              <a:rPr lang="ru-RU" sz="1400" dirty="0" smtClean="0"/>
              <a:t>деятельности </a:t>
            </a:r>
            <a:r>
              <a:rPr lang="ru-RU" sz="1400" dirty="0"/>
              <a:t>и любительских </a:t>
            </a:r>
            <a:r>
              <a:rPr lang="ru-RU" sz="1400" dirty="0" smtClean="0"/>
              <a:t>объединений;</a:t>
            </a:r>
            <a:endParaRPr lang="ru-RU" sz="1400" dirty="0"/>
          </a:p>
          <a:p>
            <a:pPr algn="just">
              <a:buClr>
                <a:srgbClr val="C00000"/>
              </a:buClr>
              <a:buFont typeface="Wingdings" panose="05000000000000000000" pitchFamily="2" charset="2"/>
              <a:buChar char="ü"/>
            </a:pPr>
            <a:r>
              <a:rPr lang="ru-RU" sz="1400" dirty="0" smtClean="0"/>
              <a:t>Сохранение </a:t>
            </a:r>
            <a:r>
              <a:rPr lang="ru-RU" sz="1400" dirty="0"/>
              <a:t>и развитие художественного и </a:t>
            </a:r>
            <a:r>
              <a:rPr lang="ru-RU" sz="1400" dirty="0" smtClean="0"/>
              <a:t>декоративно-прикладного искусства;</a:t>
            </a:r>
            <a:endParaRPr lang="ru-RU" sz="1400" dirty="0"/>
          </a:p>
          <a:p>
            <a:pPr algn="just">
              <a:buClr>
                <a:srgbClr val="C00000"/>
              </a:buClr>
              <a:buFont typeface="Wingdings" panose="05000000000000000000" pitchFamily="2" charset="2"/>
              <a:buChar char="ü"/>
            </a:pPr>
            <a:r>
              <a:rPr lang="ru-RU" sz="1400" dirty="0" smtClean="0"/>
              <a:t>Обеспечение </a:t>
            </a:r>
            <a:r>
              <a:rPr lang="ru-RU" sz="1400" dirty="0"/>
              <a:t>организации архивного дела</a:t>
            </a:r>
            <a:r>
              <a:rPr lang="ru-RU" sz="1400" dirty="0" smtClean="0"/>
              <a:t>.</a:t>
            </a:r>
            <a:endParaRPr lang="ru-RU" sz="1400" dirty="0"/>
          </a:p>
        </p:txBody>
      </p:sp>
      <p:sp>
        <p:nvSpPr>
          <p:cNvPr id="9" name="Заголовок 6"/>
          <p:cNvSpPr>
            <a:spLocks noGrp="1"/>
          </p:cNvSpPr>
          <p:nvPr>
            <p:ph type="title"/>
          </p:nvPr>
        </p:nvSpPr>
        <p:spPr>
          <a:xfrm>
            <a:off x="358776" y="0"/>
            <a:ext cx="8426449" cy="78758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КУЛЬТУРЫ» на 2024-2028 годы</a:t>
            </a:r>
            <a:endParaRPr lang="ru-RU" sz="2000" dirty="0">
              <a:solidFill>
                <a:schemeClr val="tx1"/>
              </a:solidFill>
              <a:effectLst/>
            </a:endParaRPr>
          </a:p>
        </p:txBody>
      </p:sp>
    </p:spTree>
    <p:extLst>
      <p:ext uri="{BB962C8B-B14F-4D97-AF65-F5344CB8AC3E}">
        <p14:creationId xmlns:p14="http://schemas.microsoft.com/office/powerpoint/2010/main" val="4249533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289248" y="-65314"/>
            <a:ext cx="8556171" cy="71845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культуры и архивного дела»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317940" y="631288"/>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390748084"/>
              </p:ext>
            </p:extLst>
          </p:nvPr>
        </p:nvGraphicFramePr>
        <p:xfrm>
          <a:off x="309776" y="931620"/>
          <a:ext cx="8627084" cy="953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smtClean="0">
                          <a:effectLst/>
                        </a:rPr>
                        <a:t>Государственный бюджет РС (Я)</a:t>
                      </a:r>
                      <a:endParaRPr lang="ru-RU" sz="12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dirty="0" smtClean="0">
                          <a:effectLst/>
                        </a:rPr>
                        <a:t>1 949,2</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kern="1200" dirty="0" smtClean="0">
                          <a:effectLst/>
                        </a:rPr>
                        <a:t>1 949,2</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269567"/>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dirty="0" smtClean="0">
                          <a:effectLst/>
                        </a:rPr>
                        <a:t>85 362,7</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kern="1200" dirty="0" smtClean="0">
                          <a:effectLst/>
                        </a:rPr>
                        <a:t>76 589,3</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87 311,9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78 538,5</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Прямоугольник с двумя скругленными противолежащими углами 6"/>
          <p:cNvSpPr/>
          <p:nvPr/>
        </p:nvSpPr>
        <p:spPr>
          <a:xfrm>
            <a:off x="338350" y="5999577"/>
            <a:ext cx="8610755" cy="76261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200" dirty="0">
                <a:solidFill>
                  <a:schemeClr val="tx1"/>
                </a:solidFill>
              </a:rPr>
              <a:t>Отделом архивного дела за 2023 год исполнены запросы граждан социально-правового характера, всего поступило </a:t>
            </a:r>
            <a:r>
              <a:rPr lang="ru-RU" sz="1200" b="1" dirty="0">
                <a:solidFill>
                  <a:schemeClr val="tx1"/>
                </a:solidFill>
              </a:rPr>
              <a:t>1 810 </a:t>
            </a:r>
            <a:r>
              <a:rPr lang="ru-RU" sz="1200" dirty="0">
                <a:solidFill>
                  <a:schemeClr val="tx1"/>
                </a:solidFill>
              </a:rPr>
              <a:t>запросов. Исполнено 36 тематических запроса, поступившие от граждан и организаций, с предоставлением 83 копий архивных документов. С учетом принятых на хранение документов в 2023 году в архиве находится 61 096 единиц постоянного и временного срока хранения. Ежегодно количество документов, принимаемых архивом на хранение, увеличивается.</a:t>
            </a:r>
          </a:p>
        </p:txBody>
      </p:sp>
      <p:sp>
        <p:nvSpPr>
          <p:cNvPr id="8" name="Прямоугольник с двумя скругленными противолежащими углами 7"/>
          <p:cNvSpPr/>
          <p:nvPr/>
        </p:nvSpPr>
        <p:spPr>
          <a:xfrm>
            <a:off x="358761" y="5020013"/>
            <a:ext cx="8610755" cy="979564"/>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На постоянной основе ведется работа в рамках федеральной программы по социальной поддержке молодежи от 14 до 22 лет </a:t>
            </a:r>
            <a:r>
              <a:rPr lang="ru-RU" sz="1300" b="1" dirty="0">
                <a:solidFill>
                  <a:schemeClr val="tx1"/>
                </a:solidFill>
              </a:rPr>
              <a:t>«Пушкинская карта», </a:t>
            </a:r>
            <a:r>
              <a:rPr lang="ru-RU" sz="1300" dirty="0">
                <a:solidFill>
                  <a:schemeClr val="tx1"/>
                </a:solidFill>
              </a:rPr>
              <a:t>проект который позволяет бесплатно посещать театры, кинотеатры, музеи, выставки и другие учреждения, участвующие в программе. В Мирнинском районе участвуют в проекте «Пушкинская карта»: Мирнинский театр, ДК «Вилюйские огни» (п. Чернышевский), </a:t>
            </a:r>
            <a:r>
              <a:rPr lang="ru-RU" sz="1300" dirty="0" err="1">
                <a:solidFill>
                  <a:schemeClr val="tx1"/>
                </a:solidFill>
              </a:rPr>
              <a:t>ДКиНТ</a:t>
            </a:r>
            <a:r>
              <a:rPr lang="ru-RU" sz="1300" dirty="0">
                <a:solidFill>
                  <a:schemeClr val="tx1"/>
                </a:solidFill>
              </a:rPr>
              <a:t> «Каскад» (п. Светлый), Детская школа искусств (г. Мирный), библиотеки района. </a:t>
            </a:r>
            <a:endParaRPr lang="ru-RU" sz="1300" b="1" dirty="0">
              <a:solidFill>
                <a:schemeClr val="tx1"/>
              </a:solidFill>
            </a:endParaRPr>
          </a:p>
        </p:txBody>
      </p:sp>
      <p:sp>
        <p:nvSpPr>
          <p:cNvPr id="9" name="Прямоугольник с двумя скругленными противолежащими углами 8"/>
          <p:cNvSpPr/>
          <p:nvPr/>
        </p:nvSpPr>
        <p:spPr>
          <a:xfrm>
            <a:off x="358761" y="2596358"/>
            <a:ext cx="8569934" cy="242365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300" b="1" u="sng" dirty="0">
                <a:solidFill>
                  <a:schemeClr val="tx1"/>
                </a:solidFill>
              </a:rPr>
              <a:t>Участие в проектах:</a:t>
            </a:r>
          </a:p>
          <a:p>
            <a:pPr marL="342900" indent="-342900" algn="just">
              <a:buFont typeface="+mj-lt"/>
              <a:buAutoNum type="arabicParenR"/>
            </a:pPr>
            <a:r>
              <a:rPr lang="ru-RU" sz="1300" dirty="0">
                <a:solidFill>
                  <a:schemeClr val="tx1"/>
                </a:solidFill>
              </a:rPr>
              <a:t>проект, получивший поддержку в рамках районного грантового конкурса </a:t>
            </a:r>
            <a:r>
              <a:rPr lang="ru-RU" sz="1300" b="1" dirty="0">
                <a:solidFill>
                  <a:schemeClr val="tx1"/>
                </a:solidFill>
              </a:rPr>
              <a:t>«Культурный код»: </a:t>
            </a:r>
            <a:r>
              <a:rPr lang="ru-RU" sz="1300" dirty="0">
                <a:solidFill>
                  <a:schemeClr val="tx1"/>
                </a:solidFill>
              </a:rPr>
              <a:t>«Здесь мой край, мой исток, здесь моя дорога», направленный на сохранение исторической памяти о с. </a:t>
            </a:r>
            <a:r>
              <a:rPr lang="ru-RU" sz="1300" dirty="0" err="1">
                <a:solidFill>
                  <a:schemeClr val="tx1"/>
                </a:solidFill>
              </a:rPr>
              <a:t>Туой-Хайа</a:t>
            </a:r>
            <a:r>
              <a:rPr lang="ru-RU" sz="1300" dirty="0">
                <a:solidFill>
                  <a:schemeClr val="tx1"/>
                </a:solidFill>
              </a:rPr>
              <a:t>; «Узоры и орнаменты народа Саха – традиции и современность», направленный на создание условий для развития творческого потенциала мастеров и жителей Мирнинского района; «Красный шаман», моноспектакль, посвященный творчеству П.А. </a:t>
            </a:r>
            <a:r>
              <a:rPr lang="ru-RU" sz="1300" dirty="0" err="1">
                <a:solidFill>
                  <a:schemeClr val="tx1"/>
                </a:solidFill>
              </a:rPr>
              <a:t>Ойунского</a:t>
            </a:r>
            <a:r>
              <a:rPr lang="ru-RU" sz="1300" dirty="0">
                <a:solidFill>
                  <a:schemeClr val="tx1"/>
                </a:solidFill>
              </a:rPr>
              <a:t>, исполняемый на русском языке. Общая сумма финансирования проектов составила </a:t>
            </a:r>
            <a:r>
              <a:rPr lang="ru-RU" sz="1300" b="1" dirty="0">
                <a:solidFill>
                  <a:schemeClr val="tx1"/>
                </a:solidFill>
              </a:rPr>
              <a:t>973 000 рублей.</a:t>
            </a:r>
          </a:p>
          <a:p>
            <a:pPr marL="342900" indent="-342900" algn="just">
              <a:buFont typeface="+mj-lt"/>
              <a:buAutoNum type="arabicParenR"/>
            </a:pPr>
            <a:r>
              <a:rPr lang="ru-RU" sz="1300" dirty="0">
                <a:solidFill>
                  <a:schemeClr val="tx1"/>
                </a:solidFill>
              </a:rPr>
              <a:t>В грантовом конкурсе «Энергия родной земли 2023», организатором которого является ООО «Иркутская нефтяная компания» , приняли участие учреждения Мирнинского района  ДШИ г. Мирный с проектом «Духовая музыка как элемент культурного кода России», Библиотека № 8 п. Айхал с проектом «Потенциал+: развитие, рост, достижение» и  проектом по созданию модельных общедоступных муниципальных библиотек.</a:t>
            </a:r>
          </a:p>
        </p:txBody>
      </p:sp>
      <p:sp>
        <p:nvSpPr>
          <p:cNvPr id="10" name="Прямоугольник с двумя скругленными противолежащими углами 9"/>
          <p:cNvSpPr/>
          <p:nvPr/>
        </p:nvSpPr>
        <p:spPr>
          <a:xfrm>
            <a:off x="358761" y="1929815"/>
            <a:ext cx="8610755" cy="6665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300" dirty="0">
                <a:solidFill>
                  <a:schemeClr val="tx1"/>
                </a:solidFill>
              </a:rPr>
              <a:t>В рамках комплексной программы развития культуры и спорта в Мирнинском районе при финансовой поддержке Мирнинского района и АК «АЛРОСА» (ПАО) творческие коллективы принимали участие в республиканских, всероссийских и международных конкурсах и удостоились высоких наград.</a:t>
            </a:r>
          </a:p>
        </p:txBody>
      </p:sp>
    </p:spTree>
    <p:extLst>
      <p:ext uri="{BB962C8B-B14F-4D97-AF65-F5344CB8AC3E}">
        <p14:creationId xmlns:p14="http://schemas.microsoft.com/office/powerpoint/2010/main" val="3772507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394662" y="82216"/>
            <a:ext cx="8354676" cy="977842"/>
          </a:xfrm>
          <a:prstGeom prst="rect">
            <a:avLst/>
          </a:prstGeom>
          <a:solidFill>
            <a:schemeClr val="accent3">
              <a:lumMod val="40000"/>
              <a:lumOff val="60000"/>
            </a:schemeClr>
          </a:solidFill>
          <a:ln>
            <a:headEnd/>
            <a:tailEnd/>
          </a:ln>
          <a:effectLst>
            <a:softEdge rad="1270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ts val="24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rPr>
              <a:t>МУНИЦИПАЛЬНАЯ ПРОГРАММА</a:t>
            </a:r>
          </a:p>
          <a:p>
            <a:pPr lvl="0" algn="ctr" eaLnBrk="0" fontAlgn="base" hangingPunct="0">
              <a:lnSpc>
                <a:spcPts val="2400"/>
              </a:lnSpc>
              <a:spcBef>
                <a:spcPct val="0"/>
              </a:spcBef>
              <a:spcAft>
                <a:spcPct val="0"/>
              </a:spcAft>
            </a:pPr>
            <a:r>
              <a:rPr lang="ru-RU" altLang="ru-RU" sz="2000" b="1" dirty="0" smtClean="0">
                <a:solidFill>
                  <a:schemeClr val="tx1"/>
                </a:solidFill>
              </a:rPr>
              <a:t>«БИБЛИОТЕКИ МИРНИНСКОГО РАЙОНА: ИННОВАЦИОННОЕ РАЗВИТИЕ» </a:t>
            </a:r>
            <a:r>
              <a:rPr kumimoji="0" lang="ru-RU" altLang="ru-RU" sz="2000" b="1" i="0" u="none" strike="noStrike" cap="none" normalizeH="0" baseline="0" dirty="0" smtClean="0">
                <a:ln>
                  <a:noFill/>
                </a:ln>
                <a:solidFill>
                  <a:schemeClr val="tx1"/>
                </a:solidFill>
                <a:effectLst/>
              </a:rPr>
              <a:t>на 2024-2028 годы</a:t>
            </a:r>
            <a:endParaRPr kumimoji="0" lang="ru-RU" altLang="ru-RU" sz="2000" b="0" i="0" u="none" strike="noStrike" cap="none" normalizeH="0" baseline="0" dirty="0" smtClean="0">
              <a:ln>
                <a:noFill/>
              </a:ln>
              <a:solidFill>
                <a:schemeClr val="tx1"/>
              </a:solidFill>
              <a:effectLst/>
            </a:endParaRPr>
          </a:p>
        </p:txBody>
      </p:sp>
      <p:pic>
        <p:nvPicPr>
          <p:cNvPr id="5" name="Рисунок 4" descr="htmlimage.jpg"/>
          <p:cNvPicPr/>
          <p:nvPr/>
        </p:nvPicPr>
        <p:blipFill>
          <a:blip r:embed="rId2"/>
          <a:stretch>
            <a:fillRect/>
          </a:stretch>
        </p:blipFill>
        <p:spPr>
          <a:xfrm>
            <a:off x="1268400" y="1060058"/>
            <a:ext cx="6611011" cy="3855318"/>
          </a:xfrm>
          <a:prstGeom prst="rect">
            <a:avLst/>
          </a:prstGeom>
          <a:ln>
            <a:noFill/>
          </a:ln>
          <a:effectLst>
            <a:softEdge rad="112500"/>
          </a:effectLst>
        </p:spPr>
      </p:pic>
      <p:pic>
        <p:nvPicPr>
          <p:cNvPr id="6" name="Рисунок 5" descr="htmlimage (3).jpg"/>
          <p:cNvPicPr/>
          <p:nvPr/>
        </p:nvPicPr>
        <p:blipFill>
          <a:blip r:embed="rId3"/>
          <a:stretch>
            <a:fillRect/>
          </a:stretch>
        </p:blipFill>
        <p:spPr>
          <a:xfrm>
            <a:off x="5627279" y="4915376"/>
            <a:ext cx="2886558" cy="1794012"/>
          </a:xfrm>
          <a:prstGeom prst="rect">
            <a:avLst/>
          </a:prstGeom>
          <a:ln>
            <a:noFill/>
          </a:ln>
          <a:effectLst>
            <a:softEdge rad="112500"/>
          </a:effectLst>
        </p:spPr>
      </p:pic>
      <p:pic>
        <p:nvPicPr>
          <p:cNvPr id="7" name="Рисунок 6" descr="htmlimage (2).jpg"/>
          <p:cNvPicPr/>
          <p:nvPr/>
        </p:nvPicPr>
        <p:blipFill>
          <a:blip r:embed="rId4"/>
          <a:stretch>
            <a:fillRect/>
          </a:stretch>
        </p:blipFill>
        <p:spPr>
          <a:xfrm>
            <a:off x="633974" y="4915376"/>
            <a:ext cx="2930320" cy="1847491"/>
          </a:xfrm>
          <a:prstGeom prst="rect">
            <a:avLst/>
          </a:prstGeom>
          <a:ln>
            <a:noFill/>
          </a:ln>
          <a:effectLst>
            <a:softEdge rad="112500"/>
          </a:effectLst>
        </p:spPr>
      </p:pic>
    </p:spTree>
    <p:extLst>
      <p:ext uri="{BB962C8B-B14F-4D97-AF65-F5344CB8AC3E}">
        <p14:creationId xmlns:p14="http://schemas.microsoft.com/office/powerpoint/2010/main" val="366846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41300" y="1125415"/>
            <a:ext cx="8577385" cy="3250641"/>
          </a:xfrm>
        </p:spPr>
        <p:txBody>
          <a:bodyPr>
            <a:normAutofit fontScale="92500" lnSpcReduction="10000"/>
          </a:bodyPr>
          <a:lstStyle/>
          <a:p>
            <a:pPr marL="0" indent="0" algn="just">
              <a:lnSpc>
                <a:spcPct val="100000"/>
              </a:lnSpc>
              <a:spcBef>
                <a:spcPts val="0"/>
              </a:spcBef>
              <a:buNone/>
            </a:pPr>
            <a:r>
              <a:rPr lang="ru-RU" sz="1700"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700" dirty="0" smtClean="0">
                <a:solidFill>
                  <a:schemeClr val="accent2">
                    <a:lumMod val="75000"/>
                  </a:schemeClr>
                </a:solidFill>
              </a:rPr>
              <a:t> </a:t>
            </a:r>
            <a:r>
              <a:rPr lang="ru-RU" sz="1700" dirty="0"/>
              <a:t>Организация библиотечного обслуживания населения </a:t>
            </a:r>
            <a:r>
              <a:rPr lang="ru-RU" sz="1700" dirty="0" smtClean="0"/>
              <a:t>и создание </a:t>
            </a:r>
            <a:r>
              <a:rPr lang="ru-RU" sz="1700" dirty="0"/>
              <a:t>условий для устойчивого развития </a:t>
            </a:r>
            <a:r>
              <a:rPr lang="ru-RU" sz="1700" dirty="0" smtClean="0"/>
              <a:t>библиотечной системы.</a:t>
            </a:r>
            <a:endParaRPr lang="ru-RU" sz="1700" dirty="0"/>
          </a:p>
          <a:p>
            <a:pPr marL="0" indent="0" algn="just">
              <a:buNone/>
            </a:pPr>
            <a:r>
              <a:rPr lang="ru-RU" sz="1700" dirty="0" smtClean="0"/>
              <a:t> </a:t>
            </a:r>
            <a:r>
              <a:rPr lang="ru-RU" sz="1700" b="1" u="sng" dirty="0" smtClean="0">
                <a:solidFill>
                  <a:schemeClr val="accent2">
                    <a:lumMod val="75000"/>
                  </a:schemeClr>
                </a:solidFill>
              </a:rPr>
              <a:t>ЗАДАЧИ</a:t>
            </a:r>
            <a:r>
              <a:rPr lang="ru-RU" sz="1700" b="1" u="sng" dirty="0">
                <a:solidFill>
                  <a:schemeClr val="accent2">
                    <a:lumMod val="75000"/>
                  </a:schemeClr>
                </a:solidFill>
              </a:rPr>
              <a:t>: </a:t>
            </a:r>
            <a:endParaRPr lang="ru-RU" sz="1700" dirty="0">
              <a:solidFill>
                <a:schemeClr val="accent2">
                  <a:lumMod val="75000"/>
                </a:schemeClr>
              </a:solidFill>
            </a:endParaRPr>
          </a:p>
          <a:p>
            <a:pPr lvl="0" algn="just">
              <a:buClr>
                <a:srgbClr val="C00000"/>
              </a:buClr>
              <a:buFont typeface="Wingdings" panose="05000000000000000000" pitchFamily="2" charset="2"/>
              <a:buChar char="ü"/>
            </a:pPr>
            <a:r>
              <a:rPr lang="ru-RU" sz="1700" dirty="0"/>
              <a:t> Обеспечение качества и доступности библиотечных услуг для всех категорий </a:t>
            </a:r>
            <a:r>
              <a:rPr lang="ru-RU" sz="1700" dirty="0" smtClean="0"/>
              <a:t>населения;</a:t>
            </a:r>
          </a:p>
          <a:p>
            <a:pPr lvl="0" algn="just">
              <a:buClr>
                <a:srgbClr val="C00000"/>
              </a:buClr>
              <a:buFont typeface="Wingdings" panose="05000000000000000000" pitchFamily="2" charset="2"/>
              <a:buChar char="ü"/>
            </a:pPr>
            <a:r>
              <a:rPr lang="ru-RU" sz="1700" dirty="0" smtClean="0"/>
              <a:t>Модернизация </a:t>
            </a:r>
            <a:r>
              <a:rPr lang="ru-RU" sz="1700" dirty="0"/>
              <a:t>библиотек и формирование </a:t>
            </a:r>
            <a:r>
              <a:rPr lang="ru-RU" sz="1700" dirty="0" smtClean="0"/>
              <a:t>цифровой среды;</a:t>
            </a:r>
          </a:p>
          <a:p>
            <a:pPr lvl="0" algn="just">
              <a:buClr>
                <a:srgbClr val="C00000"/>
              </a:buClr>
              <a:buFont typeface="Wingdings" panose="05000000000000000000" pitchFamily="2" charset="2"/>
              <a:buChar char="ü"/>
            </a:pPr>
            <a:r>
              <a:rPr lang="ru-RU" sz="1700" dirty="0" smtClean="0"/>
              <a:t>Сохранение </a:t>
            </a:r>
            <a:r>
              <a:rPr lang="ru-RU" sz="1700" dirty="0"/>
              <a:t>и пополнение библиотечных </a:t>
            </a:r>
            <a:r>
              <a:rPr lang="ru-RU" sz="1700" dirty="0" smtClean="0"/>
              <a:t>фондов</a:t>
            </a:r>
            <a:r>
              <a:rPr lang="ru-RU" sz="1700" dirty="0"/>
              <a:t>;</a:t>
            </a:r>
            <a:endParaRPr lang="ru-RU" sz="1700" dirty="0" smtClean="0"/>
          </a:p>
          <a:p>
            <a:pPr lvl="0" algn="just">
              <a:buClr>
                <a:srgbClr val="C00000"/>
              </a:buClr>
              <a:buFont typeface="Wingdings" panose="05000000000000000000" pitchFamily="2" charset="2"/>
              <a:buChar char="ü"/>
            </a:pPr>
            <a:r>
              <a:rPr lang="ru-RU" sz="1700" dirty="0" smtClean="0"/>
              <a:t>Повышение </a:t>
            </a:r>
            <a:r>
              <a:rPr lang="ru-RU" sz="1700" dirty="0"/>
              <a:t>статуса чтения и читательской </a:t>
            </a:r>
            <a:r>
              <a:rPr lang="ru-RU" sz="1700" dirty="0" smtClean="0"/>
              <a:t>активности населения </a:t>
            </a:r>
            <a:r>
              <a:rPr lang="ru-RU" sz="1700" dirty="0"/>
              <a:t>для повышения культурных, интеллектуальных </a:t>
            </a:r>
            <a:r>
              <a:rPr lang="ru-RU" sz="1700" dirty="0" smtClean="0"/>
              <a:t>и нравственных </a:t>
            </a:r>
            <a:r>
              <a:rPr lang="ru-RU" sz="1700" dirty="0"/>
              <a:t>компетенций </a:t>
            </a:r>
            <a:r>
              <a:rPr lang="ru-RU" sz="1700" dirty="0" smtClean="0"/>
              <a:t>населения</a:t>
            </a:r>
            <a:r>
              <a:rPr lang="ru-RU" sz="1700" dirty="0"/>
              <a:t>;</a:t>
            </a:r>
            <a:endParaRPr lang="ru-RU" sz="1700" dirty="0" smtClean="0"/>
          </a:p>
          <a:p>
            <a:pPr lvl="0" algn="just">
              <a:buClr>
                <a:srgbClr val="C00000"/>
              </a:buClr>
              <a:buFont typeface="Wingdings" panose="05000000000000000000" pitchFamily="2" charset="2"/>
              <a:buChar char="ü"/>
            </a:pPr>
            <a:r>
              <a:rPr lang="ru-RU" sz="1700" dirty="0" smtClean="0"/>
              <a:t>Создание </a:t>
            </a:r>
            <a:r>
              <a:rPr lang="ru-RU" sz="1700" dirty="0"/>
              <a:t>социально-значимых полнотекстовых </a:t>
            </a:r>
            <a:r>
              <a:rPr lang="ru-RU" sz="1700" dirty="0" smtClean="0"/>
              <a:t>баз данных </a:t>
            </a:r>
            <a:r>
              <a:rPr lang="ru-RU" sz="1700" dirty="0"/>
              <a:t>по </a:t>
            </a:r>
            <a:r>
              <a:rPr lang="ru-RU" sz="1700" dirty="0" smtClean="0"/>
              <a:t>краеведению;</a:t>
            </a:r>
          </a:p>
          <a:p>
            <a:pPr lvl="0" algn="just">
              <a:buClr>
                <a:srgbClr val="C00000"/>
              </a:buClr>
              <a:buFont typeface="Wingdings" panose="05000000000000000000" pitchFamily="2" charset="2"/>
              <a:buChar char="ü"/>
            </a:pPr>
            <a:r>
              <a:rPr lang="ru-RU" sz="1700" dirty="0" smtClean="0"/>
              <a:t>Повышение качества профессиональных компетенций сотрудников библиотечной системы.</a:t>
            </a:r>
          </a:p>
          <a:p>
            <a:pPr marL="0" lvl="0" indent="0">
              <a:spcBef>
                <a:spcPts val="1200"/>
              </a:spcBef>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smtClean="0">
                <a:solidFill>
                  <a:srgbClr val="4BACC6">
                    <a:lumMod val="75000"/>
                  </a:srgbClr>
                </a:solidFill>
              </a:rPr>
              <a:t>тыс. руб.</a:t>
            </a:r>
            <a:endParaRPr lang="ru-RU" sz="2000" dirty="0" smtClean="0">
              <a:solidFill>
                <a:prstClr val="black"/>
              </a:solidFill>
            </a:endParaRPr>
          </a:p>
          <a:p>
            <a:pPr marL="0" indent="0" algn="just">
              <a:buClr>
                <a:srgbClr val="C00000"/>
              </a:buClr>
              <a:buNone/>
            </a:pPr>
            <a:endParaRPr lang="ru-RU" sz="2000" b="1" dirty="0"/>
          </a:p>
          <a:p>
            <a:pPr marL="0" lvl="0" indent="0" algn="just">
              <a:buClr>
                <a:srgbClr val="C00000"/>
              </a:buClr>
              <a:buNone/>
            </a:pPr>
            <a:endParaRPr lang="ru-RU" sz="1800" dirty="0"/>
          </a:p>
        </p:txBody>
      </p:sp>
      <p:graphicFrame>
        <p:nvGraphicFramePr>
          <p:cNvPr id="7" name="Таблица 6"/>
          <p:cNvGraphicFramePr>
            <a:graphicFrameLocks noGrp="1"/>
          </p:cNvGraphicFramePr>
          <p:nvPr>
            <p:extLst>
              <p:ext uri="{D42A27DB-BD31-4B8C-83A1-F6EECF244321}">
                <p14:modId xmlns:p14="http://schemas.microsoft.com/office/powerpoint/2010/main" val="3485802278"/>
              </p:ext>
            </p:extLst>
          </p:nvPr>
        </p:nvGraphicFramePr>
        <p:xfrm>
          <a:off x="306000" y="4376056"/>
          <a:ext cx="8532000" cy="2067258"/>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67125">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800,0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462713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116 634,0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102</a:t>
                      </a:r>
                      <a:r>
                        <a:rPr lang="ru-RU" sz="1400" baseline="0" dirty="0" smtClean="0">
                          <a:effectLst/>
                        </a:rPr>
                        <a:t> 758,2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103 258,2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98579">
                <a:tc>
                  <a:txBody>
                    <a:bodyPr/>
                    <a:lstStyle/>
                    <a:p>
                      <a:pPr>
                        <a:lnSpc>
                          <a:spcPct val="107000"/>
                        </a:lnSpc>
                        <a:spcAft>
                          <a:spcPts val="0"/>
                        </a:spcAft>
                      </a:pPr>
                      <a:r>
                        <a:rPr lang="ru-RU" sz="1400" dirty="0" smtClean="0">
                          <a:effectLst/>
                        </a:rPr>
                        <a:t>Иные</a:t>
                      </a:r>
                      <a:r>
                        <a:rPr lang="ru-RU" sz="1400" baseline="0" dirty="0" smtClean="0">
                          <a:effectLst/>
                        </a:rPr>
                        <a:t>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1 530,0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1 530,0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1669374"/>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117 343,3</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104 288,2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104 788,2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Прямоугольник 4"/>
          <p:cNvSpPr>
            <a:spLocks noChangeArrowheads="1"/>
          </p:cNvSpPr>
          <p:nvPr/>
        </p:nvSpPr>
        <p:spPr bwMode="auto">
          <a:xfrm>
            <a:off x="394662" y="82216"/>
            <a:ext cx="8354676" cy="977842"/>
          </a:xfrm>
          <a:prstGeom prst="rect">
            <a:avLst/>
          </a:prstGeom>
          <a:solidFill>
            <a:schemeClr val="accent3">
              <a:lumMod val="40000"/>
              <a:lumOff val="60000"/>
            </a:schemeClr>
          </a:solidFill>
          <a:ln>
            <a:headEnd/>
            <a:tailEnd/>
          </a:ln>
          <a:effectLst>
            <a:softEdge rad="1270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ts val="24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rPr>
              <a:t>МУНИЦИПАЛЬНАЯ ПРОГРАММА</a:t>
            </a:r>
          </a:p>
          <a:p>
            <a:pPr lvl="0" algn="ctr" eaLnBrk="0" fontAlgn="base" hangingPunct="0">
              <a:lnSpc>
                <a:spcPts val="2400"/>
              </a:lnSpc>
              <a:spcBef>
                <a:spcPct val="0"/>
              </a:spcBef>
              <a:spcAft>
                <a:spcPct val="0"/>
              </a:spcAft>
            </a:pPr>
            <a:r>
              <a:rPr lang="ru-RU" altLang="ru-RU" sz="2000" b="1" dirty="0" smtClean="0">
                <a:solidFill>
                  <a:schemeClr val="tx1"/>
                </a:solidFill>
              </a:rPr>
              <a:t>«БИБЛИОТЕКИ МИРНИНСКОГО РАЙОНА: ИННОВАЦИОННОЕ РАЗВИТИЕ» </a:t>
            </a:r>
            <a:r>
              <a:rPr kumimoji="0" lang="ru-RU" altLang="ru-RU" sz="2000" b="1" i="0" u="none" strike="noStrike" cap="none" normalizeH="0" baseline="0" dirty="0" smtClean="0">
                <a:ln>
                  <a:noFill/>
                </a:ln>
                <a:solidFill>
                  <a:schemeClr val="tx1"/>
                </a:solidFill>
                <a:effectLst/>
              </a:rPr>
              <a:t>на 2024-2028 годы</a:t>
            </a:r>
            <a:endParaRPr kumimoji="0" lang="ru-RU" altLang="ru-RU"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137662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289248" y="-65314"/>
            <a:ext cx="8556171" cy="998375"/>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библиотечного дела»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309775" y="832429"/>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71631831"/>
              </p:ext>
            </p:extLst>
          </p:nvPr>
        </p:nvGraphicFramePr>
        <p:xfrm>
          <a:off x="309776" y="1210806"/>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112 695,0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108 601,3</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112 695,0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108 601,3</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Прямоугольник с двумя скругленными противолежащими углами 5"/>
          <p:cNvSpPr/>
          <p:nvPr/>
        </p:nvSpPr>
        <p:spPr>
          <a:xfrm>
            <a:off x="350597" y="4701580"/>
            <a:ext cx="8610755" cy="7090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Читателями электронной библиотеки стали – 102 человека, книговыдача – 1 408, посещений – 11 563. Всего в 2023 году услугами электронной библиотеки воспользовались 452 читателя центральной городской библиотеки им. М.М. </a:t>
            </a:r>
            <a:r>
              <a:rPr lang="ru-RU" sz="1400" dirty="0" err="1">
                <a:solidFill>
                  <a:schemeClr val="tx1"/>
                </a:solidFill>
              </a:rPr>
              <a:t>Софианиди</a:t>
            </a:r>
            <a:r>
              <a:rPr lang="ru-RU" sz="1400" dirty="0">
                <a:solidFill>
                  <a:schemeClr val="tx1"/>
                </a:solidFill>
              </a:rPr>
              <a:t>, детской районной библиотеки г. Мирный и библиотеки №2 </a:t>
            </a:r>
            <a:r>
              <a:rPr lang="ru-RU" sz="1400" dirty="0" err="1">
                <a:solidFill>
                  <a:schemeClr val="tx1"/>
                </a:solidFill>
              </a:rPr>
              <a:t>г.Удачный</a:t>
            </a:r>
            <a:r>
              <a:rPr lang="ru-RU" sz="1400" dirty="0">
                <a:solidFill>
                  <a:schemeClr val="tx1"/>
                </a:solidFill>
              </a:rPr>
              <a:t>.</a:t>
            </a:r>
          </a:p>
        </p:txBody>
      </p:sp>
      <p:sp>
        <p:nvSpPr>
          <p:cNvPr id="7" name="Прямоугольник с двумя скругленными противолежащими углами 6"/>
          <p:cNvSpPr/>
          <p:nvPr/>
        </p:nvSpPr>
        <p:spPr>
          <a:xfrm>
            <a:off x="326105" y="5545788"/>
            <a:ext cx="8610755" cy="1181584"/>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2023 году библиотеками учреждения проводилась большая работа по продвижению книги и чтения среди </a:t>
            </a:r>
            <a:r>
              <a:rPr lang="ru-RU" sz="1400" dirty="0" smtClean="0">
                <a:solidFill>
                  <a:schemeClr val="tx1"/>
                </a:solidFill>
              </a:rPr>
              <a:t>населения. Были </a:t>
            </a:r>
            <a:r>
              <a:rPr lang="ru-RU" sz="1400" dirty="0">
                <a:solidFill>
                  <a:schemeClr val="tx1"/>
                </a:solidFill>
              </a:rPr>
              <a:t>организованы и проведены мероприятия, посвященные Году педагога и наставника в России, Году труда в Республике Саха (Якутия), 80-летию разгрома советскими войсками немецко-фашистских войск в Сталинградской битве, 150-летию со дня рождения С.В. Рахманинова и 100-летию со дня рождения Р.Г. </a:t>
            </a:r>
            <a:r>
              <a:rPr lang="ru-RU" sz="1400" dirty="0" smtClean="0">
                <a:solidFill>
                  <a:schemeClr val="tx1"/>
                </a:solidFill>
              </a:rPr>
              <a:t>Гамзатова.</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326105" y="2178159"/>
            <a:ext cx="8610755" cy="632979"/>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Мирнинском районе функционирует </a:t>
            </a:r>
            <a:r>
              <a:rPr lang="ru-RU" sz="1400" b="1" dirty="0">
                <a:solidFill>
                  <a:schemeClr val="tx1"/>
                </a:solidFill>
              </a:rPr>
              <a:t>11 библиотек</a:t>
            </a:r>
            <a:r>
              <a:rPr lang="ru-RU" sz="1400" dirty="0">
                <a:solidFill>
                  <a:schemeClr val="tx1"/>
                </a:solidFill>
              </a:rPr>
              <a:t>. За 2023 год услугами библиотек воспользовались       </a:t>
            </a:r>
            <a:r>
              <a:rPr lang="ru-RU" sz="1400" b="1" dirty="0">
                <a:solidFill>
                  <a:schemeClr val="tx1"/>
                </a:solidFill>
              </a:rPr>
              <a:t>23 035</a:t>
            </a:r>
            <a:r>
              <a:rPr lang="ru-RU" sz="1400" dirty="0">
                <a:solidFill>
                  <a:schemeClr val="tx1"/>
                </a:solidFill>
              </a:rPr>
              <a:t> человек (читателей), из них взрослых – </a:t>
            </a:r>
            <a:r>
              <a:rPr lang="ru-RU" sz="1400" b="1" dirty="0">
                <a:solidFill>
                  <a:schemeClr val="tx1"/>
                </a:solidFill>
              </a:rPr>
              <a:t>9 575</a:t>
            </a:r>
            <a:r>
              <a:rPr lang="ru-RU" sz="1400" dirty="0">
                <a:solidFill>
                  <a:schemeClr val="tx1"/>
                </a:solidFill>
              </a:rPr>
              <a:t>, детей – </a:t>
            </a:r>
            <a:r>
              <a:rPr lang="ru-RU" sz="1400" b="1" dirty="0">
                <a:solidFill>
                  <a:schemeClr val="tx1"/>
                </a:solidFill>
              </a:rPr>
              <a:t>4 393 </a:t>
            </a:r>
            <a:r>
              <a:rPr lang="ru-RU" sz="1400" dirty="0">
                <a:solidFill>
                  <a:schemeClr val="tx1"/>
                </a:solidFill>
              </a:rPr>
              <a:t>и юношества – </a:t>
            </a:r>
            <a:r>
              <a:rPr lang="ru-RU" sz="1400" b="1" dirty="0">
                <a:solidFill>
                  <a:schemeClr val="tx1"/>
                </a:solidFill>
              </a:rPr>
              <a:t>9 067</a:t>
            </a:r>
            <a:r>
              <a:rPr lang="ru-RU" sz="1400" dirty="0">
                <a:solidFill>
                  <a:schemeClr val="tx1"/>
                </a:solidFill>
              </a:rPr>
              <a:t>. Книговыдача из единого библиотечного фонда составила </a:t>
            </a:r>
            <a:r>
              <a:rPr lang="ru-RU" sz="1400" b="1" dirty="0">
                <a:solidFill>
                  <a:schemeClr val="tx1"/>
                </a:solidFill>
              </a:rPr>
              <a:t>537 800 </a:t>
            </a:r>
            <a:r>
              <a:rPr lang="ru-RU" sz="1400" dirty="0">
                <a:solidFill>
                  <a:schemeClr val="tx1"/>
                </a:solidFill>
              </a:rPr>
              <a:t>единиц.</a:t>
            </a:r>
          </a:p>
        </p:txBody>
      </p:sp>
      <p:sp>
        <p:nvSpPr>
          <p:cNvPr id="9" name="Прямоугольник с двумя скругленными противолежащими углами 8"/>
          <p:cNvSpPr/>
          <p:nvPr/>
        </p:nvSpPr>
        <p:spPr>
          <a:xfrm>
            <a:off x="350597" y="2973029"/>
            <a:ext cx="8606791" cy="156666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2023 году на  комплектование  библиотек  района  были  предусмотрены средства бюджета в размере      </a:t>
            </a:r>
            <a:r>
              <a:rPr lang="ru-RU" sz="1400" b="1" dirty="0">
                <a:solidFill>
                  <a:schemeClr val="tx1"/>
                </a:solidFill>
              </a:rPr>
              <a:t>4 415,0 тыс. рублей, </a:t>
            </a:r>
            <a:r>
              <a:rPr lang="ru-RU" sz="1400" dirty="0">
                <a:solidFill>
                  <a:schemeClr val="tx1"/>
                </a:solidFill>
              </a:rPr>
              <a:t>из них на комплектование библиотек книгами было выделено – </a:t>
            </a:r>
            <a:r>
              <a:rPr lang="ru-RU" sz="1400" b="1" dirty="0">
                <a:solidFill>
                  <a:schemeClr val="tx1"/>
                </a:solidFill>
              </a:rPr>
              <a:t>2 900,0 тыс. рублей</a:t>
            </a:r>
            <a:r>
              <a:rPr lang="ru-RU" sz="1400" dirty="0">
                <a:solidFill>
                  <a:schemeClr val="tx1"/>
                </a:solidFill>
              </a:rPr>
              <a:t>; подписка на периодические издания - </a:t>
            </a:r>
            <a:r>
              <a:rPr lang="ru-RU" sz="1400" b="1" dirty="0">
                <a:solidFill>
                  <a:schemeClr val="tx1"/>
                </a:solidFill>
              </a:rPr>
              <a:t>1 400,0 тыс. рублей</a:t>
            </a:r>
            <a:r>
              <a:rPr lang="ru-RU" sz="1400" dirty="0">
                <a:solidFill>
                  <a:schemeClr val="tx1"/>
                </a:solidFill>
              </a:rPr>
              <a:t>; подписка на доступ к удаленным сетевым ресурсам – ООО «</a:t>
            </a:r>
            <a:r>
              <a:rPr lang="ru-RU" sz="1400" dirty="0" err="1">
                <a:solidFill>
                  <a:schemeClr val="tx1"/>
                </a:solidFill>
              </a:rPr>
              <a:t>ЛитРес</a:t>
            </a:r>
            <a:r>
              <a:rPr lang="ru-RU" sz="1400" dirty="0">
                <a:solidFill>
                  <a:schemeClr val="tx1"/>
                </a:solidFill>
              </a:rPr>
              <a:t>» - </a:t>
            </a:r>
            <a:r>
              <a:rPr lang="ru-RU" sz="1400" b="1" dirty="0">
                <a:solidFill>
                  <a:schemeClr val="tx1"/>
                </a:solidFill>
              </a:rPr>
              <a:t>115,0 тыс. рублей</a:t>
            </a:r>
            <a:r>
              <a:rPr lang="ru-RU" sz="1400" dirty="0" smtClean="0">
                <a:solidFill>
                  <a:schemeClr val="tx1"/>
                </a:solidFill>
              </a:rPr>
              <a:t>.</a:t>
            </a:r>
          </a:p>
          <a:p>
            <a:pPr indent="177800" algn="just">
              <a:spcBef>
                <a:spcPts val="300"/>
              </a:spcBef>
            </a:pPr>
            <a:r>
              <a:rPr lang="ru-RU" sz="1400" dirty="0">
                <a:solidFill>
                  <a:schemeClr val="tx1"/>
                </a:solidFill>
              </a:rPr>
              <a:t>Во все библиотеки района поступило периодических изданий - 2 884 экз. Было приобретено литературы на сумму 2 556,3 тысяч рублей в количестве 5 461 экземпляр, из них 4 691 экз. книг и 770 экз. брошюры в соответствии с заявками и запросами пользователей</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4051995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8103" y="773022"/>
            <a:ext cx="6294785" cy="280350"/>
          </a:xfrm>
        </p:spPr>
        <p:txBody>
          <a:bodyPr>
            <a:noAutofit/>
          </a:bodyPr>
          <a:lstStyle/>
          <a:p>
            <a:pPr algn="ctr"/>
            <a:r>
              <a:rPr lang="ru-RU" sz="2000" b="1" dirty="0" smtClean="0">
                <a:solidFill>
                  <a:srgbClr val="996600"/>
                </a:solidFill>
                <a:latin typeface="Calibri" panose="020F0502020204030204" pitchFamily="34" charset="0"/>
                <a:ea typeface="+mn-ea"/>
                <a:cs typeface="Calibri" panose="020F0502020204030204" pitchFamily="34" charset="0"/>
              </a:rPr>
              <a:t>ДЕЯТЕЛЬНОСТЬ КРУПНЫХ И СРЕДНИХ ПРЕДПРИЯТИЙ</a:t>
            </a:r>
            <a:endParaRPr lang="ru-RU" sz="2000" b="1" dirty="0">
              <a:solidFill>
                <a:srgbClr val="996600"/>
              </a:solidFill>
              <a:latin typeface="Calibri" panose="020F0502020204030204" pitchFamily="34" charset="0"/>
              <a:ea typeface="+mn-ea"/>
              <a:cs typeface="Calibri" panose="020F0502020204030204"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994610164"/>
              </p:ext>
            </p:extLst>
          </p:nvPr>
        </p:nvGraphicFramePr>
        <p:xfrm>
          <a:off x="304800" y="1323809"/>
          <a:ext cx="8669677" cy="1130813"/>
        </p:xfrm>
        <a:graphic>
          <a:graphicData uri="http://schemas.openxmlformats.org/drawingml/2006/table">
            <a:tbl>
              <a:tblPr firstRow="1" bandRow="1">
                <a:tableStyleId>{BC89EF96-8CEA-46FF-86C4-4CE0E7609802}</a:tableStyleId>
              </a:tblPr>
              <a:tblGrid>
                <a:gridCol w="2465148">
                  <a:extLst>
                    <a:ext uri="{9D8B030D-6E8A-4147-A177-3AD203B41FA5}">
                      <a16:colId xmlns:a16="http://schemas.microsoft.com/office/drawing/2014/main" val="985535481"/>
                    </a:ext>
                  </a:extLst>
                </a:gridCol>
                <a:gridCol w="6204529">
                  <a:extLst>
                    <a:ext uri="{9D8B030D-6E8A-4147-A177-3AD203B41FA5}">
                      <a16:colId xmlns:a16="http://schemas.microsoft.com/office/drawing/2014/main" val="191536471"/>
                    </a:ext>
                  </a:extLst>
                </a:gridCol>
              </a:tblGrid>
              <a:tr h="1130813">
                <a:tc>
                  <a:txBody>
                    <a:bodyPr/>
                    <a:lstStyle/>
                    <a:p>
                      <a:pPr algn="ctr"/>
                      <a:r>
                        <a:rPr lang="ru-RU" sz="2000" b="1" dirty="0" smtClean="0">
                          <a:solidFill>
                            <a:schemeClr val="tx1"/>
                          </a:solidFill>
                        </a:rPr>
                        <a:t>Наименование</a:t>
                      </a:r>
                      <a:endParaRPr lang="ru-RU" sz="2000" b="1" dirty="0">
                        <a:solidFill>
                          <a:schemeClr val="tx1"/>
                        </a:solidFill>
                      </a:endParaRPr>
                    </a:p>
                  </a:txBody>
                  <a:tcPr marL="68580" marR="68580" marT="34290" marB="34290" anchor="ctr">
                    <a:lnL w="12700" cmpd="sng">
                      <a:noFill/>
                    </a:lnL>
                    <a:lnT w="12700" cmpd="sng">
                      <a:noFill/>
                    </a:lnT>
                  </a:tcPr>
                </a:tc>
                <a:tc>
                  <a:txBody>
                    <a:bodyPr/>
                    <a:lstStyle/>
                    <a:p>
                      <a:pPr algn="ctr"/>
                      <a:r>
                        <a:rPr lang="ru-RU" sz="2000" b="1" dirty="0" smtClean="0">
                          <a:solidFill>
                            <a:schemeClr val="tx1"/>
                          </a:solidFill>
                        </a:rPr>
                        <a:t>Значение</a:t>
                      </a:r>
                      <a:endParaRPr lang="ru-RU" sz="2000" b="1" dirty="0">
                        <a:solidFill>
                          <a:schemeClr val="tx1"/>
                        </a:solidFill>
                      </a:endParaRPr>
                    </a:p>
                  </a:txBody>
                  <a:tcPr marL="68580" marR="68580" marT="34290" marB="34290">
                    <a:lnT w="12700" cmpd="sng">
                      <a:noFill/>
                    </a:lnT>
                  </a:tcPr>
                </a:tc>
                <a:extLst>
                  <a:ext uri="{0D108BD9-81ED-4DB2-BD59-A6C34878D82A}">
                    <a16:rowId xmlns:a16="http://schemas.microsoft.com/office/drawing/2014/main" val="4209553958"/>
                  </a:ext>
                </a:extLst>
              </a:tr>
            </a:tbl>
          </a:graphicData>
        </a:graphic>
      </p:graphicFrame>
      <p:sp>
        <p:nvSpPr>
          <p:cNvPr id="5" name="TextBox 4"/>
          <p:cNvSpPr txBox="1"/>
          <p:nvPr/>
        </p:nvSpPr>
        <p:spPr>
          <a:xfrm>
            <a:off x="0" y="3001592"/>
            <a:ext cx="2701360" cy="2616100"/>
          </a:xfrm>
          <a:prstGeom prst="rect">
            <a:avLst/>
          </a:prstGeom>
          <a:noFill/>
        </p:spPr>
        <p:txBody>
          <a:bodyPr wrap="square" rtlCol="0" anchor="ctr">
            <a:spAutoFit/>
          </a:bodyPr>
          <a:lstStyle/>
          <a:p>
            <a:pPr algn="r"/>
            <a:r>
              <a:rPr lang="ru-RU" b="1" dirty="0"/>
              <a:t>Объем отгруженных товаров собственного производства, выполненных работ и услуг собственными силами </a:t>
            </a:r>
          </a:p>
          <a:p>
            <a:pPr algn="r"/>
            <a:r>
              <a:rPr lang="ru-RU" sz="1400" dirty="0"/>
              <a:t>(без СМП, по "чистым" видам деятельности промышленного производства)</a:t>
            </a:r>
          </a:p>
          <a:p>
            <a:pPr algn="r"/>
            <a:r>
              <a:rPr lang="ru-RU" sz="1400" dirty="0" err="1"/>
              <a:t>млрд.руб</a:t>
            </a:r>
            <a:r>
              <a:rPr lang="ru-RU" sz="1200" dirty="0"/>
              <a:t>.</a:t>
            </a:r>
          </a:p>
        </p:txBody>
      </p:sp>
      <p:sp>
        <p:nvSpPr>
          <p:cNvPr id="75" name="TextBox 74"/>
          <p:cNvSpPr txBox="1"/>
          <p:nvPr/>
        </p:nvSpPr>
        <p:spPr>
          <a:xfrm>
            <a:off x="3142306" y="1750402"/>
            <a:ext cx="655984" cy="553998"/>
          </a:xfrm>
          <a:prstGeom prst="rect">
            <a:avLst/>
          </a:prstGeom>
          <a:noFill/>
        </p:spPr>
        <p:txBody>
          <a:bodyPr wrap="square" rtlCol="0">
            <a:spAutoFit/>
          </a:bodyPr>
          <a:lstStyle/>
          <a:p>
            <a:pPr algn="ctr"/>
            <a:r>
              <a:rPr lang="ru-RU" sz="1500" b="1" dirty="0" smtClean="0"/>
              <a:t>2021</a:t>
            </a:r>
            <a:endParaRPr lang="ru-RU" sz="1500" b="1" dirty="0"/>
          </a:p>
          <a:p>
            <a:pPr algn="ctr"/>
            <a:r>
              <a:rPr lang="ru-RU" sz="1500" b="1" dirty="0"/>
              <a:t>отчет</a:t>
            </a:r>
          </a:p>
        </p:txBody>
      </p:sp>
      <p:sp>
        <p:nvSpPr>
          <p:cNvPr id="76" name="TextBox 75"/>
          <p:cNvSpPr txBox="1"/>
          <p:nvPr/>
        </p:nvSpPr>
        <p:spPr>
          <a:xfrm>
            <a:off x="6479123" y="1756968"/>
            <a:ext cx="1198839" cy="553998"/>
          </a:xfrm>
          <a:prstGeom prst="rect">
            <a:avLst/>
          </a:prstGeom>
          <a:noFill/>
        </p:spPr>
        <p:txBody>
          <a:bodyPr wrap="square" rtlCol="0">
            <a:spAutoFit/>
          </a:bodyPr>
          <a:lstStyle/>
          <a:p>
            <a:pPr algn="ctr"/>
            <a:r>
              <a:rPr lang="ru-RU" sz="1500" b="1" dirty="0" smtClean="0"/>
              <a:t>2024-2026</a:t>
            </a:r>
            <a:endParaRPr lang="ru-RU" sz="1500" b="1" dirty="0"/>
          </a:p>
          <a:p>
            <a:pPr algn="ctr"/>
            <a:r>
              <a:rPr lang="ru-RU" sz="1500" b="1" dirty="0"/>
              <a:t>прогноз</a:t>
            </a:r>
          </a:p>
        </p:txBody>
      </p:sp>
      <p:sp>
        <p:nvSpPr>
          <p:cNvPr id="60" name="TextBox 59"/>
          <p:cNvSpPr txBox="1"/>
          <p:nvPr/>
        </p:nvSpPr>
        <p:spPr>
          <a:xfrm>
            <a:off x="4184472" y="1756968"/>
            <a:ext cx="877674" cy="553998"/>
          </a:xfrm>
          <a:prstGeom prst="rect">
            <a:avLst/>
          </a:prstGeom>
          <a:noFill/>
        </p:spPr>
        <p:txBody>
          <a:bodyPr wrap="square" rtlCol="0">
            <a:spAutoFit/>
          </a:bodyPr>
          <a:lstStyle/>
          <a:p>
            <a:pPr algn="ctr"/>
            <a:r>
              <a:rPr lang="ru-RU" sz="1500" b="1" dirty="0" smtClean="0"/>
              <a:t>2022</a:t>
            </a:r>
            <a:endParaRPr lang="ru-RU" sz="1500" b="1" dirty="0"/>
          </a:p>
          <a:p>
            <a:pPr algn="ctr"/>
            <a:r>
              <a:rPr lang="ru-RU" sz="1500" b="1" dirty="0"/>
              <a:t>отчет</a:t>
            </a:r>
          </a:p>
        </p:txBody>
      </p:sp>
      <p:sp>
        <p:nvSpPr>
          <p:cNvPr id="63" name="TextBox 62"/>
          <p:cNvSpPr txBox="1"/>
          <p:nvPr/>
        </p:nvSpPr>
        <p:spPr>
          <a:xfrm>
            <a:off x="5448328" y="1761609"/>
            <a:ext cx="700157" cy="553998"/>
          </a:xfrm>
          <a:prstGeom prst="rect">
            <a:avLst/>
          </a:prstGeom>
          <a:noFill/>
        </p:spPr>
        <p:txBody>
          <a:bodyPr wrap="square" rtlCol="0">
            <a:spAutoFit/>
          </a:bodyPr>
          <a:lstStyle/>
          <a:p>
            <a:pPr algn="ctr"/>
            <a:r>
              <a:rPr lang="ru-RU" sz="1500" b="1" dirty="0" smtClean="0"/>
              <a:t>2023</a:t>
            </a:r>
            <a:endParaRPr lang="ru-RU" sz="1500" b="1" dirty="0"/>
          </a:p>
          <a:p>
            <a:pPr algn="ctr"/>
            <a:r>
              <a:rPr lang="ru-RU" sz="1500" b="1" dirty="0"/>
              <a:t>отчет</a:t>
            </a:r>
          </a:p>
        </p:txBody>
      </p:sp>
      <p:sp>
        <p:nvSpPr>
          <p:cNvPr id="37" name="TextBox 36"/>
          <p:cNvSpPr txBox="1"/>
          <p:nvPr/>
        </p:nvSpPr>
        <p:spPr>
          <a:xfrm>
            <a:off x="7866238" y="1768175"/>
            <a:ext cx="906640" cy="553998"/>
          </a:xfrm>
          <a:prstGeom prst="rect">
            <a:avLst/>
          </a:prstGeom>
          <a:noFill/>
        </p:spPr>
        <p:txBody>
          <a:bodyPr wrap="square" rtlCol="0">
            <a:spAutoFit/>
          </a:bodyPr>
          <a:lstStyle/>
          <a:p>
            <a:pPr algn="ctr"/>
            <a:r>
              <a:rPr lang="ru-RU" sz="1500" b="1" dirty="0"/>
              <a:t>2030</a:t>
            </a:r>
          </a:p>
          <a:p>
            <a:pPr algn="ctr"/>
            <a:r>
              <a:rPr lang="ru-RU" sz="1500" b="1" dirty="0"/>
              <a:t>прогноз</a:t>
            </a:r>
          </a:p>
        </p:txBody>
      </p:sp>
      <p:sp>
        <p:nvSpPr>
          <p:cNvPr id="20" name="Прямоугольник 19"/>
          <p:cNvSpPr/>
          <p:nvPr/>
        </p:nvSpPr>
        <p:spPr>
          <a:xfrm rot="5400000">
            <a:off x="4391731" y="-2417006"/>
            <a:ext cx="360538" cy="53517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solidFill>
                  <a:schemeClr val="bg1"/>
                </a:solidFill>
              </a:rPr>
              <a:t>Основные социально-экономические показатели</a:t>
            </a:r>
          </a:p>
        </p:txBody>
      </p:sp>
      <p:graphicFrame>
        <p:nvGraphicFramePr>
          <p:cNvPr id="17" name="Диаграмма 16"/>
          <p:cNvGraphicFramePr>
            <a:graphicFrameLocks noChangeAspect="1"/>
          </p:cNvGraphicFramePr>
          <p:nvPr>
            <p:extLst>
              <p:ext uri="{D42A27DB-BD31-4B8C-83A1-F6EECF244321}">
                <p14:modId xmlns:p14="http://schemas.microsoft.com/office/powerpoint/2010/main" val="4100397646"/>
              </p:ext>
            </p:extLst>
          </p:nvPr>
        </p:nvGraphicFramePr>
        <p:xfrm>
          <a:off x="2778035" y="2660529"/>
          <a:ext cx="6196442" cy="291758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rot="20691211">
            <a:off x="3707069" y="3458800"/>
            <a:ext cx="776239" cy="276999"/>
          </a:xfrm>
          <a:prstGeom prst="rect">
            <a:avLst/>
          </a:prstGeom>
          <a:noFill/>
        </p:spPr>
        <p:txBody>
          <a:bodyPr wrap="square" rtlCol="0">
            <a:spAutoFit/>
          </a:bodyPr>
          <a:lstStyle/>
          <a:p>
            <a:r>
              <a:rPr lang="ru-RU" sz="1200" b="1" dirty="0">
                <a:solidFill>
                  <a:srgbClr val="00B050"/>
                </a:solidFill>
              </a:rPr>
              <a:t>+ 12,3%</a:t>
            </a:r>
          </a:p>
        </p:txBody>
      </p:sp>
      <p:sp>
        <p:nvSpPr>
          <p:cNvPr id="21" name="TextBox 20"/>
          <p:cNvSpPr txBox="1"/>
          <p:nvPr/>
        </p:nvSpPr>
        <p:spPr>
          <a:xfrm rot="20662914">
            <a:off x="5991809" y="2992786"/>
            <a:ext cx="724525" cy="276999"/>
          </a:xfrm>
          <a:prstGeom prst="rect">
            <a:avLst/>
          </a:prstGeom>
          <a:noFill/>
        </p:spPr>
        <p:txBody>
          <a:bodyPr wrap="square" rtlCol="0">
            <a:spAutoFit/>
          </a:bodyPr>
          <a:lstStyle/>
          <a:p>
            <a:pPr algn="ctr"/>
            <a:r>
              <a:rPr lang="ru-RU" sz="1200" b="1" dirty="0">
                <a:solidFill>
                  <a:srgbClr val="00B050"/>
                </a:solidFill>
              </a:rPr>
              <a:t>+ 21,4 %</a:t>
            </a:r>
          </a:p>
        </p:txBody>
      </p:sp>
      <p:sp>
        <p:nvSpPr>
          <p:cNvPr id="23" name="TextBox 22"/>
          <p:cNvSpPr txBox="1"/>
          <p:nvPr/>
        </p:nvSpPr>
        <p:spPr>
          <a:xfrm rot="20662914">
            <a:off x="7073981" y="2796977"/>
            <a:ext cx="864412" cy="276999"/>
          </a:xfrm>
          <a:prstGeom prst="rect">
            <a:avLst/>
          </a:prstGeom>
          <a:noFill/>
        </p:spPr>
        <p:txBody>
          <a:bodyPr wrap="square" rtlCol="0">
            <a:spAutoFit/>
          </a:bodyPr>
          <a:lstStyle/>
          <a:p>
            <a:pPr algn="ctr"/>
            <a:r>
              <a:rPr lang="ru-RU" sz="1200" b="1" dirty="0">
                <a:solidFill>
                  <a:srgbClr val="00B050"/>
                </a:solidFill>
              </a:rPr>
              <a:t>+ 17,0 %</a:t>
            </a:r>
          </a:p>
        </p:txBody>
      </p:sp>
    </p:spTree>
    <p:extLst>
      <p:ext uri="{BB962C8B-B14F-4D97-AF65-F5344CB8AC3E}">
        <p14:creationId xmlns:p14="http://schemas.microsoft.com/office/powerpoint/2010/main" val="2879297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160" y="0"/>
            <a:ext cx="8591681" cy="1093288"/>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a:bodyPr>
          <a:lstStyle/>
          <a:p>
            <a:pPr algn="ctr">
              <a:spcAft>
                <a:spcPts val="0"/>
              </a:spcAft>
            </a:pP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ea typeface="Calibri" panose="020F0502020204030204" pitchFamily="34" charset="0"/>
                <a:cs typeface="Calibri" panose="020F0502020204030204" pitchFamily="34" charset="0"/>
              </a:rPr>
              <a:t>«СОЗДАНИЕ УСЛОВИЙ ДЛЯ РАЗВИТИЯ МЕЖНАЦИОНАЛЬНЫХ И МЕЖКОНФЕССИОНАЛЬНЫХ ОТНОШЕНИЙ» </a:t>
            </a:r>
            <a:r>
              <a:rPr lang="ru-RU" sz="2000" b="1" dirty="0" smtClean="0">
                <a:solidFill>
                  <a:schemeClr val="tx1"/>
                </a:solidFill>
                <a:latin typeface="+mn-lt"/>
                <a:ea typeface="Calibri" panose="020F0502020204030204" pitchFamily="34" charset="0"/>
                <a:cs typeface="Calibri" panose="020F0502020204030204" pitchFamily="34" charset="0"/>
              </a:rPr>
              <a:t>на 2024-2028 годы</a:t>
            </a:r>
            <a:endParaRPr lang="ru-RU" sz="2000" b="1" dirty="0">
              <a:solidFill>
                <a:schemeClr val="tx1"/>
              </a:solidFill>
              <a:latin typeface="+mn-lt"/>
              <a:ea typeface="Calibri" panose="020F0502020204030204" pitchFamily="34" charset="0"/>
              <a:cs typeface="Times New Roman" panose="02020603050405020304" pitchFamily="18" charset="0"/>
            </a:endParaRPr>
          </a:p>
        </p:txBody>
      </p:sp>
      <p:pic>
        <p:nvPicPr>
          <p:cNvPr id="4" name="Рисунок 3" descr="Screenshot (Надежда Александровна) 15-02-2024 15-01-18.png"/>
          <p:cNvPicPr/>
          <p:nvPr/>
        </p:nvPicPr>
        <p:blipFill>
          <a:blip r:embed="rId2"/>
          <a:stretch>
            <a:fillRect/>
          </a:stretch>
        </p:blipFill>
        <p:spPr>
          <a:xfrm>
            <a:off x="1282083" y="1093288"/>
            <a:ext cx="6322365" cy="3788229"/>
          </a:xfrm>
          <a:prstGeom prst="rect">
            <a:avLst/>
          </a:prstGeom>
          <a:ln>
            <a:noFill/>
          </a:ln>
          <a:effectLst>
            <a:softEdge rad="112500"/>
          </a:effectLst>
        </p:spPr>
      </p:pic>
      <p:pic>
        <p:nvPicPr>
          <p:cNvPr id="5" name="Рисунок 4" descr="Screenshot (Надежда Александровна) 15-02-2024 15-01-30.png"/>
          <p:cNvPicPr/>
          <p:nvPr/>
        </p:nvPicPr>
        <p:blipFill>
          <a:blip r:embed="rId3"/>
          <a:stretch>
            <a:fillRect/>
          </a:stretch>
        </p:blipFill>
        <p:spPr>
          <a:xfrm>
            <a:off x="683181" y="5001208"/>
            <a:ext cx="2853121" cy="1700555"/>
          </a:xfrm>
          <a:prstGeom prst="rect">
            <a:avLst/>
          </a:prstGeom>
          <a:ln>
            <a:noFill/>
          </a:ln>
          <a:effectLst>
            <a:softEdge rad="112500"/>
          </a:effectLst>
        </p:spPr>
      </p:pic>
      <p:pic>
        <p:nvPicPr>
          <p:cNvPr id="6" name="Рисунок 5" descr="Screenshot (Надежда Александровна) 15-02-2024 15-01-07.png"/>
          <p:cNvPicPr/>
          <p:nvPr/>
        </p:nvPicPr>
        <p:blipFill>
          <a:blip r:embed="rId4"/>
          <a:stretch>
            <a:fillRect/>
          </a:stretch>
        </p:blipFill>
        <p:spPr>
          <a:xfrm>
            <a:off x="5811628" y="5001208"/>
            <a:ext cx="2847179" cy="1700555"/>
          </a:xfrm>
          <a:prstGeom prst="rect">
            <a:avLst/>
          </a:prstGeom>
          <a:ln>
            <a:noFill/>
          </a:ln>
          <a:effectLst>
            <a:softEdge rad="112500"/>
          </a:effectLst>
        </p:spPr>
      </p:pic>
    </p:spTree>
    <p:extLst>
      <p:ext uri="{BB962C8B-B14F-4D97-AF65-F5344CB8AC3E}">
        <p14:creationId xmlns:p14="http://schemas.microsoft.com/office/powerpoint/2010/main" val="889465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49382" y="1116180"/>
            <a:ext cx="8617528" cy="2345478"/>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400" dirty="0" smtClean="0"/>
              <a:t>Укрепление </a:t>
            </a:r>
            <a:r>
              <a:rPr lang="ru-RU" sz="1400" dirty="0"/>
              <a:t>межнациональных и </a:t>
            </a:r>
            <a:r>
              <a:rPr lang="ru-RU" sz="1400" dirty="0" smtClean="0"/>
              <a:t>межконфессиональных отношений </a:t>
            </a:r>
            <a:r>
              <a:rPr lang="ru-RU" sz="1400" dirty="0"/>
              <a:t>на территории Мирнинского района.</a:t>
            </a:r>
          </a:p>
          <a:p>
            <a:pPr marL="0" indent="0" algn="just">
              <a:buNone/>
            </a:pPr>
            <a:r>
              <a:rPr lang="ru-RU" sz="1600" dirty="0" smtClean="0"/>
              <a:t> </a:t>
            </a:r>
            <a:r>
              <a:rPr lang="ru-RU" sz="2000" b="1" u="sng" dirty="0" smtClean="0">
                <a:solidFill>
                  <a:schemeClr val="accent2">
                    <a:lumMod val="75000"/>
                  </a:schemeClr>
                </a:solidFill>
              </a:rPr>
              <a:t>ЗАДАЧИ</a:t>
            </a:r>
            <a:r>
              <a:rPr lang="ru-RU" sz="2000" b="1" u="sng" dirty="0">
                <a:solidFill>
                  <a:schemeClr val="accent2">
                    <a:lumMod val="75000"/>
                  </a:schemeClr>
                </a:solidFill>
              </a:rPr>
              <a:t>: </a:t>
            </a:r>
            <a:endParaRPr lang="ru-RU" sz="2000" dirty="0">
              <a:solidFill>
                <a:schemeClr val="accent2">
                  <a:lumMod val="75000"/>
                </a:schemeClr>
              </a:solidFill>
            </a:endParaRPr>
          </a:p>
          <a:p>
            <a:pPr lvl="0" algn="just">
              <a:buClr>
                <a:srgbClr val="C00000"/>
              </a:buClr>
              <a:buFont typeface="Wingdings" panose="05000000000000000000" pitchFamily="2" charset="2"/>
              <a:buChar char="ü"/>
            </a:pPr>
            <a:r>
              <a:rPr lang="ru-RU" sz="1700" dirty="0"/>
              <a:t> </a:t>
            </a:r>
            <a:r>
              <a:rPr lang="ru-RU" sz="1400" dirty="0"/>
              <a:t>Совершенствование взаимодействия </a:t>
            </a:r>
            <a:r>
              <a:rPr lang="ru-RU" sz="1400" dirty="0" smtClean="0"/>
              <a:t>муниципальных органов </a:t>
            </a:r>
            <a:r>
              <a:rPr lang="ru-RU" sz="1400" dirty="0"/>
              <a:t>с институтами гражданского общества в </a:t>
            </a:r>
            <a:r>
              <a:rPr lang="ru-RU" sz="1400" dirty="0" smtClean="0"/>
              <a:t>сфере межнациональных </a:t>
            </a:r>
            <a:r>
              <a:rPr lang="ru-RU" sz="1400" dirty="0"/>
              <a:t>и межконфессиональных </a:t>
            </a:r>
            <a:r>
              <a:rPr lang="ru-RU" sz="1400" dirty="0" smtClean="0"/>
              <a:t>отношений</a:t>
            </a:r>
            <a:r>
              <a:rPr lang="ru-RU" sz="1400" dirty="0"/>
              <a:t>;</a:t>
            </a:r>
            <a:endParaRPr lang="ru-RU" sz="1400" dirty="0" smtClean="0"/>
          </a:p>
          <a:p>
            <a:pPr lvl="0" algn="just">
              <a:buClr>
                <a:srgbClr val="C00000"/>
              </a:buClr>
              <a:buFont typeface="Wingdings" panose="05000000000000000000" pitchFamily="2" charset="2"/>
              <a:buChar char="ü"/>
            </a:pPr>
            <a:r>
              <a:rPr lang="ru-RU" sz="1400" dirty="0"/>
              <a:t>Поддержка межэтнического и </a:t>
            </a:r>
            <a:r>
              <a:rPr lang="ru-RU" sz="1400" dirty="0" smtClean="0"/>
              <a:t>межконфессионального мира </a:t>
            </a:r>
            <a:r>
              <a:rPr lang="ru-RU" sz="1400" dirty="0"/>
              <a:t>и </a:t>
            </a:r>
            <a:r>
              <a:rPr lang="ru-RU" sz="1400" dirty="0" smtClean="0"/>
              <a:t>согласия</a:t>
            </a:r>
            <a:r>
              <a:rPr lang="ru-RU" sz="1400" dirty="0"/>
              <a:t>;</a:t>
            </a:r>
            <a:endParaRPr lang="ru-RU" sz="1400" dirty="0" smtClean="0"/>
          </a:p>
          <a:p>
            <a:pPr lvl="0" algn="just">
              <a:buClr>
                <a:srgbClr val="C00000"/>
              </a:buClr>
              <a:buFont typeface="Wingdings" panose="05000000000000000000" pitchFamily="2" charset="2"/>
              <a:buChar char="ü"/>
            </a:pPr>
            <a:r>
              <a:rPr lang="ru-RU" sz="1400" dirty="0"/>
              <a:t>Обеспечение социальной и культурной </a:t>
            </a:r>
            <a:r>
              <a:rPr lang="ru-RU" sz="1400" dirty="0" smtClean="0"/>
              <a:t>адаптации мигрантов, профилактика межнациональных (межэтнических</a:t>
            </a:r>
            <a:r>
              <a:rPr lang="ru-RU" sz="1400" dirty="0"/>
              <a:t>) конфликтов</a:t>
            </a:r>
            <a:r>
              <a:rPr lang="ru-RU" sz="1400" dirty="0" smtClean="0"/>
              <a:t>.</a:t>
            </a:r>
          </a:p>
          <a:p>
            <a:pPr lvl="0" algn="just">
              <a:buClr>
                <a:srgbClr val="C00000"/>
              </a:buClr>
              <a:buFont typeface="Wingdings" panose="05000000000000000000" pitchFamily="2" charset="2"/>
              <a:buChar char="ü"/>
            </a:pPr>
            <a:endParaRPr lang="ru-RU" sz="1400" dirty="0"/>
          </a:p>
        </p:txBody>
      </p:sp>
      <p:sp>
        <p:nvSpPr>
          <p:cNvPr id="7" name="Прямоугольник 6"/>
          <p:cNvSpPr/>
          <p:nvPr/>
        </p:nvSpPr>
        <p:spPr>
          <a:xfrm>
            <a:off x="249382" y="3825633"/>
            <a:ext cx="6465231" cy="369332"/>
          </a:xfrm>
          <a:prstGeom prst="rect">
            <a:avLst/>
          </a:prstGeom>
        </p:spPr>
        <p:txBody>
          <a:bodyPr wrap="none">
            <a:spAutoFit/>
          </a:bodyPr>
          <a:lstStyle/>
          <a:p>
            <a:pPr lvl="0"/>
            <a:r>
              <a:rPr lang="ru-RU" b="1" dirty="0">
                <a:solidFill>
                  <a:schemeClr val="accent5">
                    <a:lumMod val="75000"/>
                  </a:schemeClr>
                </a:solidFill>
              </a:rPr>
              <a:t>ФИНАНСОВОЕ ОБЕСПЕЧЕНИЕ ПРОГРАММЫ:                                    </a:t>
            </a:r>
          </a:p>
        </p:txBody>
      </p:sp>
      <p:sp>
        <p:nvSpPr>
          <p:cNvPr id="8" name="Прямоугольник 7"/>
          <p:cNvSpPr/>
          <p:nvPr/>
        </p:nvSpPr>
        <p:spPr>
          <a:xfrm>
            <a:off x="7763166" y="3698324"/>
            <a:ext cx="952248" cy="523220"/>
          </a:xfrm>
          <a:prstGeom prst="rect">
            <a:avLst/>
          </a:prstGeom>
        </p:spPr>
        <p:txBody>
          <a:bodyPr wrap="none">
            <a:spAutoFit/>
          </a:bodyPr>
          <a:lstStyle/>
          <a:p>
            <a:r>
              <a:rPr lang="ru-RU" sz="2800" b="1" dirty="0">
                <a:solidFill>
                  <a:schemeClr val="accent5">
                    <a:lumMod val="75000"/>
                  </a:schemeClr>
                </a:solidFill>
              </a:rPr>
              <a:t> </a:t>
            </a:r>
            <a:r>
              <a:rPr lang="ru-RU" sz="1400" b="1" dirty="0">
                <a:solidFill>
                  <a:srgbClr val="4BACC6">
                    <a:lumMod val="75000"/>
                  </a:srgbClr>
                </a:solidFill>
              </a:rPr>
              <a:t>тыс. руб.</a:t>
            </a:r>
            <a:endParaRPr lang="ru-RU" sz="1400" dirty="0"/>
          </a:p>
        </p:txBody>
      </p:sp>
      <p:graphicFrame>
        <p:nvGraphicFramePr>
          <p:cNvPr id="10" name="Таблица 9"/>
          <p:cNvGraphicFramePr>
            <a:graphicFrameLocks noGrp="1"/>
          </p:cNvGraphicFramePr>
          <p:nvPr>
            <p:extLst>
              <p:ext uri="{D42A27DB-BD31-4B8C-83A1-F6EECF244321}">
                <p14:modId xmlns:p14="http://schemas.microsoft.com/office/powerpoint/2010/main" val="3946499806"/>
              </p:ext>
            </p:extLst>
          </p:nvPr>
        </p:nvGraphicFramePr>
        <p:xfrm>
          <a:off x="292146" y="4332097"/>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53 750,0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1 000,0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53 750,0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1 000,0</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1 000,0</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1" name="Заголовок 1"/>
          <p:cNvSpPr>
            <a:spLocks noGrp="1"/>
          </p:cNvSpPr>
          <p:nvPr>
            <p:ph type="title"/>
          </p:nvPr>
        </p:nvSpPr>
        <p:spPr>
          <a:xfrm>
            <a:off x="276160" y="0"/>
            <a:ext cx="8591681" cy="1093288"/>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a:bodyPr>
          <a:lstStyle/>
          <a:p>
            <a:pPr algn="ctr">
              <a:spcAft>
                <a:spcPts val="0"/>
              </a:spcAft>
            </a:pP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ea typeface="Calibri" panose="020F0502020204030204" pitchFamily="34" charset="0"/>
                <a:cs typeface="Calibri" panose="020F0502020204030204" pitchFamily="34" charset="0"/>
              </a:rPr>
              <a:t>«СОЗДАНИЕ УСЛОВИЙ ДЛЯ РАЗВИТИЯ МЕЖНАЦИОНАЛЬНЫХ И МЕЖКОНФЕССИОНАЛЬНЫХ ОТНОШЕНИЙ» </a:t>
            </a:r>
            <a:r>
              <a:rPr lang="ru-RU" sz="2000" b="1" dirty="0" smtClean="0">
                <a:solidFill>
                  <a:schemeClr val="tx1"/>
                </a:solidFill>
                <a:latin typeface="+mn-lt"/>
                <a:ea typeface="Calibri" panose="020F0502020204030204" pitchFamily="34" charset="0"/>
                <a:cs typeface="Calibri" panose="020F0502020204030204" pitchFamily="34" charset="0"/>
              </a:rPr>
              <a:t>на 2024-2028 годы</a:t>
            </a:r>
            <a:endParaRPr lang="ru-RU" sz="2000" b="1" dirty="0">
              <a:solidFill>
                <a:schemeClr val="tx1"/>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281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4"/>
            <a:ext cx="8910733" cy="849085"/>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и гармонизация межнациональных и межконфессиональных отношений»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027353"/>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637345083"/>
              </p:ext>
            </p:extLst>
          </p:nvPr>
        </p:nvGraphicFramePr>
        <p:xfrm>
          <a:off x="293447" y="1386307"/>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1 000,0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943,9</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1 000,0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943,9</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Прямоугольник с двумя скругленными противолежащими углами 6"/>
          <p:cNvSpPr/>
          <p:nvPr/>
        </p:nvSpPr>
        <p:spPr>
          <a:xfrm>
            <a:off x="293447" y="5900989"/>
            <a:ext cx="8659741" cy="87303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Общественная организация казахов «</a:t>
            </a:r>
            <a:r>
              <a:rPr lang="ru-RU" sz="1400" dirty="0" err="1">
                <a:solidFill>
                  <a:schemeClr val="tx1"/>
                </a:solidFill>
              </a:rPr>
              <a:t>Атамекен</a:t>
            </a:r>
            <a:r>
              <a:rPr lang="ru-RU" sz="1400" dirty="0">
                <a:solidFill>
                  <a:schemeClr val="tx1"/>
                </a:solidFill>
              </a:rPr>
              <a:t>» реализовала проект «Своих не бросаем» - приобрела для волонтерского штаба «Золотые руки ангела» швейные машинки, ткань и расходные материала для пошива сумок, сетей, носилок и других изделий для военнослужащих, принимающих участие в специальной военной операции. </a:t>
            </a:r>
          </a:p>
        </p:txBody>
      </p:sp>
      <p:sp>
        <p:nvSpPr>
          <p:cNvPr id="8" name="Прямоугольник с двумя скругленными противолежащими углами 7"/>
          <p:cNvSpPr/>
          <p:nvPr/>
        </p:nvSpPr>
        <p:spPr>
          <a:xfrm>
            <a:off x="309776" y="4708293"/>
            <a:ext cx="8610755" cy="110454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Ежегодно районная и городская администрации объявляют конкурсы на поддержку социально-ориентированных некоммерческих организаций, так в 2023 завершена реализация проектов «Самый дружный </a:t>
            </a:r>
            <a:r>
              <a:rPr lang="ru-RU" sz="1400" dirty="0" err="1">
                <a:solidFill>
                  <a:schemeClr val="tx1"/>
                </a:solidFill>
              </a:rPr>
              <a:t>интерколледж</a:t>
            </a:r>
            <a:r>
              <a:rPr lang="ru-RU" sz="1400" dirty="0">
                <a:solidFill>
                  <a:schemeClr val="tx1"/>
                </a:solidFill>
              </a:rPr>
              <a:t>» и «Мирный - сердце Ассамблеи народов», переданы безвозмездно ГАПОУ РС(Я) «МРТК» национальные костюмы в количестве 10 шт. и передвижная выставка «Победа –одна на всех!» (18 стендов), стенды переданы МПТИ ФГАОУ ВО «СВФУ им. М.К. </a:t>
            </a:r>
            <a:r>
              <a:rPr lang="ru-RU" sz="1400" dirty="0" err="1">
                <a:solidFill>
                  <a:schemeClr val="tx1"/>
                </a:solidFill>
              </a:rPr>
              <a:t>Аммосова</a:t>
            </a:r>
            <a:r>
              <a:rPr lang="ru-RU" sz="1400" dirty="0">
                <a:solidFill>
                  <a:schemeClr val="tx1"/>
                </a:solidFill>
              </a:rPr>
              <a:t>».</a:t>
            </a:r>
          </a:p>
        </p:txBody>
      </p:sp>
      <p:sp>
        <p:nvSpPr>
          <p:cNvPr id="9" name="Прямоугольник с двумя скругленными противолежащими углами 8"/>
          <p:cNvSpPr/>
          <p:nvPr/>
        </p:nvSpPr>
        <p:spPr>
          <a:xfrm>
            <a:off x="277119" y="3002592"/>
            <a:ext cx="8659741" cy="1557879"/>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состав Мирнинского отделения Ассамблеи народов РС (Я) входят </a:t>
            </a:r>
            <a:r>
              <a:rPr lang="ru-RU" sz="1400" b="1" dirty="0">
                <a:solidFill>
                  <a:schemeClr val="tx1"/>
                </a:solidFill>
              </a:rPr>
              <a:t>23 национально-культурных объединения</a:t>
            </a:r>
            <a:r>
              <a:rPr lang="ru-RU" sz="1400" dirty="0">
                <a:solidFill>
                  <a:schemeClr val="tx1"/>
                </a:solidFill>
              </a:rPr>
              <a:t>. Национально-культурные объединения (общины) принимали активное участие в российских и республиканских праздниках, а также в мероприятиях, посвященных памятным датам.</a:t>
            </a:r>
          </a:p>
          <a:p>
            <a:pPr indent="177800" algn="just">
              <a:spcBef>
                <a:spcPts val="300"/>
              </a:spcBef>
            </a:pPr>
            <a:r>
              <a:rPr lang="ru-RU" sz="1400" dirty="0">
                <a:solidFill>
                  <a:schemeClr val="tx1"/>
                </a:solidFill>
              </a:rPr>
              <a:t>Представители национальных объединений Мирнинской Ассамблеи оказывают систематическую поддержку военнослужащим в зоне СВО, так собрав в марте 2023 года денежные средства в размере </a:t>
            </a:r>
            <a:r>
              <a:rPr lang="ru-RU" sz="1400" dirty="0" smtClean="0">
                <a:solidFill>
                  <a:schemeClr val="tx1"/>
                </a:solidFill>
              </a:rPr>
              <a:t>325,0 тыс. руб., </a:t>
            </a:r>
            <a:r>
              <a:rPr lang="ru-RU" sz="1400" dirty="0">
                <a:solidFill>
                  <a:schemeClr val="tx1"/>
                </a:solidFill>
              </a:rPr>
              <a:t>и далее были переданы в волонтерский штаб «Народный актив» для нужд военнослужащих, также члены объединений являются волонтерами штаба «Золотые руки ангела».</a:t>
            </a:r>
          </a:p>
        </p:txBody>
      </p:sp>
      <p:sp>
        <p:nvSpPr>
          <p:cNvPr id="10" name="Прямоугольник с двумя скругленными противолежащими углами 9"/>
          <p:cNvSpPr/>
          <p:nvPr/>
        </p:nvSpPr>
        <p:spPr>
          <a:xfrm>
            <a:off x="309776" y="2277712"/>
            <a:ext cx="8610755" cy="61127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На территории Мирнинского район действуют </a:t>
            </a:r>
            <a:r>
              <a:rPr lang="ru-RU" sz="1400" b="1" dirty="0">
                <a:solidFill>
                  <a:schemeClr val="tx1"/>
                </a:solidFill>
              </a:rPr>
              <a:t>48 национально-культурных объединений</a:t>
            </a:r>
            <a:r>
              <a:rPr lang="ru-RU" sz="1400" dirty="0">
                <a:solidFill>
                  <a:schemeClr val="tx1"/>
                </a:solidFill>
              </a:rPr>
              <a:t>, 10 общественных организаций имеют статус юридического лица и зарегистрированы в качестве некоммерческой организации.</a:t>
            </a:r>
          </a:p>
        </p:txBody>
      </p:sp>
    </p:spTree>
    <p:extLst>
      <p:ext uri="{BB962C8B-B14F-4D97-AF65-F5344CB8AC3E}">
        <p14:creationId xmlns:p14="http://schemas.microsoft.com/office/powerpoint/2010/main" val="980482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7443" y="0"/>
            <a:ext cx="6349115" cy="92710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latin typeface="+mn-lt"/>
              </a:rPr>
              <a:t>«МУЗЕЙНОЕ ДЕЛО» на 2024-2028 годы</a:t>
            </a:r>
            <a:endParaRPr lang="ru-RU" sz="2000" b="1" dirty="0">
              <a:solidFill>
                <a:schemeClr val="tx1"/>
              </a:solidFill>
              <a:latin typeface="+mn-lt"/>
            </a:endParaRPr>
          </a:p>
        </p:txBody>
      </p:sp>
      <p:pic>
        <p:nvPicPr>
          <p:cNvPr id="4" name="Рисунок 3" descr="Screenshot (Надежда Александровна) 15-02-2024 14-59-35.png"/>
          <p:cNvPicPr/>
          <p:nvPr/>
        </p:nvPicPr>
        <p:blipFill>
          <a:blip r:embed="rId2"/>
          <a:stretch>
            <a:fillRect/>
          </a:stretch>
        </p:blipFill>
        <p:spPr>
          <a:xfrm>
            <a:off x="1563039" y="927100"/>
            <a:ext cx="6017922" cy="3778496"/>
          </a:xfrm>
          <a:prstGeom prst="rect">
            <a:avLst/>
          </a:prstGeom>
          <a:ln>
            <a:noFill/>
          </a:ln>
          <a:effectLst>
            <a:softEdge rad="112500"/>
          </a:effectLst>
        </p:spPr>
      </p:pic>
      <p:pic>
        <p:nvPicPr>
          <p:cNvPr id="5" name="Рисунок 4" descr="Screenshot (Надежда Александровна) 15-02-2024 15-00-10.png"/>
          <p:cNvPicPr/>
          <p:nvPr/>
        </p:nvPicPr>
        <p:blipFill>
          <a:blip r:embed="rId3"/>
          <a:stretch>
            <a:fillRect/>
          </a:stretch>
        </p:blipFill>
        <p:spPr>
          <a:xfrm>
            <a:off x="513184" y="4705596"/>
            <a:ext cx="2995127" cy="2021775"/>
          </a:xfrm>
          <a:prstGeom prst="rect">
            <a:avLst/>
          </a:prstGeom>
          <a:ln>
            <a:noFill/>
          </a:ln>
          <a:effectLst>
            <a:softEdge rad="112500"/>
          </a:effectLst>
        </p:spPr>
      </p:pic>
      <p:pic>
        <p:nvPicPr>
          <p:cNvPr id="6" name="Рисунок 5" descr="Screenshot (Надежда Александровна) 15-02-2024 14-59-17.png"/>
          <p:cNvPicPr/>
          <p:nvPr/>
        </p:nvPicPr>
        <p:blipFill>
          <a:blip r:embed="rId4"/>
          <a:stretch>
            <a:fillRect/>
          </a:stretch>
        </p:blipFill>
        <p:spPr>
          <a:xfrm>
            <a:off x="5848233" y="4705596"/>
            <a:ext cx="2894551" cy="1947131"/>
          </a:xfrm>
          <a:prstGeom prst="rect">
            <a:avLst/>
          </a:prstGeom>
          <a:ln>
            <a:noFill/>
          </a:ln>
          <a:effectLst>
            <a:softEdge rad="112500"/>
          </a:effectLst>
        </p:spPr>
      </p:pic>
    </p:spTree>
    <p:extLst>
      <p:ext uri="{BB962C8B-B14F-4D97-AF65-F5344CB8AC3E}">
        <p14:creationId xmlns:p14="http://schemas.microsoft.com/office/powerpoint/2010/main" val="1322022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41300" y="1003300"/>
            <a:ext cx="8577385" cy="5503985"/>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2000" dirty="0" smtClean="0">
                <a:solidFill>
                  <a:schemeClr val="accent2">
                    <a:lumMod val="75000"/>
                  </a:schemeClr>
                </a:solidFill>
              </a:rPr>
              <a:t> </a:t>
            </a:r>
            <a:r>
              <a:rPr lang="ru-RU" sz="1800" dirty="0"/>
              <a:t>Сохранение и развитие музейного дела (муниципального краеведческого музея) как части культурного наследия </a:t>
            </a:r>
            <a:r>
              <a:rPr lang="ru-RU" sz="1800" dirty="0" smtClean="0"/>
              <a:t>Мирнинского района РС (Я). </a:t>
            </a:r>
            <a:endParaRPr lang="ru-RU" sz="1800" dirty="0"/>
          </a:p>
          <a:p>
            <a:pPr marL="0" indent="0" algn="just">
              <a:buNone/>
            </a:pPr>
            <a:r>
              <a:rPr lang="ru-RU" sz="1600" dirty="0" smtClean="0"/>
              <a:t> </a:t>
            </a:r>
            <a:r>
              <a:rPr lang="ru-RU" sz="2000" b="1" u="sng" dirty="0" smtClean="0">
                <a:solidFill>
                  <a:schemeClr val="accent2">
                    <a:lumMod val="75000"/>
                  </a:schemeClr>
                </a:solidFill>
              </a:rPr>
              <a:t>ЗАДАЧИ</a:t>
            </a:r>
            <a:r>
              <a:rPr lang="ru-RU" sz="2000" b="1" u="sng" dirty="0">
                <a:solidFill>
                  <a:schemeClr val="accent2">
                    <a:lumMod val="75000"/>
                  </a:schemeClr>
                </a:solidFill>
              </a:rPr>
              <a:t>: </a:t>
            </a:r>
            <a:endParaRPr lang="ru-RU" sz="2000" dirty="0">
              <a:solidFill>
                <a:schemeClr val="accent2">
                  <a:lumMod val="75000"/>
                </a:schemeClr>
              </a:solidFill>
            </a:endParaRPr>
          </a:p>
          <a:p>
            <a:pPr lvl="0" algn="just">
              <a:buClr>
                <a:srgbClr val="C00000"/>
              </a:buClr>
              <a:buFont typeface="Wingdings" panose="05000000000000000000" pitchFamily="2" charset="2"/>
              <a:buChar char="ü"/>
            </a:pPr>
            <a:r>
              <a:rPr lang="ru-RU" sz="1700" dirty="0"/>
              <a:t> </a:t>
            </a:r>
            <a:r>
              <a:rPr lang="ru-RU" sz="1800" dirty="0"/>
              <a:t>Обеспечение работы муниципального </a:t>
            </a:r>
            <a:r>
              <a:rPr lang="ru-RU" sz="1800" dirty="0" smtClean="0"/>
              <a:t>краеведческого музея </a:t>
            </a:r>
            <a:r>
              <a:rPr lang="ru-RU" sz="1800" dirty="0"/>
              <a:t>с выполнением функций </a:t>
            </a:r>
            <a:r>
              <a:rPr lang="ru-RU" sz="1800" dirty="0" smtClean="0"/>
              <a:t> по </a:t>
            </a:r>
            <a:r>
              <a:rPr lang="ru-RU" sz="1800" dirty="0"/>
              <a:t>осуществлению </a:t>
            </a:r>
            <a:r>
              <a:rPr lang="ru-RU" sz="1800" dirty="0" smtClean="0"/>
              <a:t>научной, образовательной</a:t>
            </a:r>
            <a:r>
              <a:rPr lang="ru-RU" sz="1800" dirty="0"/>
              <a:t>, воспитательной деятельности, </a:t>
            </a:r>
            <a:r>
              <a:rPr lang="ru-RU" sz="1800" dirty="0" smtClean="0"/>
              <a:t>организации содержательного </a:t>
            </a:r>
            <a:r>
              <a:rPr lang="ru-RU" sz="1800" dirty="0"/>
              <a:t>досуга </a:t>
            </a:r>
            <a:r>
              <a:rPr lang="ru-RU" sz="1800" dirty="0" smtClean="0"/>
              <a:t>населения;</a:t>
            </a:r>
            <a:endParaRPr lang="ru-RU" sz="1800" dirty="0"/>
          </a:p>
          <a:p>
            <a:pPr lvl="0" algn="just">
              <a:buClr>
                <a:srgbClr val="C00000"/>
              </a:buClr>
              <a:buFont typeface="Wingdings" panose="05000000000000000000" pitchFamily="2" charset="2"/>
              <a:buChar char="ü"/>
            </a:pPr>
            <a:r>
              <a:rPr lang="ru-RU" sz="1800" dirty="0" smtClean="0"/>
              <a:t>Совершенствование </a:t>
            </a:r>
            <a:r>
              <a:rPr lang="ru-RU" sz="1800" dirty="0"/>
              <a:t>музейного дела и сохранение исторического наследия Мирнинского района.</a:t>
            </a:r>
          </a:p>
          <a:p>
            <a:pPr marL="0" lvl="0" indent="0">
              <a:buNone/>
            </a:pPr>
            <a:endParaRPr lang="ru-RU" sz="2000" b="1" dirty="0" smtClean="0">
              <a:solidFill>
                <a:schemeClr val="accent5">
                  <a:lumMod val="75000"/>
                </a:schemeClr>
              </a:solidFill>
            </a:endParaRPr>
          </a:p>
          <a:p>
            <a:pPr marL="0" lvl="0" indent="0">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a:solidFill>
                  <a:srgbClr val="4BACC6">
                    <a:lumMod val="75000"/>
                  </a:srgbClr>
                </a:solidFill>
              </a:rPr>
              <a:t>тыс. руб.</a:t>
            </a:r>
            <a:endParaRPr lang="ru-RU" sz="2000" dirty="0">
              <a:solidFill>
                <a:prstClr val="black"/>
              </a:solidFill>
            </a:endParaRPr>
          </a:p>
          <a:p>
            <a:pPr marL="0" indent="0" algn="just">
              <a:buClr>
                <a:srgbClr val="C00000"/>
              </a:buClr>
              <a:buNone/>
            </a:pPr>
            <a:endParaRPr lang="ru-RU" sz="2000" dirty="0" smtClean="0"/>
          </a:p>
          <a:p>
            <a:pPr marL="0" lvl="0" indent="0" algn="just">
              <a:buClr>
                <a:srgbClr val="C00000"/>
              </a:buClr>
              <a:buNone/>
            </a:pPr>
            <a:endParaRPr lang="ru-RU" sz="1800" dirty="0"/>
          </a:p>
        </p:txBody>
      </p:sp>
      <p:graphicFrame>
        <p:nvGraphicFramePr>
          <p:cNvPr id="8" name="Таблица 7"/>
          <p:cNvGraphicFramePr>
            <a:graphicFrameLocks noGrp="1"/>
          </p:cNvGraphicFramePr>
          <p:nvPr>
            <p:extLst>
              <p:ext uri="{D42A27DB-BD31-4B8C-83A1-F6EECF244321}">
                <p14:modId xmlns:p14="http://schemas.microsoft.com/office/powerpoint/2010/main" val="527166113"/>
              </p:ext>
            </p:extLst>
          </p:nvPr>
        </p:nvGraphicFramePr>
        <p:xfrm>
          <a:off x="286685" y="4284080"/>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575,0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375,0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375,0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575,0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375,0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375,0</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Заголовок 1"/>
          <p:cNvSpPr>
            <a:spLocks noGrp="1"/>
          </p:cNvSpPr>
          <p:nvPr>
            <p:ph type="title"/>
          </p:nvPr>
        </p:nvSpPr>
        <p:spPr>
          <a:xfrm>
            <a:off x="1397443" y="0"/>
            <a:ext cx="6349115" cy="92710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latin typeface="+mn-lt"/>
              </a:rPr>
              <a:t>«МУЗЕЙНОЕ ДЕЛО» на 2024-2028 годы</a:t>
            </a:r>
            <a:endParaRPr lang="ru-RU" sz="2000" b="1" dirty="0">
              <a:solidFill>
                <a:schemeClr val="tx1"/>
              </a:solidFill>
              <a:latin typeface="+mn-lt"/>
            </a:endParaRPr>
          </a:p>
        </p:txBody>
      </p:sp>
    </p:spTree>
    <p:extLst>
      <p:ext uri="{BB962C8B-B14F-4D97-AF65-F5344CB8AC3E}">
        <p14:creationId xmlns:p14="http://schemas.microsoft.com/office/powerpoint/2010/main" val="136400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03569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музейного дела»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86841500"/>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475,0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475,0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475,0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475,0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Прямоугольник с двумя скругленными противолежащими углами 6"/>
          <p:cNvSpPr/>
          <p:nvPr/>
        </p:nvSpPr>
        <p:spPr>
          <a:xfrm>
            <a:off x="277118" y="5901730"/>
            <a:ext cx="8659741" cy="79136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В рамках социального </a:t>
            </a:r>
            <a:r>
              <a:rPr lang="ru-RU" sz="1400" b="1" dirty="0">
                <a:solidFill>
                  <a:schemeClr val="tx1"/>
                </a:solidFill>
              </a:rPr>
              <a:t>проекта «Пушкинская карта» </a:t>
            </a:r>
            <a:r>
              <a:rPr lang="ru-RU" sz="1400" dirty="0">
                <a:solidFill>
                  <a:schemeClr val="tx1"/>
                </a:solidFill>
              </a:rPr>
              <a:t>музей продолжил работу по занятиям: </a:t>
            </a:r>
            <a:r>
              <a:rPr lang="ru-RU" sz="1400" dirty="0" err="1">
                <a:solidFill>
                  <a:schemeClr val="tx1"/>
                </a:solidFill>
              </a:rPr>
              <a:t>квест</a:t>
            </a:r>
            <a:r>
              <a:rPr lang="ru-RU" sz="1400" dirty="0">
                <a:solidFill>
                  <a:schemeClr val="tx1"/>
                </a:solidFill>
              </a:rPr>
              <a:t> «Краеведы-исследователи», мастер-класс по шитью мягкой игрушки и мастер-класс по якутским старинным играм «Игры предков». Всего в рамках данного проекта проведено 20 занятий с охватом 63 человека.</a:t>
            </a:r>
            <a:endParaRPr lang="ru-RU" sz="1400" b="1" dirty="0">
              <a:solidFill>
                <a:schemeClr val="tx1"/>
              </a:solidFill>
            </a:endParaRPr>
          </a:p>
        </p:txBody>
      </p:sp>
      <p:sp>
        <p:nvSpPr>
          <p:cNvPr id="8" name="Прямоугольник с двумя скругленными противолежащими углами 7"/>
          <p:cNvSpPr/>
          <p:nvPr/>
        </p:nvSpPr>
        <p:spPr>
          <a:xfrm>
            <a:off x="277118" y="3680812"/>
            <a:ext cx="8659741" cy="9869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В 2023 году помимо экскурсий проведено 21 мероприятие в очном формате: познавательно-образовательные занятия, творческие мастер-классы, лекции-беседы, вечера для ветеранов тыла, труда и алмазодобывающей промышленности, дни открытых дверей, международная акция «Ночь в музее», историко-бытовые экспедиции.</a:t>
            </a:r>
          </a:p>
        </p:txBody>
      </p:sp>
      <p:sp>
        <p:nvSpPr>
          <p:cNvPr id="10" name="Прямоугольник с двумя скругленными противолежащими углами 9"/>
          <p:cNvSpPr/>
          <p:nvPr/>
        </p:nvSpPr>
        <p:spPr>
          <a:xfrm>
            <a:off x="309776" y="2567890"/>
            <a:ext cx="8659741" cy="98645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Краеведческий музей г. Мирного посетили </a:t>
            </a:r>
            <a:r>
              <a:rPr lang="ru-RU" sz="1400" b="1" dirty="0">
                <a:solidFill>
                  <a:schemeClr val="tx1"/>
                </a:solidFill>
              </a:rPr>
              <a:t>1 253 </a:t>
            </a:r>
            <a:r>
              <a:rPr lang="ru-RU" sz="1400" dirty="0">
                <a:solidFill>
                  <a:schemeClr val="tx1"/>
                </a:solidFill>
              </a:rPr>
              <a:t>человека, из них детей – 687 (дошкольники – 50, школьники – 637), студенты – 54, взрослые – 512. Проведено </a:t>
            </a:r>
            <a:r>
              <a:rPr lang="ru-RU" sz="1400" b="1" dirty="0">
                <a:solidFill>
                  <a:schemeClr val="tx1"/>
                </a:solidFill>
              </a:rPr>
              <a:t>75 экскурсий</a:t>
            </a:r>
            <a:r>
              <a:rPr lang="ru-RU" sz="1400" dirty="0">
                <a:solidFill>
                  <a:schemeClr val="tx1"/>
                </a:solidFill>
              </a:rPr>
              <a:t>, в том числе 4 обзорные экскурсии по городу. Общий фонд музея по состоянию на 01.01.2024 г. составляет </a:t>
            </a:r>
            <a:r>
              <a:rPr lang="ru-RU" sz="1400" b="1" dirty="0">
                <a:solidFill>
                  <a:schemeClr val="tx1"/>
                </a:solidFill>
              </a:rPr>
              <a:t>3 759 единиц хранения, </a:t>
            </a:r>
            <a:r>
              <a:rPr lang="ru-RU" sz="1400" dirty="0">
                <a:solidFill>
                  <a:schemeClr val="tx1"/>
                </a:solidFill>
              </a:rPr>
              <a:t>из них за 2023 год зарегистрировано 223 ед. Фонд библиотеки музея составляет </a:t>
            </a:r>
            <a:r>
              <a:rPr lang="ru-RU" sz="1400" b="1" dirty="0">
                <a:solidFill>
                  <a:schemeClr val="tx1"/>
                </a:solidFill>
              </a:rPr>
              <a:t>311 экземпляров</a:t>
            </a:r>
            <a:r>
              <a:rPr lang="ru-RU" sz="1400" dirty="0">
                <a:solidFill>
                  <a:schemeClr val="tx1"/>
                </a:solidFill>
              </a:rPr>
              <a:t>. </a:t>
            </a:r>
          </a:p>
        </p:txBody>
      </p:sp>
      <p:sp>
        <p:nvSpPr>
          <p:cNvPr id="11" name="Прямоугольник с двумя скругленными противолежащими углами 10"/>
          <p:cNvSpPr/>
          <p:nvPr/>
        </p:nvSpPr>
        <p:spPr>
          <a:xfrm>
            <a:off x="309776" y="4788322"/>
            <a:ext cx="8659741" cy="97009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В музее велась работа кружков: «Друзья музея», «Секреты рукоделия», «Зарисовки в музее» (совместно с художественным отделением Детской школы искусств»). Оформлены 3 фотовыставки: «Самые прекрасные» (8 марта), «По жизни с улыбкой» (1 октября), выездная выставка в МРТК г. Мирный, посвященная Дню Государственности Республики Саха (Якутия) (27 сентября).</a:t>
            </a:r>
          </a:p>
        </p:txBody>
      </p:sp>
    </p:spTree>
    <p:extLst>
      <p:ext uri="{BB962C8B-B14F-4D97-AF65-F5344CB8AC3E}">
        <p14:creationId xmlns:p14="http://schemas.microsoft.com/office/powerpoint/2010/main" val="4228172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099" y="104503"/>
            <a:ext cx="8775802" cy="106182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ru-RU" sz="2000" b="1" dirty="0" smtClean="0">
                <a:latin typeface="+mn-lt"/>
              </a:rPr>
              <a:t>МУНИЦИПАЛЬНАЯ ПРОГРАММА</a:t>
            </a:r>
            <a:br>
              <a:rPr lang="ru-RU" sz="2000" b="1" dirty="0" smtClean="0">
                <a:latin typeface="+mn-lt"/>
              </a:rPr>
            </a:br>
            <a:r>
              <a:rPr lang="ru-RU" sz="2000" b="1" dirty="0" smtClean="0">
                <a:latin typeface="+mn-lt"/>
              </a:rPr>
              <a:t>«ОСУЩЕСТВЛЕНИЕ ДОРОЖНОЙ ДЕЯТЕЛЬНОСТИ В ОТНОШЕНИИ АВТОМОБИЛЬНЫХ ДОРОГ МЕСТНОГО ЗНАЧЕНИЯ В ГРАНИЦАХ МО «МИРНИНСКИЙ РАЙОН</a:t>
            </a:r>
            <a:r>
              <a:rPr lang="ru-RU" sz="2000" b="1" dirty="0" smtClean="0"/>
              <a:t>»</a:t>
            </a:r>
            <a:r>
              <a:rPr lang="ru-RU" sz="2000" b="1" dirty="0"/>
              <a:t/>
            </a:r>
            <a:br>
              <a:rPr lang="ru-RU" sz="2000" b="1" dirty="0"/>
            </a:br>
            <a:r>
              <a:rPr lang="ru-RU" sz="2000" b="1" dirty="0" smtClean="0">
                <a:latin typeface="+mn-lt"/>
              </a:rPr>
              <a:t>на 2024-2028 годы</a:t>
            </a:r>
            <a:endParaRPr lang="ru-RU" sz="2000" b="1" dirty="0">
              <a:latin typeface="+mn-lt"/>
            </a:endParaRPr>
          </a:p>
        </p:txBody>
      </p:sp>
      <p:pic>
        <p:nvPicPr>
          <p:cNvPr id="5" name="Рисунок 4" descr="C:\Users\r.zabolotniy\AppData\Local\Packages\Microsoft.Windows.Photos_8wekyb3d8bbwe\TempState\ShareServiceTempFolder\фото дороги.jpeg"/>
          <p:cNvPicPr/>
          <p:nvPr/>
        </p:nvPicPr>
        <p:blipFill>
          <a:blip r:embed="rId2">
            <a:extLst>
              <a:ext uri="{28A0092B-C50C-407E-A947-70E740481C1C}">
                <a14:useLocalDpi xmlns:a14="http://schemas.microsoft.com/office/drawing/2010/main" val="0"/>
              </a:ext>
            </a:extLst>
          </a:blip>
          <a:srcRect/>
          <a:stretch>
            <a:fillRect/>
          </a:stretch>
        </p:blipFill>
        <p:spPr bwMode="auto">
          <a:xfrm>
            <a:off x="346365" y="1427017"/>
            <a:ext cx="8392220" cy="4890655"/>
          </a:xfrm>
          <a:prstGeom prst="rect">
            <a:avLst/>
          </a:prstGeom>
          <a:ln>
            <a:noFill/>
          </a:ln>
          <a:effectLst>
            <a:softEdge rad="112500"/>
          </a:effectLst>
        </p:spPr>
      </p:pic>
    </p:spTree>
    <p:extLst>
      <p:ext uri="{BB962C8B-B14F-4D97-AF65-F5344CB8AC3E}">
        <p14:creationId xmlns:p14="http://schemas.microsoft.com/office/powerpoint/2010/main" val="22741728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06000" y="1268618"/>
            <a:ext cx="8577385" cy="2810759"/>
          </a:xfrm>
        </p:spPr>
        <p:txBody>
          <a:bodyPr>
            <a:normAutofit/>
          </a:bodyPr>
          <a:lstStyle/>
          <a:p>
            <a:pPr marL="0" indent="0" algn="just">
              <a:lnSpc>
                <a:spcPct val="110000"/>
              </a:lnSpc>
              <a:buClr>
                <a:srgbClr val="C00000"/>
              </a:buClr>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Развитие сети и улучшение состояния автомобильных дорог, обеспечение безопасности движения в границах МО «Мирнинский район» РС (Я)</a:t>
            </a:r>
          </a:p>
          <a:p>
            <a:pPr marL="0" indent="0" algn="just">
              <a:lnSpc>
                <a:spcPct val="120000"/>
              </a:lnSpc>
              <a:buClr>
                <a:srgbClr val="C00000"/>
              </a:buClr>
              <a:buNone/>
            </a:pPr>
            <a:r>
              <a:rPr lang="ru-RU" sz="1600" b="1" u="sng" dirty="0" smtClean="0">
                <a:solidFill>
                  <a:schemeClr val="accent2">
                    <a:lumMod val="75000"/>
                  </a:schemeClr>
                </a:solidFill>
              </a:rPr>
              <a:t>ЗАДАЧИ</a:t>
            </a:r>
            <a:r>
              <a:rPr lang="ru-RU" sz="1600" dirty="0" smtClean="0"/>
              <a:t>: </a:t>
            </a:r>
          </a:p>
          <a:p>
            <a:pPr algn="just">
              <a:lnSpc>
                <a:spcPct val="100000"/>
              </a:lnSpc>
              <a:spcBef>
                <a:spcPts val="0"/>
              </a:spcBef>
              <a:buClr>
                <a:srgbClr val="C00000"/>
              </a:buClr>
              <a:buFont typeface="Wingdings" panose="05000000000000000000" pitchFamily="2" charset="2"/>
              <a:buChar char="ü"/>
            </a:pPr>
            <a:r>
              <a:rPr lang="ru-RU" sz="1600" dirty="0" smtClean="0"/>
              <a:t> Создание </a:t>
            </a:r>
            <a:r>
              <a:rPr lang="ru-RU" sz="1600" dirty="0"/>
              <a:t>условий по поддержанию надлежащего технического состояния дорог местного значения в границах МО «Мирнинский район» РС (</a:t>
            </a:r>
            <a:r>
              <a:rPr lang="ru-RU" sz="1600" dirty="0" smtClean="0"/>
              <a:t>Я);</a:t>
            </a:r>
          </a:p>
          <a:p>
            <a:pPr algn="just">
              <a:lnSpc>
                <a:spcPct val="100000"/>
              </a:lnSpc>
              <a:spcBef>
                <a:spcPts val="0"/>
              </a:spcBef>
              <a:buClr>
                <a:srgbClr val="C00000"/>
              </a:buClr>
              <a:buFont typeface="Wingdings" panose="05000000000000000000" pitchFamily="2" charset="2"/>
              <a:buChar char="ü"/>
            </a:pPr>
            <a:r>
              <a:rPr lang="ru-RU" sz="1600" dirty="0" smtClean="0"/>
              <a:t> </a:t>
            </a:r>
            <a:r>
              <a:rPr lang="ru-RU" sz="1600" dirty="0"/>
              <a:t>Достижение соответствия надлежащего состояния автомобильных дорог МО «Мирнинский район» РС (Я) с твердым покрытием, отвечающего нормативным требованиям по транспортно-эксплуатационным </a:t>
            </a:r>
            <a:r>
              <a:rPr lang="ru-RU" sz="1600" dirty="0" smtClean="0"/>
              <a:t>показателям;</a:t>
            </a:r>
          </a:p>
          <a:p>
            <a:pPr algn="just">
              <a:lnSpc>
                <a:spcPct val="100000"/>
              </a:lnSpc>
              <a:spcBef>
                <a:spcPts val="0"/>
              </a:spcBef>
              <a:buClr>
                <a:srgbClr val="C00000"/>
              </a:buClr>
              <a:buFont typeface="Wingdings" panose="05000000000000000000" pitchFamily="2" charset="2"/>
              <a:buChar char="ü"/>
            </a:pPr>
            <a:r>
              <a:rPr lang="ru-RU" sz="1600" dirty="0" smtClean="0"/>
              <a:t>Создание </a:t>
            </a:r>
            <a:r>
              <a:rPr lang="ru-RU" sz="1600" dirty="0"/>
              <a:t>условий по развитию сети автодорог местного значения в границах МО «Мирнинский район» РС (Я</a:t>
            </a:r>
            <a:r>
              <a:rPr lang="ru-RU" sz="1600" dirty="0" smtClean="0"/>
              <a:t>).</a:t>
            </a:r>
            <a:endParaRPr lang="ru-RU" sz="1600" dirty="0"/>
          </a:p>
        </p:txBody>
      </p:sp>
      <p:sp>
        <p:nvSpPr>
          <p:cNvPr id="4" name="Объект 2"/>
          <p:cNvSpPr txBox="1">
            <a:spLocks/>
          </p:cNvSpPr>
          <p:nvPr/>
        </p:nvSpPr>
        <p:spPr>
          <a:xfrm>
            <a:off x="382516" y="4123937"/>
            <a:ext cx="8577385" cy="569362"/>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ru-RU" sz="2000" b="1" dirty="0" smtClean="0">
              <a:solidFill>
                <a:schemeClr val="accent5">
                  <a:lumMod val="75000"/>
                </a:schemeClr>
              </a:solidFill>
            </a:endParaRPr>
          </a:p>
          <a:p>
            <a:pPr marL="0" indent="0">
              <a:buFont typeface="Arial" panose="020B0604020202020204" pitchFamily="34" charset="0"/>
              <a:buNone/>
            </a:pPr>
            <a:r>
              <a:rPr lang="ru-RU" sz="2000" b="1" dirty="0" smtClean="0">
                <a:solidFill>
                  <a:schemeClr val="accent5">
                    <a:lumMod val="75000"/>
                  </a:schemeClr>
                </a:solidFill>
              </a:rPr>
              <a:t>ФИНАНСОВОЕ ОБЕСПЕЧЕНИЕ ПРОГРАММЫ:                                                                         </a:t>
            </a:r>
            <a:r>
              <a:rPr lang="ru-RU" sz="1400" b="1" dirty="0" smtClean="0">
                <a:solidFill>
                  <a:srgbClr val="4BACC6">
                    <a:lumMod val="75000"/>
                  </a:srgbClr>
                </a:solidFill>
              </a:rPr>
              <a:t>тыс. руб.</a:t>
            </a:r>
            <a:endParaRPr lang="ru-RU" sz="2000" dirty="0" smtClean="0">
              <a:solidFill>
                <a:prstClr val="black"/>
              </a:solidFill>
            </a:endParaRPr>
          </a:p>
          <a:p>
            <a:pPr marL="0" indent="0" algn="just">
              <a:buClr>
                <a:srgbClr val="C00000"/>
              </a:buClr>
              <a:buFont typeface="Arial" panose="020B0604020202020204" pitchFamily="34" charset="0"/>
              <a:buNone/>
            </a:pPr>
            <a:endParaRPr lang="ru-RU" sz="1800" dirty="0"/>
          </a:p>
        </p:txBody>
      </p:sp>
      <p:graphicFrame>
        <p:nvGraphicFramePr>
          <p:cNvPr id="5" name="Таблица 4"/>
          <p:cNvGraphicFramePr>
            <a:graphicFrameLocks noGrp="1"/>
          </p:cNvGraphicFramePr>
          <p:nvPr>
            <p:extLst>
              <p:ext uri="{D42A27DB-BD31-4B8C-83A1-F6EECF244321}">
                <p14:modId xmlns:p14="http://schemas.microsoft.com/office/powerpoint/2010/main" val="2229156152"/>
              </p:ext>
            </p:extLst>
          </p:nvPr>
        </p:nvGraphicFramePr>
        <p:xfrm>
          <a:off x="306000" y="4782419"/>
          <a:ext cx="8532000" cy="14527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39648">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179 360,6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18 </a:t>
                      </a:r>
                      <a:r>
                        <a:rPr lang="ru-RU" sz="1400" dirty="0" smtClean="0">
                          <a:effectLst/>
                        </a:rPr>
                        <a:t>562,3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35 </a:t>
                      </a:r>
                      <a:r>
                        <a:rPr lang="ru-RU" sz="1400" dirty="0" smtClean="0">
                          <a:effectLst/>
                        </a:rPr>
                        <a:t>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89 </a:t>
                      </a:r>
                      <a:r>
                        <a:rPr lang="ru-RU" sz="1400" dirty="0" smtClean="0">
                          <a:effectLst/>
                        </a:rPr>
                        <a:t>870,9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a:effectLst/>
                        </a:rPr>
                        <a:t>89 </a:t>
                      </a:r>
                      <a:r>
                        <a:rPr lang="ru-RU" sz="1400" dirty="0" smtClean="0">
                          <a:effectLst/>
                        </a:rPr>
                        <a:t>870,9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179 360,6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18 </a:t>
                      </a:r>
                      <a:r>
                        <a:rPr lang="ru-RU" sz="1400" dirty="0" smtClean="0">
                          <a:effectLst/>
                        </a:rPr>
                        <a:t>562,3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35 </a:t>
                      </a:r>
                      <a:r>
                        <a:rPr lang="ru-RU" sz="1400" dirty="0" smtClean="0">
                          <a:effectLst/>
                        </a:rPr>
                        <a:t>000,0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89 </a:t>
                      </a:r>
                      <a:r>
                        <a:rPr lang="ru-RU" sz="1400" dirty="0" smtClean="0">
                          <a:effectLst/>
                        </a:rPr>
                        <a:t>870,9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a:effectLst/>
                        </a:rPr>
                        <a:t>89 </a:t>
                      </a:r>
                      <a:r>
                        <a:rPr lang="ru-RU" sz="1400" dirty="0" smtClean="0">
                          <a:effectLst/>
                        </a:rPr>
                        <a:t>870,9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Заголовок 1"/>
          <p:cNvSpPr>
            <a:spLocks noGrp="1"/>
          </p:cNvSpPr>
          <p:nvPr>
            <p:ph type="title"/>
          </p:nvPr>
        </p:nvSpPr>
        <p:spPr>
          <a:xfrm>
            <a:off x="184099" y="104503"/>
            <a:ext cx="8775802" cy="106182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ru-RU" sz="2000" b="1" dirty="0" smtClean="0">
                <a:latin typeface="+mn-lt"/>
              </a:rPr>
              <a:t>МУНИЦИПАЛЬНАЯ ПРОГРАММА</a:t>
            </a:r>
            <a:br>
              <a:rPr lang="ru-RU" sz="2000" b="1" dirty="0" smtClean="0">
                <a:latin typeface="+mn-lt"/>
              </a:rPr>
            </a:br>
            <a:r>
              <a:rPr lang="ru-RU" sz="2000" b="1" dirty="0" smtClean="0">
                <a:latin typeface="+mn-lt"/>
              </a:rPr>
              <a:t>«ОСУЩЕСТВЛЕНИЕ ДОРОЖНОЙ ДЕЯТЕЛЬНОСТИ В ОТНОШЕНИИ АВТОМОБИЛЬНЫХ ДОРОГ МЕСТНОГО ЗНАЧЕНИЯ В ГРАНИЦАХ МО «МИРНИНСКИЙ РАЙОН</a:t>
            </a:r>
            <a:r>
              <a:rPr lang="ru-RU" sz="2000" b="1" dirty="0" smtClean="0"/>
              <a:t>»</a:t>
            </a:r>
            <a:r>
              <a:rPr lang="ru-RU" sz="2000" b="1" dirty="0"/>
              <a:t/>
            </a:r>
            <a:br>
              <a:rPr lang="ru-RU" sz="2000" b="1" dirty="0"/>
            </a:br>
            <a:r>
              <a:rPr lang="ru-RU" sz="2000" b="1" dirty="0" smtClean="0">
                <a:latin typeface="+mn-lt"/>
              </a:rPr>
              <a:t>на 2024-2028 годы</a:t>
            </a:r>
            <a:endParaRPr lang="ru-RU" sz="2000" b="1" dirty="0">
              <a:latin typeface="+mn-lt"/>
            </a:endParaRPr>
          </a:p>
        </p:txBody>
      </p:sp>
    </p:spTree>
    <p:extLst>
      <p:ext uri="{BB962C8B-B14F-4D97-AF65-F5344CB8AC3E}">
        <p14:creationId xmlns:p14="http://schemas.microsoft.com/office/powerpoint/2010/main" val="2206955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4"/>
            <a:ext cx="8910733" cy="114815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«Осуществление </a:t>
            </a:r>
            <a:r>
              <a:rPr lang="ru-RU" sz="1800" b="1" dirty="0">
                <a:solidFill>
                  <a:schemeClr val="tx1"/>
                </a:solidFill>
                <a:cs typeface="Times New Roman" panose="02020603050405020304" pitchFamily="18" charset="0"/>
              </a:rPr>
              <a:t>дорожной деятельности в отношении автомобильных дорог местного значения в границах МО "Мирнинский район" Республики Саха (</a:t>
            </a:r>
            <a:r>
              <a:rPr lang="ru-RU" sz="1800" b="1" dirty="0" smtClean="0">
                <a:solidFill>
                  <a:schemeClr val="tx1"/>
                </a:solidFill>
                <a:cs typeface="Times New Roman" panose="02020603050405020304" pitchFamily="18" charset="0"/>
              </a:rPr>
              <a:t>Якутия)</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на </a:t>
            </a:r>
            <a:r>
              <a:rPr lang="ru-RU" sz="1800" b="1" dirty="0">
                <a:solidFill>
                  <a:schemeClr val="tx1"/>
                </a:solidFill>
                <a:cs typeface="Times New Roman" panose="02020603050405020304" pitchFamily="18" charset="0"/>
              </a:rPr>
              <a:t>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3218936762"/>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350 420,3</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164 683,0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350 420,3</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164 683,0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Прямоугольник с двумя скругленными противолежащими углами 5"/>
          <p:cNvSpPr/>
          <p:nvPr/>
        </p:nvSpPr>
        <p:spPr>
          <a:xfrm>
            <a:off x="277119" y="2576108"/>
            <a:ext cx="8659741" cy="157345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77800" algn="just"/>
            <a:r>
              <a:rPr lang="ru-RU" sz="1400" dirty="0">
                <a:solidFill>
                  <a:schemeClr val="tx1"/>
                </a:solidFill>
              </a:rPr>
              <a:t>По территории Мирнинского района проходят:</a:t>
            </a:r>
          </a:p>
          <a:p>
            <a:pPr marL="463550" indent="-285750" algn="just">
              <a:buFont typeface="Wingdings" panose="05000000000000000000" pitchFamily="2" charset="2"/>
              <a:buChar char="§"/>
            </a:pPr>
            <a:r>
              <a:rPr lang="ru-RU" sz="1400" dirty="0">
                <a:solidFill>
                  <a:schemeClr val="tx1"/>
                </a:solidFill>
              </a:rPr>
              <a:t>Республиканская автодорога общего пользования </a:t>
            </a:r>
            <a:r>
              <a:rPr lang="ru-RU" sz="1400" b="1" dirty="0">
                <a:solidFill>
                  <a:schemeClr val="tx1"/>
                </a:solidFill>
              </a:rPr>
              <a:t>«</a:t>
            </a:r>
            <a:r>
              <a:rPr lang="ru-RU" sz="1400" b="1" dirty="0" err="1">
                <a:solidFill>
                  <a:schemeClr val="tx1"/>
                </a:solidFill>
              </a:rPr>
              <a:t>Анабар</a:t>
            </a:r>
            <a:r>
              <a:rPr lang="ru-RU" sz="1400" b="1" dirty="0">
                <a:solidFill>
                  <a:schemeClr val="tx1"/>
                </a:solidFill>
              </a:rPr>
              <a:t>», </a:t>
            </a:r>
            <a:r>
              <a:rPr lang="ru-RU" sz="1400" dirty="0">
                <a:solidFill>
                  <a:schemeClr val="tx1"/>
                </a:solidFill>
              </a:rPr>
              <a:t>протяженностью 587, 5 км., в </a:t>
            </a:r>
            <a:r>
              <a:rPr lang="ru-RU" sz="1400" dirty="0" err="1">
                <a:solidFill>
                  <a:schemeClr val="tx1"/>
                </a:solidFill>
              </a:rPr>
              <a:t>т.ч</a:t>
            </a:r>
            <a:r>
              <a:rPr lang="ru-RU" sz="1400" dirty="0">
                <a:solidFill>
                  <a:schemeClr val="tx1"/>
                </a:solidFill>
              </a:rPr>
              <a:t>. 562,3 км. с твердым покрытием, из них 3 км. с усовершенствованным покрытием. Участок с асфальтовым покрытием проходит по территории г. Мирного.</a:t>
            </a:r>
          </a:p>
          <a:p>
            <a:pPr marL="463550" indent="-285750" algn="just">
              <a:buFont typeface="Wingdings" panose="05000000000000000000" pitchFamily="2" charset="2"/>
              <a:buChar char="§"/>
            </a:pPr>
            <a:r>
              <a:rPr lang="ru-RU" sz="1400" dirty="0">
                <a:solidFill>
                  <a:schemeClr val="tx1"/>
                </a:solidFill>
              </a:rPr>
              <a:t> Федеральная автодорога общего пользования </a:t>
            </a:r>
            <a:r>
              <a:rPr lang="ru-RU" sz="1400" b="1" dirty="0">
                <a:solidFill>
                  <a:schemeClr val="tx1"/>
                </a:solidFill>
              </a:rPr>
              <a:t>«Вилюй», </a:t>
            </a:r>
            <a:r>
              <a:rPr lang="ru-RU" sz="1400" dirty="0">
                <a:solidFill>
                  <a:schemeClr val="tx1"/>
                </a:solidFill>
              </a:rPr>
              <a:t>протяженностью 351,4 км., в </a:t>
            </a:r>
            <a:r>
              <a:rPr lang="ru-RU" sz="1400" dirty="0" err="1">
                <a:solidFill>
                  <a:schemeClr val="tx1"/>
                </a:solidFill>
              </a:rPr>
              <a:t>т.ч</a:t>
            </a:r>
            <a:r>
              <a:rPr lang="ru-RU" sz="1400" dirty="0">
                <a:solidFill>
                  <a:schemeClr val="tx1"/>
                </a:solidFill>
              </a:rPr>
              <a:t>. с твердым покрытием 159,03 км. 192, 3 км. – участок федерального автозимника с. Тас-Юрях – Верхне-</a:t>
            </a:r>
            <a:r>
              <a:rPr lang="ru-RU" sz="1400" dirty="0" err="1">
                <a:solidFill>
                  <a:schemeClr val="tx1"/>
                </a:solidFill>
              </a:rPr>
              <a:t>Марково</a:t>
            </a:r>
            <a:r>
              <a:rPr lang="ru-RU" sz="1400" dirty="0">
                <a:solidFill>
                  <a:schemeClr val="tx1"/>
                </a:solidFill>
              </a:rPr>
              <a:t> Иркутской области.</a:t>
            </a:r>
          </a:p>
        </p:txBody>
      </p:sp>
      <p:sp>
        <p:nvSpPr>
          <p:cNvPr id="7" name="Прямоугольник с двумя скругленными противолежащими углами 6"/>
          <p:cNvSpPr/>
          <p:nvPr/>
        </p:nvSpPr>
        <p:spPr>
          <a:xfrm>
            <a:off x="277119" y="4369396"/>
            <a:ext cx="8659741" cy="232668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Автомобильные дороги МО «Мирнинский район» РС (Я), прилегающие к федеральной и республиканской автодорогам, связывающие их с населенными пунктами района </a:t>
            </a:r>
            <a:r>
              <a:rPr lang="ru-RU" sz="1400" dirty="0" smtClean="0">
                <a:solidFill>
                  <a:schemeClr val="tx1"/>
                </a:solidFill>
              </a:rPr>
              <a:t>протяженностью всего </a:t>
            </a:r>
            <a:r>
              <a:rPr lang="ru-RU" sz="1400" dirty="0">
                <a:solidFill>
                  <a:schemeClr val="tx1"/>
                </a:solidFill>
              </a:rPr>
              <a:t>137,46 км.</a:t>
            </a:r>
          </a:p>
          <a:p>
            <a:pPr indent="177800" algn="just">
              <a:spcBef>
                <a:spcPts val="600"/>
              </a:spcBef>
            </a:pPr>
            <a:r>
              <a:rPr lang="ru-RU" sz="1400" dirty="0">
                <a:solidFill>
                  <a:schemeClr val="tx1"/>
                </a:solidFill>
              </a:rPr>
              <a:t>Работы по содержанию автодорог </a:t>
            </a:r>
            <a:r>
              <a:rPr lang="ru-RU" sz="1400" dirty="0" smtClean="0">
                <a:solidFill>
                  <a:schemeClr val="tx1"/>
                </a:solidFill>
              </a:rPr>
              <a:t>Мирнинского района </a:t>
            </a:r>
            <a:r>
              <a:rPr lang="ru-RU" sz="1400" dirty="0">
                <a:solidFill>
                  <a:schemeClr val="tx1"/>
                </a:solidFill>
              </a:rPr>
              <a:t>выполнены в полном </a:t>
            </a:r>
            <a:r>
              <a:rPr lang="ru-RU" sz="1400" dirty="0" smtClean="0">
                <a:solidFill>
                  <a:schemeClr val="tx1"/>
                </a:solidFill>
              </a:rPr>
              <a:t>объеме, в </a:t>
            </a:r>
            <a:r>
              <a:rPr lang="ru-RU" sz="1400" dirty="0" err="1" smtClean="0">
                <a:solidFill>
                  <a:schemeClr val="tx1"/>
                </a:solidFill>
              </a:rPr>
              <a:t>т.ч</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автодороге «Подъезд к п. Светлый» протяженностью 31,529 км</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автодороге «Подъезд к п. Новый» протяженностью 10,994 км</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автодороге «Подъезд к с. Тас-Юрях» протяженностью 2,83 км</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автозимнику «Светлый-</a:t>
            </a:r>
            <a:r>
              <a:rPr lang="ru-RU" sz="1400" dirty="0" err="1">
                <a:solidFill>
                  <a:schemeClr val="tx1"/>
                </a:solidFill>
              </a:rPr>
              <a:t>Сюльдюкар</a:t>
            </a:r>
            <a:r>
              <a:rPr lang="ru-RU" sz="1400" dirty="0">
                <a:solidFill>
                  <a:schemeClr val="tx1"/>
                </a:solidFill>
              </a:rPr>
              <a:t>» протяженностью 35 км</a:t>
            </a:r>
            <a:r>
              <a:rPr lang="ru-RU" sz="1400" dirty="0" smtClean="0">
                <a:solidFill>
                  <a:schemeClr val="tx1"/>
                </a:solidFill>
              </a:rPr>
              <a:t>.</a:t>
            </a:r>
          </a:p>
          <a:p>
            <a:pPr algn="just">
              <a:spcBef>
                <a:spcPts val="600"/>
              </a:spcBef>
            </a:pPr>
            <a:r>
              <a:rPr lang="ru-RU" sz="1400" dirty="0" smtClean="0">
                <a:solidFill>
                  <a:schemeClr val="tx1"/>
                </a:solidFill>
              </a:rPr>
              <a:t>Также проведен </a:t>
            </a:r>
            <a:r>
              <a:rPr lang="ru-RU" sz="1400" dirty="0">
                <a:solidFill>
                  <a:schemeClr val="tx1"/>
                </a:solidFill>
              </a:rPr>
              <a:t>ремонт участков автомобильной дороги общего пользования «Подъезд к п. Светлый</a:t>
            </a:r>
            <a:r>
              <a:rPr lang="ru-RU" sz="1400" dirty="0" smtClean="0">
                <a:solidFill>
                  <a:schemeClr val="tx1"/>
                </a:solidFill>
              </a:rPr>
              <a:t>».</a:t>
            </a:r>
            <a:endParaRPr lang="ru-RU" sz="1400" dirty="0">
              <a:solidFill>
                <a:srgbClr val="FF0000"/>
              </a:solidFill>
            </a:endParaRPr>
          </a:p>
        </p:txBody>
      </p:sp>
    </p:spTree>
    <p:extLst>
      <p:ext uri="{BB962C8B-B14F-4D97-AF65-F5344CB8AC3E}">
        <p14:creationId xmlns:p14="http://schemas.microsoft.com/office/powerpoint/2010/main" val="980621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423" y="0"/>
            <a:ext cx="8691155" cy="12714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1800" b="1" dirty="0" smtClean="0">
                <a:solidFill>
                  <a:schemeClr val="tx1"/>
                </a:solidFill>
              </a:rPr>
              <a:t/>
            </a:r>
            <a:br>
              <a:rPr lang="ru-RU" sz="1800" b="1" dirty="0" smtClean="0">
                <a:solidFill>
                  <a:schemeClr val="tx1"/>
                </a:solidFill>
              </a:rPr>
            </a:br>
            <a:r>
              <a:rPr lang="ru-RU" sz="1800" b="1" dirty="0" smtClean="0">
                <a:solidFill>
                  <a:schemeClr val="tx1"/>
                </a:solidFill>
              </a:rPr>
              <a:t>МУНИЦИПАЛЬНАЯ ПРОГРАММА</a:t>
            </a:r>
            <a:br>
              <a:rPr lang="ru-RU" sz="1800" b="1" dirty="0" smtClean="0">
                <a:solidFill>
                  <a:schemeClr val="tx1"/>
                </a:solidFill>
              </a:rPr>
            </a:br>
            <a:r>
              <a:rPr lang="ru-RU" sz="1800" b="1" dirty="0" smtClean="0">
                <a:solidFill>
                  <a:schemeClr val="tx1"/>
                </a:solidFill>
              </a:rPr>
              <a:t>«</a:t>
            </a:r>
            <a:r>
              <a:rPr lang="ru-RU" sz="1800" b="1" dirty="0" smtClean="0">
                <a:solidFill>
                  <a:schemeClr val="tx1"/>
                </a:solidFill>
                <a:ea typeface="Calibri" panose="020F0502020204030204" pitchFamily="34" charset="0"/>
                <a:cs typeface="Calibri" panose="020F0502020204030204" pitchFamily="34" charset="0"/>
              </a:rPr>
              <a:t>СОЗДАНИЕ </a:t>
            </a:r>
            <a:r>
              <a:rPr lang="ru-RU" sz="1800" b="1" dirty="0">
                <a:solidFill>
                  <a:schemeClr val="tx1"/>
                </a:solidFill>
                <a:ea typeface="Calibri" panose="020F0502020204030204" pitchFamily="34" charset="0"/>
                <a:cs typeface="Calibri" panose="020F0502020204030204" pitchFamily="34" charset="0"/>
              </a:rPr>
              <a:t>УСЛОВИЙ ДЛЯ ПРЕДОСТАВЛЕНИЯ ТРАНСПОРТНЫХ УСЛУГ НАСЕЛЕНИЮ </a:t>
            </a:r>
            <a:br>
              <a:rPr lang="ru-RU" sz="1800" b="1" dirty="0">
                <a:solidFill>
                  <a:schemeClr val="tx1"/>
                </a:solidFill>
                <a:ea typeface="Calibri" panose="020F0502020204030204" pitchFamily="34" charset="0"/>
                <a:cs typeface="Calibri" panose="020F0502020204030204" pitchFamily="34" charset="0"/>
              </a:rPr>
            </a:br>
            <a:r>
              <a:rPr lang="ru-RU" sz="1800" b="1" dirty="0" smtClean="0">
                <a:solidFill>
                  <a:schemeClr val="tx1"/>
                </a:solidFill>
                <a:ea typeface="Calibri" panose="020F0502020204030204" pitchFamily="34" charset="0"/>
                <a:cs typeface="Calibri" panose="020F0502020204030204" pitchFamily="34" charset="0"/>
              </a:rPr>
              <a:t>И </a:t>
            </a:r>
            <a:r>
              <a:rPr lang="ru-RU" sz="1800" b="1" dirty="0">
                <a:solidFill>
                  <a:schemeClr val="tx1"/>
                </a:solidFill>
                <a:ea typeface="Calibri" panose="020F0502020204030204" pitchFamily="34" charset="0"/>
                <a:cs typeface="Calibri" panose="020F0502020204030204" pitchFamily="34" charset="0"/>
              </a:rPr>
              <a:t>ОРГАНИЗАЦИЯ ТРАНСПОРТНОГО ОБСЛУЖИВАНИЯ МЕЖДУ ПОСЕЛЕНИЯМИ В ГРАНИЦАХ МО «МИРНИНСКИЙ РАЙОН» РС (Я)» </a:t>
            </a:r>
            <a:r>
              <a:rPr lang="ru-RU" sz="1800" b="1" dirty="0" smtClean="0">
                <a:solidFill>
                  <a:schemeClr val="tx1"/>
                </a:solidFill>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pic>
        <p:nvPicPr>
          <p:cNvPr id="5" name="Рисунок 4" descr="C:\Users\r.zabolotniy\Desktop\Пассажирские перевозки 2024\фото автобус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573" y="1433283"/>
            <a:ext cx="8004854" cy="4925954"/>
          </a:xfrm>
          <a:prstGeom prst="rect">
            <a:avLst/>
          </a:prstGeom>
          <a:ln>
            <a:noFill/>
          </a:ln>
          <a:effectLst>
            <a:softEdge rad="112500"/>
          </a:effectLst>
        </p:spPr>
      </p:pic>
    </p:spTree>
    <p:extLst>
      <p:ext uri="{BB962C8B-B14F-4D97-AF65-F5344CB8AC3E}">
        <p14:creationId xmlns:p14="http://schemas.microsoft.com/office/powerpoint/2010/main" val="802266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6865" y="659544"/>
            <a:ext cx="6375218" cy="328546"/>
          </a:xfrm>
        </p:spPr>
        <p:txBody>
          <a:bodyPr>
            <a:noAutofit/>
          </a:bodyPr>
          <a:lstStyle/>
          <a:p>
            <a:pPr algn="ctr"/>
            <a:r>
              <a:rPr lang="ru-RU" sz="2000" b="1" dirty="0" smtClean="0">
                <a:solidFill>
                  <a:srgbClr val="996600"/>
                </a:solidFill>
                <a:latin typeface="Calibri" panose="020F0502020204030204" pitchFamily="34" charset="0"/>
                <a:ea typeface="+mn-ea"/>
                <a:cs typeface="Calibri" panose="020F0502020204030204" pitchFamily="34" charset="0"/>
              </a:rPr>
              <a:t>РЫНОК</a:t>
            </a:r>
            <a:r>
              <a:rPr lang="ru-RU" sz="2800" b="1" dirty="0" smtClean="0">
                <a:solidFill>
                  <a:schemeClr val="bg2">
                    <a:lumMod val="50000"/>
                  </a:schemeClr>
                </a:solidFill>
                <a:effectLst>
                  <a:innerShdw blurRad="63500" dist="50800" dir="18900000">
                    <a:prstClr val="black">
                      <a:alpha val="50000"/>
                    </a:prstClr>
                  </a:innerShdw>
                </a:effectLst>
              </a:rPr>
              <a:t> </a:t>
            </a:r>
            <a:r>
              <a:rPr lang="ru-RU" sz="2000" b="1" dirty="0" smtClean="0">
                <a:solidFill>
                  <a:srgbClr val="996600"/>
                </a:solidFill>
                <a:latin typeface="Calibri" panose="020F0502020204030204" pitchFamily="34" charset="0"/>
                <a:ea typeface="+mn-ea"/>
                <a:cs typeface="Calibri" panose="020F0502020204030204" pitchFamily="34" charset="0"/>
              </a:rPr>
              <a:t>ТРУДА</a:t>
            </a:r>
            <a:r>
              <a:rPr lang="ru-RU" sz="2800" b="1" dirty="0" smtClean="0">
                <a:solidFill>
                  <a:schemeClr val="bg2">
                    <a:lumMod val="50000"/>
                  </a:schemeClr>
                </a:solidFill>
                <a:effectLst>
                  <a:innerShdw blurRad="63500" dist="50800" dir="18900000">
                    <a:prstClr val="black">
                      <a:alpha val="50000"/>
                    </a:prstClr>
                  </a:innerShdw>
                </a:effectLst>
              </a:rPr>
              <a:t> </a:t>
            </a:r>
            <a:r>
              <a:rPr lang="ru-RU" sz="2000" b="1" dirty="0" smtClean="0">
                <a:solidFill>
                  <a:srgbClr val="996600"/>
                </a:solidFill>
                <a:latin typeface="Calibri" panose="020F0502020204030204" pitchFamily="34" charset="0"/>
                <a:ea typeface="+mn-ea"/>
                <a:cs typeface="Calibri" panose="020F0502020204030204" pitchFamily="34" charset="0"/>
              </a:rPr>
              <a:t>И УРОВЕНЬ ЖИЗНИ</a:t>
            </a:r>
            <a:endParaRPr lang="ru-RU" sz="2000" b="1" dirty="0">
              <a:solidFill>
                <a:srgbClr val="996600"/>
              </a:solidFill>
              <a:latin typeface="Calibri" panose="020F0502020204030204" pitchFamily="34" charset="0"/>
              <a:ea typeface="+mn-ea"/>
              <a:cs typeface="Calibri" panose="020F0502020204030204"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4105107446"/>
              </p:ext>
            </p:extLst>
          </p:nvPr>
        </p:nvGraphicFramePr>
        <p:xfrm>
          <a:off x="209006" y="1283635"/>
          <a:ext cx="8630937" cy="1031356"/>
        </p:xfrm>
        <a:graphic>
          <a:graphicData uri="http://schemas.openxmlformats.org/drawingml/2006/table">
            <a:tbl>
              <a:tblPr firstRow="1" bandRow="1">
                <a:tableStyleId>{BC89EF96-8CEA-46FF-86C4-4CE0E7609802}</a:tableStyleId>
              </a:tblPr>
              <a:tblGrid>
                <a:gridCol w="2306578">
                  <a:extLst>
                    <a:ext uri="{9D8B030D-6E8A-4147-A177-3AD203B41FA5}">
                      <a16:colId xmlns:a16="http://schemas.microsoft.com/office/drawing/2014/main" val="985535481"/>
                    </a:ext>
                  </a:extLst>
                </a:gridCol>
                <a:gridCol w="6324359">
                  <a:extLst>
                    <a:ext uri="{9D8B030D-6E8A-4147-A177-3AD203B41FA5}">
                      <a16:colId xmlns:a16="http://schemas.microsoft.com/office/drawing/2014/main" val="191536471"/>
                    </a:ext>
                  </a:extLst>
                </a:gridCol>
              </a:tblGrid>
              <a:tr h="1031356">
                <a:tc>
                  <a:txBody>
                    <a:bodyPr/>
                    <a:lstStyle/>
                    <a:p>
                      <a:pPr algn="ctr"/>
                      <a:r>
                        <a:rPr lang="ru-RU" sz="2000" b="1" dirty="0" smtClean="0">
                          <a:solidFill>
                            <a:schemeClr val="tx1"/>
                          </a:solidFill>
                        </a:rPr>
                        <a:t>Наименование</a:t>
                      </a:r>
                      <a:endParaRPr lang="ru-RU" sz="2000" b="1" dirty="0">
                        <a:solidFill>
                          <a:schemeClr val="tx1"/>
                        </a:solidFill>
                      </a:endParaRPr>
                    </a:p>
                  </a:txBody>
                  <a:tcPr marL="68580" marR="68580" marT="34290" marB="34290" anchor="ctr">
                    <a:lnL w="12700" cmpd="sng">
                      <a:noFill/>
                    </a:lnL>
                    <a:lnT w="12700" cmpd="sng">
                      <a:noFill/>
                    </a:lnT>
                  </a:tcPr>
                </a:tc>
                <a:tc>
                  <a:txBody>
                    <a:bodyPr/>
                    <a:lstStyle/>
                    <a:p>
                      <a:pPr algn="ctr"/>
                      <a:r>
                        <a:rPr lang="ru-RU" sz="2000" b="1" dirty="0" smtClean="0">
                          <a:solidFill>
                            <a:schemeClr val="tx1"/>
                          </a:solidFill>
                        </a:rPr>
                        <a:t>Значение</a:t>
                      </a:r>
                      <a:endParaRPr lang="ru-RU" sz="2000" b="1" dirty="0">
                        <a:solidFill>
                          <a:schemeClr val="tx1"/>
                        </a:solidFill>
                      </a:endParaRPr>
                    </a:p>
                  </a:txBody>
                  <a:tcPr marL="68580" marR="68580" marT="34290" marB="34290">
                    <a:lnT w="12700" cmpd="sng">
                      <a:noFill/>
                    </a:lnT>
                  </a:tcPr>
                </a:tc>
                <a:extLst>
                  <a:ext uri="{0D108BD9-81ED-4DB2-BD59-A6C34878D82A}">
                    <a16:rowId xmlns:a16="http://schemas.microsoft.com/office/drawing/2014/main" val="4209553958"/>
                  </a:ext>
                </a:extLst>
              </a:tr>
            </a:tbl>
          </a:graphicData>
        </a:graphic>
      </p:graphicFrame>
      <p:grpSp>
        <p:nvGrpSpPr>
          <p:cNvPr id="50" name="Группа 49"/>
          <p:cNvGrpSpPr/>
          <p:nvPr/>
        </p:nvGrpSpPr>
        <p:grpSpPr>
          <a:xfrm>
            <a:off x="8709" y="2499869"/>
            <a:ext cx="9022080" cy="1213594"/>
            <a:chOff x="1475657" y="910717"/>
            <a:chExt cx="5974545" cy="1424380"/>
          </a:xfrm>
        </p:grpSpPr>
        <p:graphicFrame>
          <p:nvGraphicFramePr>
            <p:cNvPr id="52" name="Диаграмма 51"/>
            <p:cNvGraphicFramePr/>
            <p:nvPr>
              <p:extLst>
                <p:ext uri="{D42A27DB-BD31-4B8C-83A1-F6EECF244321}">
                  <p14:modId xmlns:p14="http://schemas.microsoft.com/office/powerpoint/2010/main" val="2294000510"/>
                </p:ext>
              </p:extLst>
            </p:nvPr>
          </p:nvGraphicFramePr>
          <p:xfrm>
            <a:off x="3026453" y="910717"/>
            <a:ext cx="4423749" cy="1045331"/>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1475657" y="1070780"/>
              <a:ext cx="1535438" cy="1264317"/>
            </a:xfrm>
            <a:prstGeom prst="rect">
              <a:avLst/>
            </a:prstGeom>
            <a:noFill/>
          </p:spPr>
          <p:txBody>
            <a:bodyPr wrap="square" rtlCol="0">
              <a:spAutoFit/>
            </a:bodyPr>
            <a:lstStyle/>
            <a:p>
              <a:pPr algn="r"/>
              <a:r>
                <a:rPr lang="ru-RU" sz="1600" b="1" dirty="0"/>
                <a:t>Среднесписочная численность работников,</a:t>
              </a:r>
            </a:p>
            <a:p>
              <a:pPr algn="r"/>
              <a:r>
                <a:rPr lang="ru-RU" sz="1600" b="1" dirty="0"/>
                <a:t>чел.</a:t>
              </a:r>
            </a:p>
          </p:txBody>
        </p:sp>
      </p:grpSp>
      <p:sp>
        <p:nvSpPr>
          <p:cNvPr id="68" name="TextBox 67"/>
          <p:cNvSpPr txBox="1"/>
          <p:nvPr/>
        </p:nvSpPr>
        <p:spPr>
          <a:xfrm>
            <a:off x="13434" y="3863716"/>
            <a:ext cx="2341837" cy="1077218"/>
          </a:xfrm>
          <a:prstGeom prst="rect">
            <a:avLst/>
          </a:prstGeom>
          <a:noFill/>
        </p:spPr>
        <p:txBody>
          <a:bodyPr wrap="square" rtlCol="0">
            <a:spAutoFit/>
          </a:bodyPr>
          <a:lstStyle>
            <a:defPPr>
              <a:defRPr lang="ru-RU"/>
            </a:defPPr>
            <a:lvl1pPr algn="r">
              <a:defRPr b="1"/>
            </a:lvl1pPr>
          </a:lstStyle>
          <a:p>
            <a:r>
              <a:rPr lang="ru-RU" sz="1600" dirty="0"/>
              <a:t>Уровень официально зарегистрированной безработицы,</a:t>
            </a:r>
          </a:p>
          <a:p>
            <a:r>
              <a:rPr lang="ru-RU" sz="1600" dirty="0"/>
              <a:t>%</a:t>
            </a:r>
          </a:p>
        </p:txBody>
      </p:sp>
      <p:sp>
        <p:nvSpPr>
          <p:cNvPr id="86" name="TextBox 85"/>
          <p:cNvSpPr txBox="1"/>
          <p:nvPr/>
        </p:nvSpPr>
        <p:spPr>
          <a:xfrm>
            <a:off x="0" y="5331160"/>
            <a:ext cx="2347740" cy="1077217"/>
          </a:xfrm>
          <a:prstGeom prst="rect">
            <a:avLst/>
          </a:prstGeom>
          <a:noFill/>
        </p:spPr>
        <p:txBody>
          <a:bodyPr wrap="square" rtlCol="0">
            <a:spAutoFit/>
          </a:bodyPr>
          <a:lstStyle>
            <a:defPPr>
              <a:defRPr lang="ru-RU"/>
            </a:defPPr>
            <a:lvl1pPr algn="r">
              <a:defRPr sz="1700" b="1"/>
            </a:lvl1pPr>
          </a:lstStyle>
          <a:p>
            <a:r>
              <a:rPr lang="ru-RU" sz="1600" dirty="0"/>
              <a:t>Среднемесячная начисленная заработная плата,</a:t>
            </a:r>
          </a:p>
          <a:p>
            <a:r>
              <a:rPr lang="ru-RU" sz="1600" dirty="0" err="1"/>
              <a:t>тыс.руб</a:t>
            </a:r>
            <a:r>
              <a:rPr lang="ru-RU" sz="1600" dirty="0"/>
              <a:t>.</a:t>
            </a:r>
          </a:p>
        </p:txBody>
      </p:sp>
      <p:sp>
        <p:nvSpPr>
          <p:cNvPr id="32" name="TextBox 31"/>
          <p:cNvSpPr txBox="1"/>
          <p:nvPr/>
        </p:nvSpPr>
        <p:spPr>
          <a:xfrm>
            <a:off x="7795435" y="1576433"/>
            <a:ext cx="942057"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a:solidFill>
                  <a:schemeClr val="tx1"/>
                </a:solidFill>
              </a:rPr>
              <a:t>2030</a:t>
            </a:r>
          </a:p>
          <a:p>
            <a:r>
              <a:rPr lang="ru-RU" dirty="0">
                <a:solidFill>
                  <a:schemeClr val="tx1"/>
                </a:solidFill>
              </a:rPr>
              <a:t>прогноз</a:t>
            </a:r>
          </a:p>
        </p:txBody>
      </p:sp>
      <p:sp>
        <p:nvSpPr>
          <p:cNvPr id="35" name="TextBox 34"/>
          <p:cNvSpPr txBox="1"/>
          <p:nvPr/>
        </p:nvSpPr>
        <p:spPr>
          <a:xfrm>
            <a:off x="6418941" y="1639926"/>
            <a:ext cx="1146936"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smtClean="0">
                <a:solidFill>
                  <a:schemeClr val="tx1"/>
                </a:solidFill>
              </a:rPr>
              <a:t>2024-2026</a:t>
            </a:r>
            <a:endParaRPr lang="ru-RU" dirty="0">
              <a:solidFill>
                <a:schemeClr val="tx1"/>
              </a:solidFill>
            </a:endParaRPr>
          </a:p>
          <a:p>
            <a:r>
              <a:rPr lang="ru-RU" dirty="0">
                <a:solidFill>
                  <a:schemeClr val="tx1"/>
                </a:solidFill>
              </a:rPr>
              <a:t>прогноз</a:t>
            </a:r>
          </a:p>
        </p:txBody>
      </p:sp>
      <p:sp>
        <p:nvSpPr>
          <p:cNvPr id="36" name="TextBox 35"/>
          <p:cNvSpPr txBox="1"/>
          <p:nvPr/>
        </p:nvSpPr>
        <p:spPr>
          <a:xfrm>
            <a:off x="5311226" y="1652456"/>
            <a:ext cx="700157"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smtClean="0">
                <a:solidFill>
                  <a:schemeClr val="tx1"/>
                </a:solidFill>
              </a:rPr>
              <a:t>2023</a:t>
            </a:r>
            <a:endParaRPr lang="ru-RU" dirty="0">
              <a:solidFill>
                <a:schemeClr val="tx1"/>
              </a:solidFill>
            </a:endParaRPr>
          </a:p>
          <a:p>
            <a:r>
              <a:rPr lang="ru-RU" dirty="0">
                <a:solidFill>
                  <a:schemeClr val="tx1"/>
                </a:solidFill>
              </a:rPr>
              <a:t>отчет</a:t>
            </a:r>
          </a:p>
        </p:txBody>
      </p:sp>
      <p:sp>
        <p:nvSpPr>
          <p:cNvPr id="37" name="TextBox 36"/>
          <p:cNvSpPr txBox="1"/>
          <p:nvPr/>
        </p:nvSpPr>
        <p:spPr>
          <a:xfrm>
            <a:off x="2788705" y="1652456"/>
            <a:ext cx="655984" cy="553998"/>
          </a:xfrm>
          <a:prstGeom prst="rect">
            <a:avLst/>
          </a:prstGeom>
          <a:noFill/>
        </p:spPr>
        <p:txBody>
          <a:bodyPr wrap="square" rtlCol="0">
            <a:spAutoFit/>
          </a:bodyPr>
          <a:lstStyle/>
          <a:p>
            <a:pPr algn="ctr"/>
            <a:r>
              <a:rPr lang="ru-RU" sz="1500" b="1" dirty="0" smtClean="0"/>
              <a:t>2021</a:t>
            </a:r>
            <a:endParaRPr lang="ru-RU" sz="1500" b="1" dirty="0"/>
          </a:p>
          <a:p>
            <a:pPr algn="ctr"/>
            <a:r>
              <a:rPr lang="ru-RU" sz="1500" b="1" dirty="0"/>
              <a:t>отчет</a:t>
            </a:r>
          </a:p>
        </p:txBody>
      </p:sp>
      <p:sp>
        <p:nvSpPr>
          <p:cNvPr id="38" name="TextBox 37"/>
          <p:cNvSpPr txBox="1"/>
          <p:nvPr/>
        </p:nvSpPr>
        <p:spPr>
          <a:xfrm>
            <a:off x="3987033" y="1652456"/>
            <a:ext cx="834150"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smtClean="0">
                <a:solidFill>
                  <a:schemeClr val="tx1"/>
                </a:solidFill>
              </a:rPr>
              <a:t>2022</a:t>
            </a:r>
            <a:endParaRPr lang="ru-RU" dirty="0">
              <a:solidFill>
                <a:schemeClr val="tx1"/>
              </a:solidFill>
            </a:endParaRPr>
          </a:p>
          <a:p>
            <a:r>
              <a:rPr lang="ru-RU" dirty="0">
                <a:solidFill>
                  <a:schemeClr val="tx1"/>
                </a:solidFill>
              </a:rPr>
              <a:t>отчет</a:t>
            </a:r>
          </a:p>
        </p:txBody>
      </p:sp>
      <p:sp>
        <p:nvSpPr>
          <p:cNvPr id="26" name="Прямоугольник 25"/>
          <p:cNvSpPr/>
          <p:nvPr/>
        </p:nvSpPr>
        <p:spPr>
          <a:xfrm rot="5400000">
            <a:off x="4380699" y="-2397909"/>
            <a:ext cx="360538" cy="53517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solidFill>
                  <a:schemeClr val="bg1"/>
                </a:solidFill>
              </a:rPr>
              <a:t>Основные социально-экономические показатели</a:t>
            </a:r>
          </a:p>
        </p:txBody>
      </p:sp>
      <p:graphicFrame>
        <p:nvGraphicFramePr>
          <p:cNvPr id="24" name="Диаграмма 23"/>
          <p:cNvGraphicFramePr/>
          <p:nvPr>
            <p:extLst>
              <p:ext uri="{D42A27DB-BD31-4B8C-83A1-F6EECF244321}">
                <p14:modId xmlns:p14="http://schemas.microsoft.com/office/powerpoint/2010/main" val="916834615"/>
              </p:ext>
            </p:extLst>
          </p:nvPr>
        </p:nvGraphicFramePr>
        <p:xfrm>
          <a:off x="2411875" y="4137751"/>
          <a:ext cx="6498860" cy="4156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extLst>
              <p:ext uri="{D42A27DB-BD31-4B8C-83A1-F6EECF244321}">
                <p14:modId xmlns:p14="http://schemas.microsoft.com/office/powerpoint/2010/main" val="3133034731"/>
              </p:ext>
            </p:extLst>
          </p:nvPr>
        </p:nvGraphicFramePr>
        <p:xfrm>
          <a:off x="2111577" y="4792551"/>
          <a:ext cx="6728366" cy="154729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205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98997" y="1271451"/>
            <a:ext cx="8577385" cy="2487468"/>
          </a:xfrm>
        </p:spPr>
        <p:txBody>
          <a:bodyPr>
            <a:noAutofit/>
          </a:bodyPr>
          <a:lstStyle/>
          <a:p>
            <a:pPr marL="0" indent="0" algn="just">
              <a:lnSpc>
                <a:spcPct val="100000"/>
              </a:lnSpc>
              <a:buClr>
                <a:srgbClr val="C00000"/>
              </a:buClr>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Создание условий для предоставления транспортных услуг населению и организация транспортного обслуживания населения между поселениями в границах муниципального района </a:t>
            </a:r>
            <a:endParaRPr lang="ru-RU" sz="1600" dirty="0" smtClean="0"/>
          </a:p>
          <a:p>
            <a:pPr marL="0" indent="0" algn="just">
              <a:lnSpc>
                <a:spcPct val="100000"/>
              </a:lnSpc>
              <a:buClr>
                <a:srgbClr val="C00000"/>
              </a:buClr>
              <a:buNone/>
            </a:pPr>
            <a:r>
              <a:rPr lang="ru-RU" sz="1600" b="1" u="sng" dirty="0" smtClean="0">
                <a:solidFill>
                  <a:schemeClr val="accent2">
                    <a:lumMod val="75000"/>
                  </a:schemeClr>
                </a:solidFill>
              </a:rPr>
              <a:t>ЗАДАЧИ</a:t>
            </a:r>
            <a:r>
              <a:rPr lang="ru-RU" sz="1600" dirty="0"/>
              <a:t>: </a:t>
            </a:r>
          </a:p>
          <a:p>
            <a:pPr algn="just">
              <a:lnSpc>
                <a:spcPct val="100000"/>
              </a:lnSpc>
              <a:buClr>
                <a:srgbClr val="C00000"/>
              </a:buClr>
              <a:buFont typeface="Wingdings" panose="05000000000000000000" pitchFamily="2" charset="2"/>
              <a:buChar char="ü"/>
            </a:pPr>
            <a:r>
              <a:rPr lang="ru-RU" sz="1600" dirty="0"/>
              <a:t> Обеспечение бесперебойности и безопасности  движения автобусов по утвержденным муниципальным маршрутам регулярных перевозок между поселениями в границах муниципального образования «Мирнинский район» Республики Саха (Якутия</a:t>
            </a:r>
            <a:r>
              <a:rPr lang="ru-RU" sz="1600" dirty="0" smtClean="0"/>
              <a:t>);</a:t>
            </a:r>
          </a:p>
          <a:p>
            <a:pPr algn="just">
              <a:lnSpc>
                <a:spcPct val="100000"/>
              </a:lnSpc>
              <a:buClr>
                <a:srgbClr val="C00000"/>
              </a:buClr>
              <a:buFont typeface="Wingdings" panose="05000000000000000000" pitchFamily="2" charset="2"/>
              <a:buChar char="ü"/>
            </a:pPr>
            <a:r>
              <a:rPr lang="ru-RU" sz="1600" dirty="0" smtClean="0"/>
              <a:t>Поддержка </a:t>
            </a:r>
            <a:r>
              <a:rPr lang="ru-RU" sz="1600" dirty="0"/>
              <a:t>и развитие деятельности муниципальных автотранспортных предприятий, осуществляющих перевозку пассажиров и багажа по утвержденным муниципальным маршрутам регулярных перевозок между поселениями в границах муниципального образования «Мирнинский район» Республики Саха (Якутия).</a:t>
            </a:r>
          </a:p>
        </p:txBody>
      </p:sp>
      <p:sp>
        <p:nvSpPr>
          <p:cNvPr id="2" name="TextBox 1"/>
          <p:cNvSpPr txBox="1"/>
          <p:nvPr/>
        </p:nvSpPr>
        <p:spPr>
          <a:xfrm>
            <a:off x="300016" y="4558401"/>
            <a:ext cx="8406159" cy="369332"/>
          </a:xfrm>
          <a:prstGeom prst="rect">
            <a:avLst/>
          </a:prstGeom>
          <a:noFill/>
        </p:spPr>
        <p:txBody>
          <a:bodyPr wrap="square" rtlCol="0">
            <a:spAutoFit/>
          </a:bodyPr>
          <a:lstStyle/>
          <a:p>
            <a:pPr algn="just">
              <a:buClr>
                <a:srgbClr val="C00000"/>
              </a:buClr>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r>
              <a:rPr lang="ru-RU" b="1" dirty="0" smtClean="0">
                <a:solidFill>
                  <a:schemeClr val="accent5">
                    <a:lumMod val="75000"/>
                  </a:schemeClr>
                </a:solidFill>
              </a:rPr>
              <a:t>                                                                                         </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3866705130"/>
              </p:ext>
            </p:extLst>
          </p:nvPr>
        </p:nvGraphicFramePr>
        <p:xfrm>
          <a:off x="298997" y="5030370"/>
          <a:ext cx="8577384" cy="1597979"/>
        </p:xfrm>
        <a:graphic>
          <a:graphicData uri="http://schemas.openxmlformats.org/drawingml/2006/table">
            <a:tbl>
              <a:tblPr firstRow="1" firstCol="1" lastRow="1" lastCol="1" bandRow="1" bandCol="1">
                <a:tableStyleId>{9D7B26C5-4107-4FEC-AEDC-1716B250A1EF}</a:tableStyleId>
              </a:tblPr>
              <a:tblGrid>
                <a:gridCol w="1707149">
                  <a:extLst>
                    <a:ext uri="{9D8B030D-6E8A-4147-A177-3AD203B41FA5}">
                      <a16:colId xmlns:a16="http://schemas.microsoft.com/office/drawing/2014/main" val="20000"/>
                    </a:ext>
                  </a:extLst>
                </a:gridCol>
                <a:gridCol w="1374047">
                  <a:extLst>
                    <a:ext uri="{9D8B030D-6E8A-4147-A177-3AD203B41FA5}">
                      <a16:colId xmlns:a16="http://schemas.microsoft.com/office/drawing/2014/main" val="20001"/>
                    </a:ext>
                  </a:extLst>
                </a:gridCol>
                <a:gridCol w="1374047">
                  <a:extLst>
                    <a:ext uri="{9D8B030D-6E8A-4147-A177-3AD203B41FA5}">
                      <a16:colId xmlns:a16="http://schemas.microsoft.com/office/drawing/2014/main" val="20002"/>
                    </a:ext>
                  </a:extLst>
                </a:gridCol>
                <a:gridCol w="1374047">
                  <a:extLst>
                    <a:ext uri="{9D8B030D-6E8A-4147-A177-3AD203B41FA5}">
                      <a16:colId xmlns:a16="http://schemas.microsoft.com/office/drawing/2014/main" val="1501706936"/>
                    </a:ext>
                  </a:extLst>
                </a:gridCol>
                <a:gridCol w="1374047">
                  <a:extLst>
                    <a:ext uri="{9D8B030D-6E8A-4147-A177-3AD203B41FA5}">
                      <a16:colId xmlns:a16="http://schemas.microsoft.com/office/drawing/2014/main" val="544949196"/>
                    </a:ext>
                  </a:extLst>
                </a:gridCol>
                <a:gridCol w="1374047">
                  <a:extLst>
                    <a:ext uri="{9D8B030D-6E8A-4147-A177-3AD203B41FA5}">
                      <a16:colId xmlns:a16="http://schemas.microsoft.com/office/drawing/2014/main" val="4064304655"/>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Отчет</a:t>
                      </a:r>
                    </a:p>
                    <a:p>
                      <a:pPr algn="ctr">
                        <a:lnSpc>
                          <a:spcPct val="107000"/>
                        </a:lnSpc>
                        <a:spcAft>
                          <a:spcPts val="0"/>
                        </a:spcAft>
                      </a:pPr>
                      <a:r>
                        <a:rPr lang="ru-RU" sz="1400" dirty="0" smtClean="0">
                          <a:effectLst/>
                        </a:rPr>
                        <a:t>за 2023 </a:t>
                      </a:r>
                      <a:r>
                        <a:rPr lang="ru-RU" sz="1400" dirty="0">
                          <a:effectLst/>
                        </a:rPr>
                        <a:t>год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64693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algn="ctr" defTabSz="685800" rtl="0" eaLnBrk="1" latinLnBrk="0" hangingPunct="1">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kern="1200" dirty="0" smtClean="0">
                          <a:effectLst/>
                        </a:rPr>
                        <a:t>14 672,1</a:t>
                      </a:r>
                      <a:endParaRPr lang="ru-RU" sz="1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45 873,7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16 166,0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17 019,1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22 693,8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algn="ctr" defTabSz="685800" rtl="0" eaLnBrk="1" latinLnBrk="0" hangingPunct="1">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kern="1200" dirty="0" smtClean="0">
                          <a:effectLst/>
                        </a:rPr>
                        <a:t>14 672,1</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45 873,7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16 166,0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17 019,1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22 693,8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Заголовок 1"/>
          <p:cNvSpPr>
            <a:spLocks noGrp="1"/>
          </p:cNvSpPr>
          <p:nvPr>
            <p:ph type="title"/>
          </p:nvPr>
        </p:nvSpPr>
        <p:spPr>
          <a:xfrm>
            <a:off x="226423" y="0"/>
            <a:ext cx="8691155" cy="12714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1800" b="1" dirty="0" smtClean="0">
                <a:solidFill>
                  <a:schemeClr val="tx1"/>
                </a:solidFill>
              </a:rPr>
              <a:t/>
            </a:r>
            <a:br>
              <a:rPr lang="ru-RU" sz="1800" b="1" dirty="0" smtClean="0">
                <a:solidFill>
                  <a:schemeClr val="tx1"/>
                </a:solidFill>
              </a:rPr>
            </a:br>
            <a:r>
              <a:rPr lang="ru-RU" sz="1800" b="1" dirty="0" smtClean="0">
                <a:solidFill>
                  <a:schemeClr val="tx1"/>
                </a:solidFill>
              </a:rPr>
              <a:t>МУНИЦИПАЛЬНАЯ ПРОГРАММА</a:t>
            </a:r>
            <a:br>
              <a:rPr lang="ru-RU" sz="1800" b="1" dirty="0" smtClean="0">
                <a:solidFill>
                  <a:schemeClr val="tx1"/>
                </a:solidFill>
              </a:rPr>
            </a:br>
            <a:r>
              <a:rPr lang="ru-RU" sz="1800" b="1" dirty="0" smtClean="0">
                <a:solidFill>
                  <a:schemeClr val="tx1"/>
                </a:solidFill>
              </a:rPr>
              <a:t>«</a:t>
            </a:r>
            <a:r>
              <a:rPr lang="ru-RU" sz="1800" b="1" dirty="0" smtClean="0">
                <a:solidFill>
                  <a:schemeClr val="tx1"/>
                </a:solidFill>
                <a:ea typeface="Calibri" panose="020F0502020204030204" pitchFamily="34" charset="0"/>
                <a:cs typeface="Calibri" panose="020F0502020204030204" pitchFamily="34" charset="0"/>
              </a:rPr>
              <a:t>СОЗДАНИЕ </a:t>
            </a:r>
            <a:r>
              <a:rPr lang="ru-RU" sz="1800" b="1" dirty="0">
                <a:solidFill>
                  <a:schemeClr val="tx1"/>
                </a:solidFill>
                <a:ea typeface="Calibri" panose="020F0502020204030204" pitchFamily="34" charset="0"/>
                <a:cs typeface="Calibri" panose="020F0502020204030204" pitchFamily="34" charset="0"/>
              </a:rPr>
              <a:t>УСЛОВИЙ ДЛЯ ПРЕДОСТАВЛЕНИЯ ТРАНСПОРТНЫХ УСЛУГ НАСЕЛЕНИЮ </a:t>
            </a:r>
            <a:br>
              <a:rPr lang="ru-RU" sz="1800" b="1" dirty="0">
                <a:solidFill>
                  <a:schemeClr val="tx1"/>
                </a:solidFill>
                <a:ea typeface="Calibri" panose="020F0502020204030204" pitchFamily="34" charset="0"/>
                <a:cs typeface="Calibri" panose="020F0502020204030204" pitchFamily="34" charset="0"/>
              </a:rPr>
            </a:br>
            <a:r>
              <a:rPr lang="ru-RU" sz="1800" b="1" dirty="0" smtClean="0">
                <a:solidFill>
                  <a:schemeClr val="tx1"/>
                </a:solidFill>
                <a:ea typeface="Calibri" panose="020F0502020204030204" pitchFamily="34" charset="0"/>
                <a:cs typeface="Calibri" panose="020F0502020204030204" pitchFamily="34" charset="0"/>
              </a:rPr>
              <a:t>И </a:t>
            </a:r>
            <a:r>
              <a:rPr lang="ru-RU" sz="1800" b="1" dirty="0">
                <a:solidFill>
                  <a:schemeClr val="tx1"/>
                </a:solidFill>
                <a:ea typeface="Calibri" panose="020F0502020204030204" pitchFamily="34" charset="0"/>
                <a:cs typeface="Calibri" panose="020F0502020204030204" pitchFamily="34" charset="0"/>
              </a:rPr>
              <a:t>ОРГАНИЗАЦИЯ ТРАНСПОРТНОГО ОБСЛУЖИВАНИЯ МЕЖДУ ПОСЕЛЕНИЯМИ В ГРАНИЦАХ МО «МИРНИНСКИЙ РАЙОН» РС (Я)» </a:t>
            </a:r>
            <a:r>
              <a:rPr lang="ru-RU" sz="1800" b="1" dirty="0" smtClean="0">
                <a:solidFill>
                  <a:schemeClr val="tx1"/>
                </a:solidFill>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spTree>
    <p:extLst>
      <p:ext uri="{BB962C8B-B14F-4D97-AF65-F5344CB8AC3E}">
        <p14:creationId xmlns:p14="http://schemas.microsoft.com/office/powerpoint/2010/main" val="8214602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14300" y="0"/>
            <a:ext cx="8910733" cy="135371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a:t>
            </a:r>
            <a:r>
              <a:rPr lang="ru-RU" sz="1800" b="1" dirty="0" smtClean="0">
                <a:solidFill>
                  <a:schemeClr val="tx1"/>
                </a:solidFill>
                <a:cs typeface="Times New Roman" panose="02020603050405020304" pitchFamily="18" charset="0"/>
              </a:rPr>
              <a:t>2023 </a:t>
            </a:r>
            <a:r>
              <a:rPr lang="ru-RU" sz="1800" b="1" dirty="0">
                <a:solidFill>
                  <a:schemeClr val="tx1"/>
                </a:solidFill>
                <a:cs typeface="Times New Roman" panose="02020603050405020304" pitchFamily="18" charset="0"/>
              </a:rPr>
              <a:t>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smtClean="0">
                <a:solidFill>
                  <a:schemeClr val="tx1"/>
                </a:solidFill>
                <a:cs typeface="Times New Roman" panose="02020603050405020304" pitchFamily="18" charset="0"/>
              </a:rPr>
              <a:t>«Создание условий для предоставления транспортных услуг населению и организация транспортного обслуживания между поселениями в границах МО «Мирнинский район» РС (Я)» </a:t>
            </a:r>
            <a:r>
              <a:rPr lang="ru-RU" sz="1800" b="1" dirty="0">
                <a:solidFill>
                  <a:schemeClr val="tx1"/>
                </a:solidFill>
                <a:cs typeface="Times New Roman" panose="02020603050405020304" pitchFamily="18" charset="0"/>
              </a:rPr>
              <a:t>на 2023-2027 </a:t>
            </a:r>
            <a:r>
              <a:rPr lang="ru-RU" sz="1800" b="1" dirty="0" smtClean="0">
                <a:solidFill>
                  <a:schemeClr val="tx1"/>
                </a:solidFill>
                <a:cs typeface="Times New Roman" panose="02020603050405020304" pitchFamily="18" charset="0"/>
              </a:rPr>
              <a:t>годы</a:t>
            </a:r>
            <a:r>
              <a:rPr lang="ru-RU" sz="1800" b="1" dirty="0" smtClean="0">
                <a:solidFill>
                  <a:schemeClr val="tx1"/>
                </a:solidFill>
                <a:cs typeface="Times New Roman" panose="02020603050405020304" pitchFamily="18" charset="0"/>
              </a:rPr>
              <a:t> </a:t>
            </a:r>
            <a:endParaRPr lang="ru-RU" sz="1800" b="1" dirty="0">
              <a:solidFill>
                <a:schemeClr val="tx1"/>
              </a:solidFill>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239795" y="1614083"/>
            <a:ext cx="8659741" cy="235784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400" dirty="0" smtClean="0">
                <a:solidFill>
                  <a:schemeClr val="tx1"/>
                </a:solidFill>
              </a:rPr>
              <a:t>В течение 2023 </a:t>
            </a:r>
            <a:r>
              <a:rPr lang="ru-RU" sz="1400" dirty="0">
                <a:solidFill>
                  <a:schemeClr val="tx1"/>
                </a:solidFill>
              </a:rPr>
              <a:t>года </a:t>
            </a:r>
            <a:r>
              <a:rPr lang="ru-RU" sz="1400" dirty="0" smtClean="0">
                <a:solidFill>
                  <a:schemeClr val="tx1"/>
                </a:solidFill>
              </a:rPr>
              <a:t>регулярные пассажирские </a:t>
            </a:r>
            <a:r>
              <a:rPr lang="ru-RU" sz="1400" dirty="0">
                <a:solidFill>
                  <a:schemeClr val="tx1"/>
                </a:solidFill>
              </a:rPr>
              <a:t>перевозки </a:t>
            </a:r>
            <a:r>
              <a:rPr lang="ru-RU" sz="1400" dirty="0" smtClean="0">
                <a:solidFill>
                  <a:schemeClr val="tx1"/>
                </a:solidFill>
              </a:rPr>
              <a:t>осуществлялись </a:t>
            </a:r>
            <a:r>
              <a:rPr lang="ru-RU" sz="1400" dirty="0">
                <a:solidFill>
                  <a:schemeClr val="tx1"/>
                </a:solidFill>
              </a:rPr>
              <a:t>в установленном порядке по регулируемым и нерегулируемым </a:t>
            </a:r>
            <a:r>
              <a:rPr lang="ru-RU" sz="1400" dirty="0" smtClean="0">
                <a:solidFill>
                  <a:schemeClr val="tx1"/>
                </a:solidFill>
              </a:rPr>
              <a:t>тарифам.</a:t>
            </a:r>
          </a:p>
          <a:p>
            <a:pPr indent="177800" algn="just"/>
            <a:r>
              <a:rPr lang="ru-RU" sz="1400" dirty="0">
                <a:solidFill>
                  <a:schemeClr val="tx1"/>
                </a:solidFill>
              </a:rPr>
              <a:t>Перевезено за 2023 год </a:t>
            </a:r>
            <a:r>
              <a:rPr lang="ru-RU" sz="1400" b="1" dirty="0">
                <a:solidFill>
                  <a:schemeClr val="tx1"/>
                </a:solidFill>
              </a:rPr>
              <a:t>104 107 чел</a:t>
            </a:r>
            <a:r>
              <a:rPr lang="ru-RU" sz="1400" dirty="0">
                <a:solidFill>
                  <a:schemeClr val="tx1"/>
                </a:solidFill>
              </a:rPr>
              <a:t>., в том </a:t>
            </a:r>
            <a:r>
              <a:rPr lang="ru-RU" sz="1400" dirty="0" smtClean="0">
                <a:solidFill>
                  <a:schemeClr val="tx1"/>
                </a:solidFill>
              </a:rPr>
              <a:t>числе по маршрутам:</a:t>
            </a:r>
          </a:p>
          <a:p>
            <a:pPr marL="285750" indent="-285750" algn="just">
              <a:buFont typeface="Calibri" panose="020F0502020204030204" pitchFamily="34" charset="0"/>
              <a:buChar char="→"/>
            </a:pPr>
            <a:r>
              <a:rPr lang="ru-RU" sz="1400" dirty="0">
                <a:solidFill>
                  <a:schemeClr val="tx1"/>
                </a:solidFill>
              </a:rPr>
              <a:t>№ 101 г. Мирный-с. Арылах – 99 286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203 г. Мирный-п. Светлый – 1500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103 Мирный-с. Тас-Юрях – 377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201 г. Мирный-п. Чернышевский – 2060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204 г. Мирный-с. </a:t>
            </a:r>
            <a:r>
              <a:rPr lang="ru-RU" sz="1400" dirty="0" err="1">
                <a:solidFill>
                  <a:schemeClr val="tx1"/>
                </a:solidFill>
              </a:rPr>
              <a:t>Сюльдюкар</a:t>
            </a:r>
            <a:r>
              <a:rPr lang="ru-RU" sz="1400" dirty="0">
                <a:solidFill>
                  <a:schemeClr val="tx1"/>
                </a:solidFill>
              </a:rPr>
              <a:t> – 53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301 «Айхал-Полярный» - 831 чел</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13941602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50" y="1"/>
            <a:ext cx="8712200" cy="104775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«ОХРАНА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ОКРУЖАЮЩЕЙ СРЕДЫ,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ОБРАЩЕНИЕ С ОТХОДАМИ ПРОИЗВОДСТВА И ПОТРЕБЛЕНИЯ» 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5" name="Рисунок 4"/>
          <p:cNvPicPr/>
          <p:nvPr/>
        </p:nvPicPr>
        <p:blipFill>
          <a:blip r:embed="rId2"/>
          <a:stretch>
            <a:fillRect/>
          </a:stretch>
        </p:blipFill>
        <p:spPr>
          <a:xfrm>
            <a:off x="1160301" y="1219854"/>
            <a:ext cx="6991350" cy="5239385"/>
          </a:xfrm>
          <a:prstGeom prst="rect">
            <a:avLst/>
          </a:prstGeom>
          <a:ln>
            <a:noFill/>
          </a:ln>
          <a:effectLst>
            <a:softEdge rad="112500"/>
          </a:effectLst>
        </p:spPr>
      </p:pic>
    </p:spTree>
    <p:extLst>
      <p:ext uri="{BB962C8B-B14F-4D97-AF65-F5344CB8AC3E}">
        <p14:creationId xmlns:p14="http://schemas.microsoft.com/office/powerpoint/2010/main" val="2554654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1704" y="1219200"/>
            <a:ext cx="8665307" cy="3502090"/>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600" dirty="0"/>
              <a:t>Снижение негативного воздействия на окружающую </a:t>
            </a:r>
            <a:r>
              <a:rPr lang="ru-RU" sz="1600" dirty="0" smtClean="0"/>
              <a:t>среду отходов производства и потребления, улучшение экологической </a:t>
            </a:r>
            <a:r>
              <a:rPr lang="ru-RU" sz="1600" dirty="0"/>
              <a:t>ситуации на территории Мирнинского </a:t>
            </a:r>
            <a:r>
              <a:rPr lang="ru-RU" sz="1600" dirty="0" smtClean="0"/>
              <a:t>района.</a:t>
            </a:r>
          </a:p>
          <a:p>
            <a:pPr marL="0" indent="0">
              <a:buNone/>
            </a:pPr>
            <a:r>
              <a:rPr lang="ru-RU" b="1" u="sng" dirty="0" smtClean="0">
                <a:solidFill>
                  <a:schemeClr val="accent2">
                    <a:lumMod val="75000"/>
                  </a:schemeClr>
                </a:solidFill>
              </a:rPr>
              <a:t>ЗАДАЧИ</a:t>
            </a:r>
            <a:r>
              <a:rPr lang="ru-RU" sz="1800" dirty="0"/>
              <a:t>: </a:t>
            </a:r>
          </a:p>
          <a:p>
            <a:pPr lvl="0" algn="just">
              <a:buClr>
                <a:srgbClr val="C00000"/>
              </a:buClr>
              <a:buFont typeface="Wingdings" panose="05000000000000000000" pitchFamily="2" charset="2"/>
              <a:buChar char="ü"/>
            </a:pPr>
            <a:r>
              <a:rPr lang="ru-RU" sz="1600" dirty="0" smtClean="0"/>
              <a:t>Создание </a:t>
            </a:r>
            <a:r>
              <a:rPr lang="ru-RU" sz="1600" dirty="0"/>
              <a:t>новых и обустройство/содержание </a:t>
            </a:r>
            <a:r>
              <a:rPr lang="ru-RU" sz="1600" dirty="0" smtClean="0"/>
              <a:t>действующих объектов </a:t>
            </a:r>
            <a:r>
              <a:rPr lang="ru-RU" sz="1600" dirty="0"/>
              <a:t>размещения отходов, на территории </a:t>
            </a:r>
            <a:r>
              <a:rPr lang="ru-RU" sz="1600" dirty="0" smtClean="0"/>
              <a:t>Мирнинского района</a:t>
            </a:r>
            <a:r>
              <a:rPr lang="ru-RU" sz="1600" dirty="0"/>
              <a:t>;</a:t>
            </a:r>
          </a:p>
          <a:p>
            <a:pPr lvl="0" algn="just">
              <a:buClr>
                <a:srgbClr val="C00000"/>
              </a:buClr>
              <a:buFont typeface="Wingdings" panose="05000000000000000000" pitchFamily="2" charset="2"/>
              <a:buChar char="ü"/>
            </a:pPr>
            <a:r>
              <a:rPr lang="ru-RU" sz="1600" dirty="0" smtClean="0"/>
              <a:t>Восстановление </a:t>
            </a:r>
            <a:r>
              <a:rPr lang="ru-RU" sz="1600" dirty="0"/>
              <a:t>нарушенных </a:t>
            </a:r>
            <a:r>
              <a:rPr lang="ru-RU" sz="1600" dirty="0" smtClean="0"/>
              <a:t>земель</a:t>
            </a:r>
            <a:r>
              <a:rPr lang="ru-RU" sz="1600" dirty="0"/>
              <a:t>;</a:t>
            </a:r>
          </a:p>
          <a:p>
            <a:pPr lvl="0" algn="just">
              <a:buClr>
                <a:srgbClr val="C00000"/>
              </a:buClr>
              <a:buFont typeface="Wingdings" panose="05000000000000000000" pitchFamily="2" charset="2"/>
              <a:buChar char="ü"/>
            </a:pPr>
            <a:r>
              <a:rPr lang="ru-RU" sz="1600" dirty="0"/>
              <a:t>Выявление и ликвидация </a:t>
            </a:r>
            <a:r>
              <a:rPr lang="ru-RU" sz="1600" dirty="0" smtClean="0"/>
              <a:t>несанкционированного размещения отходов;</a:t>
            </a:r>
          </a:p>
          <a:p>
            <a:pPr lvl="0" algn="just">
              <a:buClr>
                <a:srgbClr val="C00000"/>
              </a:buClr>
              <a:buFont typeface="Wingdings" panose="05000000000000000000" pitchFamily="2" charset="2"/>
              <a:buChar char="ü"/>
            </a:pPr>
            <a:r>
              <a:rPr lang="ru-RU" sz="1600" dirty="0"/>
              <a:t>Повышение уровня экологического просвещения </a:t>
            </a:r>
            <a:r>
              <a:rPr lang="ru-RU" sz="1600" dirty="0" smtClean="0"/>
              <a:t>и образования </a:t>
            </a:r>
            <a:r>
              <a:rPr lang="ru-RU" sz="1600" dirty="0"/>
              <a:t>населения в области обращения с </a:t>
            </a:r>
            <a:r>
              <a:rPr lang="ru-RU" sz="1600" dirty="0" smtClean="0"/>
              <a:t>отходами</a:t>
            </a:r>
            <a:r>
              <a:rPr lang="ru-RU" sz="1600" dirty="0"/>
              <a:t>;</a:t>
            </a:r>
            <a:endParaRPr lang="ru-RU" sz="1600" dirty="0" smtClean="0"/>
          </a:p>
          <a:p>
            <a:pPr lvl="0" algn="just">
              <a:buClr>
                <a:srgbClr val="C00000"/>
              </a:buClr>
              <a:buFont typeface="Wingdings" panose="05000000000000000000" pitchFamily="2" charset="2"/>
              <a:buChar char="ü"/>
            </a:pPr>
            <a:r>
              <a:rPr lang="ru-RU" sz="1600" dirty="0"/>
              <a:t>Организация сбора отработанных </a:t>
            </a:r>
            <a:r>
              <a:rPr lang="ru-RU" sz="1600" dirty="0" smtClean="0"/>
              <a:t>ртутьсодержащих отходов </a:t>
            </a:r>
            <a:r>
              <a:rPr lang="ru-RU" sz="1600" dirty="0"/>
              <a:t>для временного складирования.</a:t>
            </a:r>
          </a:p>
        </p:txBody>
      </p:sp>
      <p:sp>
        <p:nvSpPr>
          <p:cNvPr id="2" name="TextBox 1"/>
          <p:cNvSpPr txBox="1"/>
          <p:nvPr/>
        </p:nvSpPr>
        <p:spPr>
          <a:xfrm>
            <a:off x="268047" y="4351958"/>
            <a:ext cx="8595206"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2428592414"/>
              </p:ext>
            </p:extLst>
          </p:nvPr>
        </p:nvGraphicFramePr>
        <p:xfrm>
          <a:off x="299650" y="4826723"/>
          <a:ext cx="8532000" cy="14527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39648">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140 328,9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128 326,4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133 443,4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50 000,0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140 328,9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128 326,4</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133 443,4</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50 000,0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50 000,0</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Заголовок 1"/>
          <p:cNvSpPr>
            <a:spLocks noGrp="1"/>
          </p:cNvSpPr>
          <p:nvPr>
            <p:ph type="title"/>
          </p:nvPr>
        </p:nvSpPr>
        <p:spPr>
          <a:xfrm>
            <a:off x="209550" y="1"/>
            <a:ext cx="8712200" cy="104775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«ОХРАНА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ОКРУЖАЮЩЕЙ СРЕДЫ,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ОБРАЩЕНИЕ С ОТХОДАМИ ПРОИЗВОДСТВА И ПОТРЕБЛЕНИЯ» 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668592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4"/>
            <a:ext cx="8910733" cy="114815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«Охрана окружающей среды, утилизация и переработка отходов производства и потребления на территории Мирнинского района Республики Саха (Якутия) на период 2019 - 2023 </a:t>
            </a:r>
            <a:r>
              <a:rPr lang="ru-RU" sz="1800" b="1" dirty="0" smtClean="0">
                <a:solidFill>
                  <a:schemeClr val="tx1"/>
                </a:solidFill>
                <a:cs typeface="Times New Roman" panose="02020603050405020304" pitchFamily="18" charset="0"/>
              </a:rPr>
              <a:t>годов»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945906822"/>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183 533,1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64 337,7</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183 533,1</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64 337,7</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pic>
        <p:nvPicPr>
          <p:cNvPr id="7" name="Рисунок 6"/>
          <p:cNvPicPr>
            <a:picLocks noChangeAspect="1"/>
          </p:cNvPicPr>
          <p:nvPr/>
        </p:nvPicPr>
        <p:blipFill>
          <a:blip r:embed="rId2"/>
          <a:stretch>
            <a:fillRect/>
          </a:stretch>
        </p:blipFill>
        <p:spPr>
          <a:xfrm>
            <a:off x="2165125" y="5095865"/>
            <a:ext cx="3971406" cy="1785819"/>
          </a:xfrm>
          <a:prstGeom prst="rect">
            <a:avLst/>
          </a:prstGeom>
          <a:ln>
            <a:noFill/>
          </a:ln>
          <a:effectLst>
            <a:softEdge rad="112500"/>
          </a:effectLst>
        </p:spPr>
      </p:pic>
      <p:pic>
        <p:nvPicPr>
          <p:cNvPr id="8" name="Рисунок 7"/>
          <p:cNvPicPr>
            <a:picLocks noChangeAspect="1"/>
          </p:cNvPicPr>
          <p:nvPr/>
        </p:nvPicPr>
        <p:blipFill>
          <a:blip r:embed="rId3"/>
          <a:stretch>
            <a:fillRect/>
          </a:stretch>
        </p:blipFill>
        <p:spPr>
          <a:xfrm>
            <a:off x="449735" y="4287549"/>
            <a:ext cx="2341508" cy="1756131"/>
          </a:xfrm>
          <a:prstGeom prst="rect">
            <a:avLst/>
          </a:prstGeom>
          <a:ln>
            <a:noFill/>
          </a:ln>
          <a:effectLst>
            <a:softEdge rad="112500"/>
          </a:effectLst>
        </p:spPr>
      </p:pic>
      <p:pic>
        <p:nvPicPr>
          <p:cNvPr id="9" name="Рисунок 8"/>
          <p:cNvPicPr>
            <a:picLocks noChangeAspect="1"/>
          </p:cNvPicPr>
          <p:nvPr/>
        </p:nvPicPr>
        <p:blipFill>
          <a:blip r:embed="rId4"/>
          <a:stretch>
            <a:fillRect/>
          </a:stretch>
        </p:blipFill>
        <p:spPr>
          <a:xfrm>
            <a:off x="5894532" y="3002878"/>
            <a:ext cx="3074985" cy="230624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7118" y="2582810"/>
            <a:ext cx="5617413" cy="157345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77800" algn="just"/>
            <a:r>
              <a:rPr lang="ru-RU" sz="1400" dirty="0">
                <a:solidFill>
                  <a:schemeClr val="tx1"/>
                </a:solidFill>
              </a:rPr>
              <a:t>В 2023 году ликвидировано </a:t>
            </a:r>
            <a:r>
              <a:rPr lang="ru-RU" sz="1400" b="1" dirty="0">
                <a:solidFill>
                  <a:schemeClr val="tx1"/>
                </a:solidFill>
              </a:rPr>
              <a:t>121 несанкционированная свалка </a:t>
            </a:r>
            <a:r>
              <a:rPr lang="ru-RU" sz="1400" dirty="0">
                <a:solidFill>
                  <a:schemeClr val="tx1"/>
                </a:solidFill>
              </a:rPr>
              <a:t>твердых коммунальных </a:t>
            </a:r>
            <a:r>
              <a:rPr lang="ru-RU" sz="1400" dirty="0" smtClean="0">
                <a:solidFill>
                  <a:schemeClr val="tx1"/>
                </a:solidFill>
              </a:rPr>
              <a:t>отходов.</a:t>
            </a:r>
          </a:p>
          <a:p>
            <a:pPr marL="177800" algn="just">
              <a:spcBef>
                <a:spcPts val="600"/>
              </a:spcBef>
            </a:pPr>
            <a:r>
              <a:rPr lang="ru-RU" sz="1400" dirty="0" smtClean="0">
                <a:solidFill>
                  <a:schemeClr val="tx1"/>
                </a:solidFill>
              </a:rPr>
              <a:t>Общий объем твердых </a:t>
            </a:r>
            <a:r>
              <a:rPr lang="ru-RU" sz="1400" dirty="0">
                <a:solidFill>
                  <a:schemeClr val="tx1"/>
                </a:solidFill>
              </a:rPr>
              <a:t>коммунальных отходов – 42 636,4 </a:t>
            </a:r>
            <a:r>
              <a:rPr lang="ru-RU" sz="1400" dirty="0" smtClean="0">
                <a:solidFill>
                  <a:schemeClr val="tx1"/>
                </a:solidFill>
              </a:rPr>
              <a:t>м3; строительных </a:t>
            </a:r>
            <a:r>
              <a:rPr lang="ru-RU" sz="1400" dirty="0">
                <a:solidFill>
                  <a:schemeClr val="tx1"/>
                </a:solidFill>
              </a:rPr>
              <a:t>отходов 13 298,5 </a:t>
            </a:r>
            <a:r>
              <a:rPr lang="ru-RU" sz="1400" dirty="0" smtClean="0">
                <a:solidFill>
                  <a:schemeClr val="tx1"/>
                </a:solidFill>
              </a:rPr>
              <a:t>м3; вывезено </a:t>
            </a:r>
            <a:r>
              <a:rPr lang="ru-RU" sz="1400" dirty="0">
                <a:solidFill>
                  <a:schemeClr val="tx1"/>
                </a:solidFill>
              </a:rPr>
              <a:t>469 ед. разукомплектованного автотранспорта;</a:t>
            </a:r>
          </a:p>
          <a:p>
            <a:pPr indent="177800" algn="just"/>
            <a:r>
              <a:rPr lang="ru-RU" sz="1400" dirty="0">
                <a:solidFill>
                  <a:schemeClr val="tx1"/>
                </a:solidFill>
              </a:rPr>
              <a:t>2 216 тонн несанкционированного КГМ.</a:t>
            </a:r>
          </a:p>
        </p:txBody>
      </p:sp>
    </p:spTree>
    <p:extLst>
      <p:ext uri="{BB962C8B-B14F-4D97-AF65-F5344CB8AC3E}">
        <p14:creationId xmlns:p14="http://schemas.microsoft.com/office/powerpoint/2010/main" val="22505650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674" y="66677"/>
            <a:ext cx="8950325"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«ПРЕДУПРЕЖДЕНИЕ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И ЛИКВИДАЦИЯ ПОСЛЕДСТВИЙ ЧРЕЗВЫЧАЙНЫХ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СИТУАЦИЙ 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ТЕРРИТОРИИ МУНИЦИПАЛЬНОГО РАЙОНА»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5" name="Рисунок 4" descr="C:\Users\User\AppData\Local\Packages\Microsoft.Windows.Photos_8wekyb3d8bbwe\TempState\ShareServiceTempFolder\Снимок экрана 2024-02-27 142251 1.jpeg"/>
          <p:cNvPicPr/>
          <p:nvPr/>
        </p:nvPicPr>
        <p:blipFill>
          <a:blip r:embed="rId2">
            <a:extLst>
              <a:ext uri="{28A0092B-C50C-407E-A947-70E740481C1C}">
                <a14:useLocalDpi xmlns:a14="http://schemas.microsoft.com/office/drawing/2010/main" val="0"/>
              </a:ext>
            </a:extLst>
          </a:blip>
          <a:srcRect/>
          <a:stretch>
            <a:fillRect/>
          </a:stretch>
        </p:blipFill>
        <p:spPr bwMode="auto">
          <a:xfrm>
            <a:off x="1571820" y="1123951"/>
            <a:ext cx="6000361" cy="3629121"/>
          </a:xfrm>
          <a:prstGeom prst="rect">
            <a:avLst/>
          </a:prstGeom>
          <a:ln>
            <a:noFill/>
          </a:ln>
          <a:effectLst>
            <a:softEdge rad="112500"/>
          </a:effectLst>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5337111" y="4503757"/>
            <a:ext cx="3582954" cy="2164702"/>
          </a:xfrm>
          <a:prstGeom prst="rect">
            <a:avLst/>
          </a:prstGeom>
          <a:ln>
            <a:noFill/>
          </a:ln>
          <a:effectLst>
            <a:softEdge rad="112500"/>
          </a:effectLst>
        </p:spPr>
      </p:pic>
      <p:pic>
        <p:nvPicPr>
          <p:cNvPr id="6" name="Рисунок 5"/>
          <p:cNvPicPr/>
          <p:nvPr/>
        </p:nvPicPr>
        <p:blipFill>
          <a:blip r:embed="rId4">
            <a:extLst>
              <a:ext uri="{28A0092B-C50C-407E-A947-70E740481C1C}">
                <a14:useLocalDpi xmlns:a14="http://schemas.microsoft.com/office/drawing/2010/main" val="0"/>
              </a:ext>
            </a:extLst>
          </a:blip>
          <a:srcRect/>
          <a:stretch>
            <a:fillRect/>
          </a:stretch>
        </p:blipFill>
        <p:spPr bwMode="auto">
          <a:xfrm>
            <a:off x="485192" y="4208106"/>
            <a:ext cx="3043335" cy="2460353"/>
          </a:xfrm>
          <a:prstGeom prst="rect">
            <a:avLst/>
          </a:prstGeom>
          <a:ln>
            <a:noFill/>
          </a:ln>
          <a:effectLst>
            <a:softEdge rad="112500"/>
          </a:effectLst>
        </p:spPr>
      </p:pic>
    </p:spTree>
    <p:extLst>
      <p:ext uri="{BB962C8B-B14F-4D97-AF65-F5344CB8AC3E}">
        <p14:creationId xmlns:p14="http://schemas.microsoft.com/office/powerpoint/2010/main" val="10184677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9012" y="1264559"/>
            <a:ext cx="8577385" cy="2625271"/>
          </a:xfrm>
        </p:spPr>
        <p:txBody>
          <a:bodyPr>
            <a:normAutofit/>
          </a:bodyPr>
          <a:lstStyle/>
          <a:p>
            <a:pPr marL="0" indent="0">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2000" dirty="0" smtClean="0">
                <a:solidFill>
                  <a:schemeClr val="accent2">
                    <a:lumMod val="75000"/>
                  </a:schemeClr>
                </a:solidFill>
              </a:rPr>
              <a:t> </a:t>
            </a:r>
            <a:r>
              <a:rPr lang="ru-RU" sz="1800" dirty="0"/>
              <a:t>Создание условий </a:t>
            </a:r>
            <a:r>
              <a:rPr lang="ru-RU" sz="1800" dirty="0" smtClean="0"/>
              <a:t>повышения </a:t>
            </a:r>
            <a:r>
              <a:rPr lang="ru-RU" sz="1800" dirty="0"/>
              <a:t>эффективности работы </a:t>
            </a:r>
            <a:r>
              <a:rPr lang="ru-RU" sz="1800" dirty="0" smtClean="0"/>
              <a:t>по предупреждению </a:t>
            </a:r>
            <a:r>
              <a:rPr lang="ru-RU" sz="1800" dirty="0"/>
              <a:t>чрезвычайных ситуаций.</a:t>
            </a:r>
          </a:p>
          <a:p>
            <a:pPr marL="0" indent="0" algn="just">
              <a:lnSpc>
                <a:spcPct val="100000"/>
              </a:lnSpc>
              <a:buClr>
                <a:srgbClr val="C00000"/>
              </a:buClr>
              <a:buNone/>
            </a:pPr>
            <a:r>
              <a:rPr lang="ru-RU" b="1" u="sng" dirty="0" smtClean="0">
                <a:solidFill>
                  <a:schemeClr val="accent2">
                    <a:lumMod val="75000"/>
                  </a:schemeClr>
                </a:solidFill>
              </a:rPr>
              <a:t>ЗАДАЧИ</a:t>
            </a:r>
            <a:r>
              <a:rPr lang="ru-RU" sz="1800" dirty="0"/>
              <a:t>: </a:t>
            </a:r>
          </a:p>
          <a:p>
            <a:pPr algn="just">
              <a:buClr>
                <a:srgbClr val="C00000"/>
              </a:buClr>
              <a:buFont typeface="Wingdings" panose="05000000000000000000" pitchFamily="2" charset="2"/>
              <a:buChar char="ü"/>
            </a:pPr>
            <a:r>
              <a:rPr lang="ru-RU" sz="1800" dirty="0"/>
              <a:t>Организация работы по своевременному </a:t>
            </a:r>
            <a:r>
              <a:rPr lang="ru-RU" sz="1800" dirty="0" smtClean="0"/>
              <a:t>предупреждению населения </a:t>
            </a:r>
            <a:r>
              <a:rPr lang="ru-RU" sz="1800" dirty="0"/>
              <a:t>о чрезвычайных ситуациях, возникающих при </a:t>
            </a:r>
            <a:r>
              <a:rPr lang="ru-RU" sz="1800" dirty="0" smtClean="0"/>
              <a:t>угрозе природного </a:t>
            </a:r>
            <a:r>
              <a:rPr lang="ru-RU" sz="1800" dirty="0"/>
              <a:t>и техногенного </a:t>
            </a:r>
            <a:r>
              <a:rPr lang="ru-RU" sz="1800" dirty="0" smtClean="0"/>
              <a:t>характера;</a:t>
            </a:r>
          </a:p>
          <a:p>
            <a:pPr algn="just">
              <a:buClr>
                <a:srgbClr val="C00000"/>
              </a:buClr>
              <a:buFont typeface="Wingdings" panose="05000000000000000000" pitchFamily="2" charset="2"/>
              <a:buChar char="ü"/>
            </a:pPr>
            <a:r>
              <a:rPr lang="ru-RU" sz="1800" dirty="0"/>
              <a:t>Осуществление мероприятий по защите населения и </a:t>
            </a:r>
            <a:r>
              <a:rPr lang="ru-RU" sz="1800" dirty="0" smtClean="0"/>
              <a:t>территории муниципального </a:t>
            </a:r>
            <a:r>
              <a:rPr lang="ru-RU" sz="1800" dirty="0"/>
              <a:t>района от чрезвычайных ситуаций природного </a:t>
            </a:r>
            <a:r>
              <a:rPr lang="ru-RU" sz="1800" dirty="0" smtClean="0"/>
              <a:t>и техногенного </a:t>
            </a:r>
            <a:r>
              <a:rPr lang="ru-RU" sz="1800" dirty="0"/>
              <a:t>характера.</a:t>
            </a:r>
          </a:p>
        </p:txBody>
      </p:sp>
      <p:sp>
        <p:nvSpPr>
          <p:cNvPr id="2" name="TextBox 1"/>
          <p:cNvSpPr txBox="1"/>
          <p:nvPr/>
        </p:nvSpPr>
        <p:spPr>
          <a:xfrm>
            <a:off x="289012" y="4297783"/>
            <a:ext cx="8577386" cy="369332"/>
          </a:xfrm>
          <a:prstGeom prst="rect">
            <a:avLst/>
          </a:prstGeom>
          <a:noFill/>
        </p:spPr>
        <p:txBody>
          <a:bodyPr wrap="square" rtlCol="0">
            <a:spAutoFit/>
          </a:bodyPr>
          <a:lstStyle/>
          <a:p>
            <a:pPr algn="just">
              <a:buClr>
                <a:srgbClr val="C00000"/>
              </a:buClr>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741342461"/>
              </p:ext>
            </p:extLst>
          </p:nvPr>
        </p:nvGraphicFramePr>
        <p:xfrm>
          <a:off x="311705" y="4850099"/>
          <a:ext cx="8532000" cy="14527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39648">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66 424,5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21 434,8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21 534,8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33 561,6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33 17,1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66 424,5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21 434,8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21 534,8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33 561,6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33 717,1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Заголовок 1"/>
          <p:cNvSpPr>
            <a:spLocks noGrp="1"/>
          </p:cNvSpPr>
          <p:nvPr>
            <p:ph type="title"/>
          </p:nvPr>
        </p:nvSpPr>
        <p:spPr>
          <a:xfrm>
            <a:off x="193674" y="66677"/>
            <a:ext cx="8950325"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«ПРЕДУПРЕЖДЕНИЕ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И ЛИКВИДАЦИЯ ПОСЛЕДСТВИЙ ЧРЕЗВЫЧАЙНЫХ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СИТУАЦИЙ 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ТЕРРИТОРИИ МУНИЦИПАЛЬНОГО РАЙОНА»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26708405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93960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«Предупреждение и ликвидация последствий чрезвычайных ситуаций на территории муниципального района»</a:t>
            </a:r>
            <a:r>
              <a:rPr lang="ru-RU" sz="1800" b="1" dirty="0" smtClean="0">
                <a:solidFill>
                  <a:schemeClr val="tx1"/>
                </a:solidFill>
                <a:cs typeface="Times New Roman" panose="02020603050405020304" pitchFamily="18" charset="0"/>
              </a:rPr>
              <a:t> на 2019 – 2023 годы</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214768770"/>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54 132,6</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44 254,0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54 132,6</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44 254,0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Прямоугольник с двумя скругленными противолежащими углами 6"/>
          <p:cNvSpPr/>
          <p:nvPr/>
        </p:nvSpPr>
        <p:spPr>
          <a:xfrm>
            <a:off x="277119" y="2771192"/>
            <a:ext cx="8659741" cy="2920663"/>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400" dirty="0">
                <a:solidFill>
                  <a:schemeClr val="tx1"/>
                </a:solidFill>
              </a:rPr>
              <a:t>Всего размер предоставленных межбюджетных трансфертов из бюджета района за 2023 год составил            </a:t>
            </a:r>
            <a:r>
              <a:rPr lang="ru-RU" sz="1400" b="1" dirty="0">
                <a:solidFill>
                  <a:schemeClr val="tx1"/>
                </a:solidFill>
              </a:rPr>
              <a:t>22 997,46 тыс. руб. </a:t>
            </a:r>
          </a:p>
          <a:p>
            <a:pPr indent="177800" algn="just"/>
            <a:r>
              <a:rPr lang="ru-RU" sz="1400" dirty="0" smtClean="0">
                <a:solidFill>
                  <a:schemeClr val="tx1"/>
                </a:solidFill>
              </a:rPr>
              <a:t>Проведены </a:t>
            </a:r>
            <a:r>
              <a:rPr lang="ru-RU" sz="1400" dirty="0">
                <a:solidFill>
                  <a:schemeClr val="tx1"/>
                </a:solidFill>
              </a:rPr>
              <a:t>мероприятия по предупреждению и ликвидации чрезвычайных ситуации на территории МО «Мирнинский район» посредством передачи межбюджетных трансфертов муниципальным образованиям поселений </a:t>
            </a:r>
            <a:r>
              <a:rPr lang="ru-RU" sz="1400" dirty="0" smtClean="0">
                <a:solidFill>
                  <a:schemeClr val="tx1"/>
                </a:solidFill>
              </a:rPr>
              <a:t>района на</a:t>
            </a:r>
            <a:r>
              <a:rPr lang="ru-RU" sz="1400" dirty="0">
                <a:solidFill>
                  <a:schemeClr val="tx1"/>
                </a:solidFill>
              </a:rPr>
              <a:t>:</a:t>
            </a:r>
          </a:p>
          <a:p>
            <a:pPr marL="285750" indent="-285750" algn="just">
              <a:buFont typeface="Wingdings" panose="05000000000000000000" pitchFamily="2" charset="2"/>
              <a:buChar char="ü"/>
            </a:pPr>
            <a:r>
              <a:rPr lang="ru-RU" sz="1400" dirty="0">
                <a:solidFill>
                  <a:schemeClr val="tx1"/>
                </a:solidFill>
              </a:rPr>
              <a:t>обустройство минерализованных полос; </a:t>
            </a:r>
          </a:p>
          <a:p>
            <a:pPr marL="285750" indent="-285750" algn="just">
              <a:buFont typeface="Wingdings" panose="05000000000000000000" pitchFamily="2" charset="2"/>
              <a:buChar char="ü"/>
            </a:pPr>
            <a:r>
              <a:rPr lang="ru-RU" sz="1400" dirty="0">
                <a:solidFill>
                  <a:schemeClr val="tx1"/>
                </a:solidFill>
              </a:rPr>
              <a:t>создание и восстановление систем оповещения населения по предупреждению и ликвидации ЧС природного и техногенного характера;</a:t>
            </a:r>
          </a:p>
          <a:p>
            <a:pPr marL="285750" indent="-285750" algn="just">
              <a:buFont typeface="Wingdings" panose="05000000000000000000" pitchFamily="2" charset="2"/>
              <a:buChar char="ü"/>
            </a:pPr>
            <a:r>
              <a:rPr lang="ru-RU" sz="1400" dirty="0">
                <a:solidFill>
                  <a:schemeClr val="tx1"/>
                </a:solidFill>
              </a:rPr>
              <a:t>проведение ремонтно-восстановительных работ пожарных водоемов, приобретение пожарных гидрантов;</a:t>
            </a:r>
          </a:p>
          <a:p>
            <a:pPr marL="285750" indent="-285750" algn="just">
              <a:buFont typeface="Wingdings" panose="05000000000000000000" pitchFamily="2" charset="2"/>
              <a:buChar char="ü"/>
            </a:pPr>
            <a:r>
              <a:rPr lang="ru-RU" sz="1400" dirty="0">
                <a:solidFill>
                  <a:schemeClr val="tx1"/>
                </a:solidFill>
              </a:rPr>
              <a:t>предупреждения и ликвидации последствий чрезвычайных ситуаций;</a:t>
            </a:r>
          </a:p>
          <a:p>
            <a:pPr marL="285750" indent="-285750" algn="just">
              <a:buFont typeface="Wingdings" panose="05000000000000000000" pitchFamily="2" charset="2"/>
              <a:buChar char="ü"/>
            </a:pPr>
            <a:r>
              <a:rPr lang="ru-RU" sz="1400" dirty="0">
                <a:solidFill>
                  <a:schemeClr val="tx1"/>
                </a:solidFill>
              </a:rPr>
              <a:t>проведение работ по вырубке лесных насаждений и вертикальной планировки территории</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1262530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043" y="55130"/>
            <a:ext cx="8683914" cy="132556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ЭКОНОМИЧЕСКОЙ СРЕДЫ РАЗВИТИЯ ПРОИЗВОДСТВЕННОГО ПОТЕНЦИАЛА, ПРЕДПРИНИМАТЕЛЬСТВА, ЗАНЯТОСТИ И ТУРИЗМА В МИРНИНСКОМ РАЙОНЕ РС (Я</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на 2023-2027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1032" name="Picture 8" descr="https://news.utmn.ru/upload/iblock/df6/nedelyapredprinimatelstvastartuetvtyumg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589" y="1651174"/>
            <a:ext cx="7728822" cy="4357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909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3197" y="1283711"/>
            <a:ext cx="8665307" cy="2601279"/>
          </a:xfrm>
        </p:spPr>
        <p:txBody>
          <a:bodyPr>
            <a:noAutofit/>
          </a:bodyPr>
          <a:lstStyle/>
          <a:p>
            <a:pPr marL="0" indent="0" algn="just">
              <a:buNone/>
            </a:pPr>
            <a:r>
              <a:rPr lang="ru-RU" sz="1300" b="1" u="sng" dirty="0" smtClean="0">
                <a:solidFill>
                  <a:schemeClr val="accent2">
                    <a:lumMod val="75000"/>
                  </a:schemeClr>
                </a:solidFill>
              </a:rPr>
              <a:t>ЦЕЛИ:</a:t>
            </a:r>
            <a:r>
              <a:rPr lang="ru-RU" sz="1300" dirty="0" smtClean="0">
                <a:solidFill>
                  <a:schemeClr val="accent2">
                    <a:lumMod val="75000"/>
                  </a:schemeClr>
                </a:solidFill>
              </a:rPr>
              <a:t> </a:t>
            </a:r>
          </a:p>
          <a:p>
            <a:pPr marL="342900" indent="-342900" algn="just">
              <a:lnSpc>
                <a:spcPct val="100000"/>
              </a:lnSpc>
              <a:spcBef>
                <a:spcPts val="0"/>
              </a:spcBef>
              <a:buAutoNum type="arabicPeriod"/>
            </a:pPr>
            <a:r>
              <a:rPr lang="ru-RU" sz="1300" dirty="0" smtClean="0"/>
              <a:t>Формирование </a:t>
            </a:r>
            <a:r>
              <a:rPr lang="ru-RU" sz="1300" dirty="0"/>
              <a:t>благоприятного инвестиционного климата </a:t>
            </a:r>
            <a:r>
              <a:rPr lang="ru-RU" sz="1300" dirty="0" smtClean="0"/>
              <a:t>в Мирнинском районе </a:t>
            </a:r>
            <a:r>
              <a:rPr lang="ru-RU" sz="1300" dirty="0"/>
              <a:t>РС (Я</a:t>
            </a:r>
            <a:r>
              <a:rPr lang="ru-RU" sz="1300" dirty="0" smtClean="0"/>
              <a:t>);</a:t>
            </a:r>
          </a:p>
          <a:p>
            <a:pPr marL="342900" indent="-342900" algn="just">
              <a:lnSpc>
                <a:spcPct val="100000"/>
              </a:lnSpc>
              <a:spcBef>
                <a:spcPts val="0"/>
              </a:spcBef>
              <a:buFont typeface="Arial" panose="020B0604020202020204" pitchFamily="34" charset="0"/>
              <a:buAutoNum type="arabicPeriod"/>
            </a:pPr>
            <a:r>
              <a:rPr lang="ru-RU" sz="1300" dirty="0" smtClean="0"/>
              <a:t>Создание </a:t>
            </a:r>
            <a:r>
              <a:rPr lang="ru-RU" sz="1300" dirty="0"/>
              <a:t>условий для развития предпринимательства в Мирнинском </a:t>
            </a:r>
            <a:r>
              <a:rPr lang="ru-RU" sz="1300" dirty="0" smtClean="0"/>
              <a:t>районе РС </a:t>
            </a:r>
            <a:r>
              <a:rPr lang="ru-RU" sz="1300" dirty="0"/>
              <a:t>(Я</a:t>
            </a:r>
            <a:r>
              <a:rPr lang="ru-RU" sz="1300" dirty="0" smtClean="0"/>
              <a:t>);</a:t>
            </a:r>
          </a:p>
          <a:p>
            <a:pPr marL="342900" indent="-342900" algn="just">
              <a:lnSpc>
                <a:spcPct val="100000"/>
              </a:lnSpc>
              <a:spcBef>
                <a:spcPts val="0"/>
              </a:spcBef>
              <a:buFont typeface="Arial" panose="020B0604020202020204" pitchFamily="34" charset="0"/>
              <a:buAutoNum type="arabicPeriod"/>
            </a:pPr>
            <a:r>
              <a:rPr lang="ru-RU" sz="1300" dirty="0" smtClean="0"/>
              <a:t>Создание </a:t>
            </a:r>
            <a:r>
              <a:rPr lang="ru-RU" sz="1300" dirty="0"/>
              <a:t>условий для содействия занятости населения Мирнинского района </a:t>
            </a:r>
            <a:r>
              <a:rPr lang="ru-RU" sz="1300" dirty="0" smtClean="0"/>
              <a:t>РС (Я);</a:t>
            </a:r>
          </a:p>
          <a:p>
            <a:pPr marL="342900" indent="-342900" algn="just">
              <a:lnSpc>
                <a:spcPct val="100000"/>
              </a:lnSpc>
              <a:spcBef>
                <a:spcPts val="0"/>
              </a:spcBef>
              <a:buFont typeface="Arial" panose="020B0604020202020204" pitchFamily="34" charset="0"/>
              <a:buAutoNum type="arabicPeriod"/>
            </a:pPr>
            <a:r>
              <a:rPr lang="ru-RU" sz="1300" dirty="0" smtClean="0"/>
              <a:t>Создание </a:t>
            </a:r>
            <a:r>
              <a:rPr lang="ru-RU" sz="1300" dirty="0"/>
              <a:t>условий для развития туризма и индустрии гостеприимства на территории Мирнинского района </a:t>
            </a:r>
            <a:r>
              <a:rPr lang="ru-RU" sz="1300" dirty="0" smtClean="0"/>
              <a:t>РС (Я).</a:t>
            </a:r>
          </a:p>
          <a:p>
            <a:pPr marL="0" indent="0" algn="just">
              <a:lnSpc>
                <a:spcPct val="100000"/>
              </a:lnSpc>
              <a:buClr>
                <a:srgbClr val="C00000"/>
              </a:buClr>
              <a:buNone/>
            </a:pPr>
            <a:r>
              <a:rPr lang="ru-RU" sz="1300" b="1" u="sng" dirty="0" smtClean="0">
                <a:solidFill>
                  <a:schemeClr val="accent2">
                    <a:lumMod val="75000"/>
                  </a:schemeClr>
                </a:solidFill>
              </a:rPr>
              <a:t>ЗАДАЧИ</a:t>
            </a:r>
            <a:r>
              <a:rPr lang="ru-RU" sz="1300" dirty="0"/>
              <a:t>: </a:t>
            </a:r>
          </a:p>
          <a:p>
            <a:pPr lvl="0">
              <a:spcBef>
                <a:spcPts val="600"/>
              </a:spcBef>
              <a:buClr>
                <a:srgbClr val="C00000"/>
              </a:buClr>
              <a:buFont typeface="Wingdings" panose="05000000000000000000" pitchFamily="2" charset="2"/>
              <a:buChar char="ü"/>
            </a:pPr>
            <a:r>
              <a:rPr lang="ru-RU" sz="1300" dirty="0" smtClean="0"/>
              <a:t>Организация </a:t>
            </a:r>
            <a:r>
              <a:rPr lang="ru-RU" sz="1300" dirty="0"/>
              <a:t>системы поиска инвестиционных проектов и их дальнейшего сопровождения по принципу «одного окна</a:t>
            </a:r>
            <a:r>
              <a:rPr lang="ru-RU" sz="1300" dirty="0" smtClean="0"/>
              <a:t>»;</a:t>
            </a:r>
          </a:p>
          <a:p>
            <a:pPr lvl="0">
              <a:spcBef>
                <a:spcPts val="600"/>
              </a:spcBef>
              <a:buClr>
                <a:srgbClr val="C00000"/>
              </a:buClr>
              <a:buFont typeface="Wingdings" panose="05000000000000000000" pitchFamily="2" charset="2"/>
              <a:buChar char="ü"/>
            </a:pPr>
            <a:r>
              <a:rPr lang="ru-RU" sz="1300" dirty="0" smtClean="0"/>
              <a:t>Обеспечение </a:t>
            </a:r>
            <a:r>
              <a:rPr lang="ru-RU" sz="1300" dirty="0"/>
              <a:t>доступа субъектов предпринимательства к ресурсам консультационной, информационной, образовательной, финансовой </a:t>
            </a:r>
            <a:r>
              <a:rPr lang="ru-RU" sz="1300" dirty="0" smtClean="0"/>
              <a:t>поддержки;</a:t>
            </a:r>
          </a:p>
          <a:p>
            <a:pPr lvl="0">
              <a:spcBef>
                <a:spcPts val="600"/>
              </a:spcBef>
              <a:buClr>
                <a:srgbClr val="C00000"/>
              </a:buClr>
              <a:buFont typeface="Wingdings" panose="05000000000000000000" pitchFamily="2" charset="2"/>
              <a:buChar char="ü"/>
            </a:pPr>
            <a:r>
              <a:rPr lang="ru-RU" sz="1300" dirty="0" smtClean="0"/>
              <a:t>Создание </a:t>
            </a:r>
            <a:r>
              <a:rPr lang="ru-RU" sz="1300" dirty="0"/>
              <a:t>условий для трудоустройства населения Мирнинского </a:t>
            </a:r>
            <a:r>
              <a:rPr lang="ru-RU" sz="1300" dirty="0" smtClean="0"/>
              <a:t>района;</a:t>
            </a:r>
          </a:p>
          <a:p>
            <a:pPr lvl="0">
              <a:spcBef>
                <a:spcPts val="600"/>
              </a:spcBef>
              <a:buClr>
                <a:srgbClr val="C00000"/>
              </a:buClr>
              <a:buFont typeface="Wingdings" panose="05000000000000000000" pitchFamily="2" charset="2"/>
              <a:buChar char="ü"/>
            </a:pPr>
            <a:r>
              <a:rPr lang="ru-RU" sz="1300" dirty="0" smtClean="0"/>
              <a:t>Формирование </a:t>
            </a:r>
            <a:r>
              <a:rPr lang="ru-RU" sz="1300" dirty="0"/>
              <a:t>и продвижение привлекательного туристического имиджа Мирнинского </a:t>
            </a:r>
            <a:r>
              <a:rPr lang="ru-RU" sz="1300" dirty="0" smtClean="0"/>
              <a:t>района.</a:t>
            </a:r>
            <a:endParaRPr lang="ru-RU" sz="1300" dirty="0"/>
          </a:p>
        </p:txBody>
      </p:sp>
      <p:sp>
        <p:nvSpPr>
          <p:cNvPr id="2" name="TextBox 1"/>
          <p:cNvSpPr txBox="1"/>
          <p:nvPr/>
        </p:nvSpPr>
        <p:spPr>
          <a:xfrm>
            <a:off x="293197" y="4019143"/>
            <a:ext cx="8373531" cy="369332"/>
          </a:xfrm>
          <a:prstGeom prst="rect">
            <a:avLst/>
          </a:prstGeom>
          <a:noFill/>
        </p:spPr>
        <p:txBody>
          <a:bodyPr wrap="square" rtlCol="0">
            <a:spAutoFit/>
          </a:bodyPr>
          <a:lstStyle/>
          <a:p>
            <a:pPr algn="just">
              <a:buClr>
                <a:srgbClr val="C00000"/>
              </a:buClr>
            </a:pPr>
            <a:r>
              <a:rPr lang="ru-RU" b="1" dirty="0" smtClean="0">
                <a:solidFill>
                  <a:schemeClr val="accent5">
                    <a:lumMod val="75000"/>
                  </a:schemeClr>
                </a:solidFill>
              </a:rPr>
              <a:t>ФИНАНСОВОЕ </a:t>
            </a:r>
            <a:r>
              <a:rPr lang="ru-RU" b="1" dirty="0">
                <a:solidFill>
                  <a:schemeClr val="accent5">
                    <a:lumMod val="75000"/>
                  </a:schemeClr>
                </a:solidFill>
              </a:rPr>
              <a:t>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4271053747"/>
              </p:ext>
            </p:extLst>
          </p:nvPr>
        </p:nvGraphicFramePr>
        <p:xfrm>
          <a:off x="420765" y="4394350"/>
          <a:ext cx="8537739" cy="1548702"/>
        </p:xfrm>
        <a:graphic>
          <a:graphicData uri="http://schemas.openxmlformats.org/drawingml/2006/table">
            <a:tbl>
              <a:tblPr firstRow="1" firstCol="1" lastRow="1" lastCol="1" bandRow="1" bandCol="1">
                <a:tableStyleId>{9D7B26C5-4107-4FEC-AEDC-1716B250A1EF}</a:tableStyleId>
              </a:tblPr>
              <a:tblGrid>
                <a:gridCol w="1699259">
                  <a:extLst>
                    <a:ext uri="{9D8B030D-6E8A-4147-A177-3AD203B41FA5}">
                      <a16:colId xmlns:a16="http://schemas.microsoft.com/office/drawing/2014/main" val="20000"/>
                    </a:ext>
                  </a:extLst>
                </a:gridCol>
                <a:gridCol w="1367696">
                  <a:extLst>
                    <a:ext uri="{9D8B030D-6E8A-4147-A177-3AD203B41FA5}">
                      <a16:colId xmlns:a16="http://schemas.microsoft.com/office/drawing/2014/main" val="20001"/>
                    </a:ext>
                  </a:extLst>
                </a:gridCol>
                <a:gridCol w="1367696">
                  <a:extLst>
                    <a:ext uri="{9D8B030D-6E8A-4147-A177-3AD203B41FA5}">
                      <a16:colId xmlns:a16="http://schemas.microsoft.com/office/drawing/2014/main" val="20002"/>
                    </a:ext>
                  </a:extLst>
                </a:gridCol>
                <a:gridCol w="1367696">
                  <a:extLst>
                    <a:ext uri="{9D8B030D-6E8A-4147-A177-3AD203B41FA5}">
                      <a16:colId xmlns:a16="http://schemas.microsoft.com/office/drawing/2014/main" val="1501706936"/>
                    </a:ext>
                  </a:extLst>
                </a:gridCol>
                <a:gridCol w="1367696">
                  <a:extLst>
                    <a:ext uri="{9D8B030D-6E8A-4147-A177-3AD203B41FA5}">
                      <a16:colId xmlns:a16="http://schemas.microsoft.com/office/drawing/2014/main" val="544949196"/>
                    </a:ext>
                  </a:extLst>
                </a:gridCol>
                <a:gridCol w="1367696">
                  <a:extLst>
                    <a:ext uri="{9D8B030D-6E8A-4147-A177-3AD203B41FA5}">
                      <a16:colId xmlns:a16="http://schemas.microsoft.com/office/drawing/2014/main" val="4064304655"/>
                    </a:ext>
                  </a:extLst>
                </a:gridCol>
              </a:tblGrid>
              <a:tr h="476827">
                <a:tc>
                  <a:txBody>
                    <a:bodyPr/>
                    <a:lstStyle/>
                    <a:p>
                      <a:pPr>
                        <a:lnSpc>
                          <a:spcPct val="100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dirty="0" smtClean="0">
                          <a:effectLst/>
                        </a:rPr>
                        <a:t>Отчет</a:t>
                      </a:r>
                      <a:br>
                        <a:rPr lang="ru-RU" sz="1400" dirty="0" smtClean="0">
                          <a:effectLst/>
                        </a:rPr>
                      </a:br>
                      <a:r>
                        <a:rPr lang="ru-RU" sz="1400" dirty="0" smtClean="0">
                          <a:effectLst/>
                        </a:rPr>
                        <a:t>за 2023 </a:t>
                      </a:r>
                      <a:r>
                        <a:rPr lang="ru-RU" sz="1400" dirty="0">
                          <a:effectLst/>
                        </a:rPr>
                        <a:t>год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646939">
                <a:tc>
                  <a:txBody>
                    <a:bodyPr/>
                    <a:lstStyle/>
                    <a:p>
                      <a:pPr>
                        <a:lnSpc>
                          <a:spcPts val="168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600" dirty="0" smtClean="0">
                          <a:effectLst/>
                        </a:rPr>
                        <a:t>7 559,5</a:t>
                      </a:r>
                      <a:endParaRPr lang="ru-RU"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4 915,1</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4 582,4</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600" dirty="0" smtClean="0">
                          <a:effectLst/>
                        </a:rPr>
                        <a:t>7 559,5</a:t>
                      </a:r>
                      <a:endParaRPr lang="ru-RU"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4 915,1</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4 582,4</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Заголовок 1"/>
          <p:cNvSpPr>
            <a:spLocks noGrp="1"/>
          </p:cNvSpPr>
          <p:nvPr>
            <p:ph type="title"/>
          </p:nvPr>
        </p:nvSpPr>
        <p:spPr>
          <a:xfrm>
            <a:off x="274590" y="0"/>
            <a:ext cx="8683914" cy="132556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экономической среды развития производственного потенциала, предпринимательства, занятости и туризма в Мирнинском районе РС </a:t>
            </a:r>
            <a: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t>(Я</a:t>
            </a: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spTree>
    <p:extLst>
      <p:ext uri="{BB962C8B-B14F-4D97-AF65-F5344CB8AC3E}">
        <p14:creationId xmlns:p14="http://schemas.microsoft.com/office/powerpoint/2010/main" val="1824240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60011490"/>
              </p:ext>
            </p:extLst>
          </p:nvPr>
        </p:nvGraphicFramePr>
        <p:xfrm>
          <a:off x="360257" y="812800"/>
          <a:ext cx="8478942" cy="5966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Скругленный прямоугольник 2"/>
          <p:cNvSpPr/>
          <p:nvPr/>
        </p:nvSpPr>
        <p:spPr>
          <a:xfrm>
            <a:off x="369454" y="0"/>
            <a:ext cx="8469745" cy="812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996600"/>
                </a:solidFill>
                <a:latin typeface="Calibri" panose="020F0502020204030204" pitchFamily="34" charset="0"/>
                <a:cs typeface="Calibri" panose="020F0502020204030204" pitchFamily="34" charset="0"/>
              </a:rPr>
              <a:t>ОСНОВНЫЕ ЗАДАЧИ БЮДЖЕТНОЙ ПОЛИТИКИ МО «МИРНИНСКИЙ РАЙОН» РЕСПУБЛИКИ САХА (ЯКУТИЯ) НА </a:t>
            </a:r>
            <a:r>
              <a:rPr lang="ru-RU" sz="2000" b="1" dirty="0" smtClean="0">
                <a:solidFill>
                  <a:srgbClr val="996600"/>
                </a:solidFill>
                <a:latin typeface="Calibri" panose="020F0502020204030204" pitchFamily="34" charset="0"/>
                <a:cs typeface="Calibri" panose="020F0502020204030204" pitchFamily="34" charset="0"/>
              </a:rPr>
              <a:t>2024-2026 </a:t>
            </a:r>
            <a:r>
              <a:rPr lang="ru-RU" sz="2000" b="1" dirty="0">
                <a:solidFill>
                  <a:srgbClr val="996600"/>
                </a:solidFill>
                <a:latin typeface="Calibri" panose="020F0502020204030204" pitchFamily="34" charset="0"/>
                <a:cs typeface="Calibri" panose="020F0502020204030204" pitchFamily="34" charset="0"/>
              </a:rPr>
              <a:t>ГОДЫ</a:t>
            </a:r>
          </a:p>
        </p:txBody>
      </p:sp>
    </p:spTree>
    <p:extLst>
      <p:ext uri="{BB962C8B-B14F-4D97-AF65-F5344CB8AC3E}">
        <p14:creationId xmlns:p14="http://schemas.microsoft.com/office/powerpoint/2010/main" val="104287580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305692" y="123826"/>
            <a:ext cx="8683914" cy="111714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экономической среды развития производственного потенциала, предпринимательства, занятости и туризма в Мирнинском районе РС (Я)»</a:t>
            </a:r>
          </a:p>
          <a:p>
            <a:pPr algn="ct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sp>
        <p:nvSpPr>
          <p:cNvPr id="6" name="Прямоугольник с двумя скругленными противолежащими углами 5"/>
          <p:cNvSpPr/>
          <p:nvPr/>
        </p:nvSpPr>
        <p:spPr>
          <a:xfrm>
            <a:off x="205267" y="3990161"/>
            <a:ext cx="8724121" cy="1763897"/>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b="1" i="1" dirty="0">
                <a:solidFill>
                  <a:schemeClr val="tx1"/>
                </a:solidFill>
              </a:rPr>
              <a:t>Центром развития предпринимательских и общественных инициатив </a:t>
            </a:r>
            <a:r>
              <a:rPr lang="ru-RU" sz="1400" dirty="0">
                <a:solidFill>
                  <a:schemeClr val="tx1"/>
                </a:solidFill>
              </a:rPr>
              <a:t>в 2023 году были предоставлены консультационные и информационные услуги 200 юридическим лицам, 600 индивидуальным предпринимателям и физическим лицам. В 2023 г. Центр расширил направления деятельности и стал ресурсным центром по развитию бизнеса и социальных проектов</a:t>
            </a:r>
            <a:r>
              <a:rPr lang="ru-RU" sz="1400" dirty="0">
                <a:solidFill>
                  <a:schemeClr val="tx1"/>
                </a:solidFill>
              </a:rPr>
              <a:t>. По итогам 2023 г. Центром развития были проведены 8 мероприятий (конференций, семинаров, курсов, </a:t>
            </a:r>
            <a:r>
              <a:rPr lang="ru-RU" sz="1400" dirty="0" err="1">
                <a:solidFill>
                  <a:schemeClr val="tx1"/>
                </a:solidFill>
              </a:rPr>
              <a:t>треннингов</a:t>
            </a:r>
            <a:r>
              <a:rPr lang="ru-RU" sz="1400" dirty="0">
                <a:solidFill>
                  <a:schemeClr val="tx1"/>
                </a:solidFill>
              </a:rPr>
              <a:t>, </a:t>
            </a:r>
            <a:r>
              <a:rPr lang="ru-RU" sz="1400" dirty="0" err="1">
                <a:solidFill>
                  <a:schemeClr val="tx1"/>
                </a:solidFill>
              </a:rPr>
              <a:t>интенсивов</a:t>
            </a:r>
            <a:r>
              <a:rPr lang="ru-RU" sz="1400" dirty="0">
                <a:solidFill>
                  <a:schemeClr val="tx1"/>
                </a:solidFill>
              </a:rPr>
              <a:t>), в которых суммарно приняли участие 185 чел., в том числе обучение по направлению «Основы предпринимательской деятельности» прошли 34 чел., желающих открыть собственное дело</a:t>
            </a:r>
            <a:r>
              <a:rPr lang="ru-RU" sz="1400" dirty="0" smtClean="0">
                <a:solidFill>
                  <a:schemeClr val="tx1"/>
                </a:solidFill>
              </a:rPr>
              <a:t>.</a:t>
            </a:r>
            <a:endParaRPr lang="ru-RU" sz="1400" dirty="0">
              <a:solidFill>
                <a:schemeClr val="tx1"/>
              </a:solidFill>
            </a:endParaRPr>
          </a:p>
        </p:txBody>
      </p:sp>
      <p:sp>
        <p:nvSpPr>
          <p:cNvPr id="7" name="Прямоугольник с двумя скругленными противолежащими углами 6"/>
          <p:cNvSpPr/>
          <p:nvPr/>
        </p:nvSpPr>
        <p:spPr>
          <a:xfrm>
            <a:off x="305692" y="5884587"/>
            <a:ext cx="8724121" cy="820469"/>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dirty="0">
                <a:solidFill>
                  <a:schemeClr val="tx1"/>
                </a:solidFill>
              </a:rPr>
              <a:t>В рамках реализации финансовой поддержки на возвратной основе действует </a:t>
            </a:r>
            <a:r>
              <a:rPr lang="ru-RU" sz="1400" b="1" dirty="0">
                <a:solidFill>
                  <a:schemeClr val="tx1"/>
                </a:solidFill>
              </a:rPr>
              <a:t>НКО «Фонд развития Мирнинского района»</a:t>
            </a:r>
            <a:r>
              <a:rPr lang="ru-RU" sz="1400" dirty="0">
                <a:solidFill>
                  <a:schemeClr val="tx1"/>
                </a:solidFill>
              </a:rPr>
              <a:t>. В 2023 году Фондом были предоставлены займы на общую сумму 25,5 млн. руб.  </a:t>
            </a:r>
            <a:r>
              <a:rPr lang="ru-RU" sz="1400" dirty="0" smtClean="0">
                <a:solidFill>
                  <a:schemeClr val="tx1"/>
                </a:solidFill>
              </a:rPr>
              <a:t>         </a:t>
            </a:r>
            <a:r>
              <a:rPr lang="ru-RU" sz="1400" dirty="0">
                <a:solidFill>
                  <a:schemeClr val="tx1"/>
                </a:solidFill>
              </a:rPr>
              <a:t>9-ти предпринимателям</a:t>
            </a:r>
            <a:r>
              <a:rPr lang="ru-RU" sz="1400" dirty="0" smtClean="0">
                <a:solidFill>
                  <a:schemeClr val="tx1"/>
                </a:solidFill>
              </a:rPr>
              <a:t>. </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205268" y="1404406"/>
            <a:ext cx="8724121" cy="62075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dirty="0">
                <a:solidFill>
                  <a:schemeClr val="tx1"/>
                </a:solidFill>
              </a:rPr>
              <a:t>На территории Мирнинского района действует </a:t>
            </a:r>
            <a:r>
              <a:rPr lang="ru-RU" sz="1400" b="1" dirty="0">
                <a:solidFill>
                  <a:schemeClr val="tx1"/>
                </a:solidFill>
              </a:rPr>
              <a:t>2 168 субъектов предпринимательства</a:t>
            </a:r>
            <a:r>
              <a:rPr lang="ru-RU" sz="1400" dirty="0">
                <a:solidFill>
                  <a:schemeClr val="tx1"/>
                </a:solidFill>
              </a:rPr>
              <a:t>, из них: 1 среднее, 39 малых, 2128 </a:t>
            </a:r>
            <a:r>
              <a:rPr lang="ru-RU" sz="1400" dirty="0" err="1">
                <a:solidFill>
                  <a:schemeClr val="tx1"/>
                </a:solidFill>
              </a:rPr>
              <a:t>микропредприятия</a:t>
            </a:r>
            <a:r>
              <a:rPr lang="ru-RU" sz="1400" dirty="0">
                <a:solidFill>
                  <a:schemeClr val="tx1"/>
                </a:solidFill>
              </a:rPr>
              <a:t>, среди них 3 предприятия являются социальными.</a:t>
            </a:r>
          </a:p>
        </p:txBody>
      </p:sp>
      <p:sp>
        <p:nvSpPr>
          <p:cNvPr id="9" name="Прямоугольник с двумя скругленными противолежащими углами 8"/>
          <p:cNvSpPr/>
          <p:nvPr/>
        </p:nvSpPr>
        <p:spPr>
          <a:xfrm>
            <a:off x="205269" y="2253450"/>
            <a:ext cx="8724121" cy="1606182"/>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dirty="0">
                <a:solidFill>
                  <a:schemeClr val="tx1"/>
                </a:solidFill>
              </a:rPr>
              <a:t>19 и 20 июня 2023 г. в г. Мирный состоялся II Региональный инвестиционный форум «</a:t>
            </a:r>
            <a:r>
              <a:rPr lang="ru-RU" sz="1400" dirty="0" err="1">
                <a:solidFill>
                  <a:schemeClr val="tx1"/>
                </a:solidFill>
              </a:rPr>
              <a:t>МИРный</a:t>
            </a:r>
            <a:r>
              <a:rPr lang="ru-RU" sz="1400" dirty="0">
                <a:solidFill>
                  <a:schemeClr val="tx1"/>
                </a:solidFill>
              </a:rPr>
              <a:t> – территория развития». Основная цель - развитие инвестиционной привлекательности территорий. Всего в форуме участвовало 397 чел. На площадках форума было рассмотрено 45 инвестиционных проектов с общим объемом инвестиций на сумму 374,6 млрд. руб. Это проекты строительства рудника «Мир-Глубокий», освоения </a:t>
            </a:r>
            <a:r>
              <a:rPr lang="ru-RU" sz="1400" dirty="0" err="1">
                <a:solidFill>
                  <a:schemeClr val="tx1"/>
                </a:solidFill>
              </a:rPr>
              <a:t>Тымпучиканского</a:t>
            </a:r>
            <a:r>
              <a:rPr lang="ru-RU" sz="1400" dirty="0">
                <a:solidFill>
                  <a:schemeClr val="tx1"/>
                </a:solidFill>
              </a:rPr>
              <a:t> месторождения, ключевые проекты мастер-плана, проекты потенциальных резидентов преференциальных режимов, а также проекты обрабатывающей промышленности, сельского хозяйства и туризма.</a:t>
            </a:r>
          </a:p>
        </p:txBody>
      </p:sp>
    </p:spTree>
    <p:extLst>
      <p:ext uri="{BB962C8B-B14F-4D97-AF65-F5344CB8AC3E}">
        <p14:creationId xmlns:p14="http://schemas.microsoft.com/office/powerpoint/2010/main" val="22761833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911" y="0"/>
            <a:ext cx="8798213" cy="1304925"/>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Bef>
                <a:spcPts val="600"/>
              </a:spcBef>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113" y="1230278"/>
            <a:ext cx="5094515" cy="3519003"/>
          </a:xfrm>
          <a:prstGeom prst="rect">
            <a:avLst/>
          </a:prstGeom>
          <a:ln>
            <a:noFill/>
          </a:ln>
          <a:effectLst>
            <a:softEdge rad="112500"/>
          </a:effectLst>
        </p:spPr>
      </p:pic>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11" y="4801741"/>
            <a:ext cx="2418254" cy="1859417"/>
          </a:xfrm>
          <a:prstGeom prst="rect">
            <a:avLst/>
          </a:prstGeom>
          <a:ln>
            <a:noFill/>
          </a:ln>
          <a:effectLst>
            <a:softEdge rad="112500"/>
          </a:effectLst>
        </p:spPr>
      </p:pic>
      <p:pic>
        <p:nvPicPr>
          <p:cNvPr id="7" name="Рисунок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280" y="4749281"/>
            <a:ext cx="2395802" cy="1861773"/>
          </a:xfrm>
          <a:prstGeom prst="rect">
            <a:avLst/>
          </a:prstGeom>
          <a:ln>
            <a:noFill/>
          </a:ln>
          <a:effectLst>
            <a:softEdge rad="112500"/>
          </a:effectLst>
        </p:spPr>
      </p:pic>
      <p:pic>
        <p:nvPicPr>
          <p:cNvPr id="8" name="Рисунок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1160" y="4801741"/>
            <a:ext cx="2667125" cy="1786959"/>
          </a:xfrm>
          <a:prstGeom prst="rect">
            <a:avLst/>
          </a:prstGeom>
          <a:ln>
            <a:noFill/>
          </a:ln>
          <a:effectLst>
            <a:softEdge rad="112500"/>
          </a:effectLst>
        </p:spPr>
      </p:pic>
    </p:spTree>
    <p:extLst>
      <p:ext uri="{BB962C8B-B14F-4D97-AF65-F5344CB8AC3E}">
        <p14:creationId xmlns:p14="http://schemas.microsoft.com/office/powerpoint/2010/main" val="8010099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2911" y="1228726"/>
            <a:ext cx="8724866" cy="3072686"/>
          </a:xfrm>
        </p:spPr>
        <p:txBody>
          <a:bodyPr>
            <a:normAutofit lnSpcReduction="10000"/>
          </a:bodyPr>
          <a:lstStyle/>
          <a:p>
            <a:pPr marL="0" lvl="0" indent="0">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500" dirty="0" smtClean="0"/>
              <a:t>Создание </a:t>
            </a:r>
            <a:r>
              <a:rPr lang="ru-RU" sz="1500" dirty="0"/>
              <a:t>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a:t>
            </a:r>
            <a:r>
              <a:rPr lang="ru-RU" sz="1500" dirty="0" smtClean="0"/>
              <a:t>районе.</a:t>
            </a:r>
          </a:p>
          <a:p>
            <a:pPr marL="0" lvl="0" indent="0">
              <a:lnSpc>
                <a:spcPct val="100000"/>
              </a:lnSpc>
              <a:buClr>
                <a:srgbClr val="C00000"/>
              </a:buClr>
              <a:buNone/>
            </a:pPr>
            <a:r>
              <a:rPr lang="ru-RU" sz="1600" b="1" u="sng" dirty="0" smtClean="0">
                <a:solidFill>
                  <a:schemeClr val="accent2">
                    <a:lumMod val="75000"/>
                  </a:schemeClr>
                </a:solidFill>
              </a:rPr>
              <a:t>ЗАДАЧИ</a:t>
            </a:r>
            <a:r>
              <a:rPr lang="ru-RU" sz="1600" dirty="0"/>
              <a:t>:</a:t>
            </a:r>
            <a:r>
              <a:rPr lang="ru-RU" sz="1400" dirty="0"/>
              <a:t> </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для сохранения поголовья сельскохозяйственных животных, птиц в личных подсобных и организованных </a:t>
            </a:r>
            <a:r>
              <a:rPr lang="ru-RU" sz="1500" dirty="0" smtClean="0"/>
              <a:t>хозяйствах;</a:t>
            </a:r>
          </a:p>
          <a:p>
            <a:pPr lvl="0" algn="just">
              <a:lnSpc>
                <a:spcPct val="100000"/>
              </a:lnSpc>
              <a:spcBef>
                <a:spcPts val="0"/>
              </a:spcBef>
              <a:buClr>
                <a:srgbClr val="C00000"/>
              </a:buClr>
              <a:buFont typeface="Wingdings" panose="05000000000000000000" pitchFamily="2" charset="2"/>
              <a:buChar char="ü"/>
            </a:pPr>
            <a:r>
              <a:rPr lang="ru-RU" sz="1500" dirty="0" smtClean="0"/>
              <a:t>Содействие </a:t>
            </a:r>
            <a:r>
              <a:rPr lang="ru-RU" sz="1500" dirty="0"/>
              <a:t>развитию производства пищевой и перерабатывающей отрасли сельского </a:t>
            </a:r>
            <a:r>
              <a:rPr lang="ru-RU" sz="1500" dirty="0" smtClean="0"/>
              <a:t>хозяйства</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для расширения общей площади сельскохозяйственных угодий и посевных </a:t>
            </a:r>
            <a:r>
              <a:rPr lang="ru-RU" sz="1500" dirty="0" smtClean="0"/>
              <a:t>площадей;</a:t>
            </a:r>
          </a:p>
          <a:p>
            <a:pPr lvl="0" algn="just">
              <a:lnSpc>
                <a:spcPct val="100000"/>
              </a:lnSpc>
              <a:spcBef>
                <a:spcPts val="0"/>
              </a:spcBef>
              <a:buClr>
                <a:srgbClr val="C00000"/>
              </a:buClr>
              <a:buFont typeface="Wingdings" panose="05000000000000000000" pitchFamily="2" charset="2"/>
              <a:buChar char="ü"/>
            </a:pPr>
            <a:r>
              <a:rPr lang="ru-RU" sz="1500" dirty="0" smtClean="0"/>
              <a:t>Содействие </a:t>
            </a:r>
            <a:r>
              <a:rPr lang="ru-RU" sz="1500" dirty="0"/>
              <a:t>в увеличении количества предприятий, занятых производством рыбной и мясной </a:t>
            </a:r>
            <a:r>
              <a:rPr lang="ru-RU" sz="1500" dirty="0" smtClean="0"/>
              <a:t>продукции;</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для улучшения материально-технической базы сельскохозяйственных </a:t>
            </a:r>
            <a:r>
              <a:rPr lang="ru-RU" sz="1500" dirty="0" smtClean="0"/>
              <a:t>товаропроизводителей;</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развития сельского хозяйства путем стимулирования работников агропромышленного </a:t>
            </a:r>
            <a:r>
              <a:rPr lang="ru-RU" sz="1500" dirty="0" smtClean="0"/>
              <a:t>комплекса.</a:t>
            </a:r>
            <a:endParaRPr lang="ru-RU" sz="1500" dirty="0"/>
          </a:p>
          <a:p>
            <a:pPr lvl="0" algn="just">
              <a:lnSpc>
                <a:spcPct val="100000"/>
              </a:lnSpc>
              <a:spcBef>
                <a:spcPts val="0"/>
              </a:spcBef>
              <a:buClr>
                <a:srgbClr val="C00000"/>
              </a:buClr>
              <a:buFont typeface="Wingdings" panose="05000000000000000000" pitchFamily="2" charset="2"/>
              <a:buChar char="ü"/>
            </a:pPr>
            <a:endParaRPr lang="ru-RU" sz="1500" dirty="0" smtClean="0"/>
          </a:p>
        </p:txBody>
      </p:sp>
      <p:sp>
        <p:nvSpPr>
          <p:cNvPr id="5" name="Объект 3"/>
          <p:cNvSpPr txBox="1">
            <a:spLocks/>
          </p:cNvSpPr>
          <p:nvPr/>
        </p:nvSpPr>
        <p:spPr>
          <a:xfrm>
            <a:off x="299344" y="4472357"/>
            <a:ext cx="8765346"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11" name="Таблица 10"/>
          <p:cNvGraphicFramePr>
            <a:graphicFrameLocks noGrp="1"/>
          </p:cNvGraphicFramePr>
          <p:nvPr>
            <p:extLst>
              <p:ext uri="{D42A27DB-BD31-4B8C-83A1-F6EECF244321}">
                <p14:modId xmlns:p14="http://schemas.microsoft.com/office/powerpoint/2010/main" val="2070560872"/>
              </p:ext>
            </p:extLst>
          </p:nvPr>
        </p:nvGraphicFramePr>
        <p:xfrm>
          <a:off x="299344" y="4910290"/>
          <a:ext cx="8532000" cy="17686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67125">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73 251,7</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50 380,4</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50 380,4</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76 506,8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76 50,8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462713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7 714,6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7 211,9</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7 714,6</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13 970,1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13 970,1</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80 966,3</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57 592,3</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58 095,0</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90 476,9</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90 476,9</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Заголовок 1"/>
          <p:cNvSpPr>
            <a:spLocks noGrp="1"/>
          </p:cNvSpPr>
          <p:nvPr>
            <p:ph type="title"/>
          </p:nvPr>
        </p:nvSpPr>
        <p:spPr>
          <a:xfrm>
            <a:off x="202911" y="0"/>
            <a:ext cx="8798213" cy="1304925"/>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Bef>
                <a:spcPts val="600"/>
              </a:spcBef>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spTree>
    <p:extLst>
      <p:ext uri="{BB962C8B-B14F-4D97-AF65-F5344CB8AC3E}">
        <p14:creationId xmlns:p14="http://schemas.microsoft.com/office/powerpoint/2010/main" val="29371352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14815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«Создание условий для развития и поддержки сельскохозяйственного производства в поселениях, расширения рынка сельскохозяйственной продукции, сырья и продовольствия в Мирнинском районе на 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93447" y="146723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737046045"/>
              </p:ext>
            </p:extLst>
          </p:nvPr>
        </p:nvGraphicFramePr>
        <p:xfrm>
          <a:off x="326104" y="1904788"/>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smtClean="0">
                          <a:effectLst/>
                        </a:rPr>
                        <a:t>Государственный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90 106,3</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90 106,3</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0659216"/>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14 152,2</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11 759,6</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104 258,5</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101 865,9</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600806498"/>
              </p:ext>
            </p:extLst>
          </p:nvPr>
        </p:nvGraphicFramePr>
        <p:xfrm>
          <a:off x="293447" y="3456860"/>
          <a:ext cx="8659741" cy="1950720"/>
        </p:xfrm>
        <a:graphic>
          <a:graphicData uri="http://schemas.openxmlformats.org/drawingml/2006/table">
            <a:tbl>
              <a:tblPr firstRow="1" bandRow="1">
                <a:tableStyleId>{5C22544A-7EE6-4342-B048-85BDC9FD1C3A}</a:tableStyleId>
              </a:tblPr>
              <a:tblGrid>
                <a:gridCol w="1721965">
                  <a:extLst>
                    <a:ext uri="{9D8B030D-6E8A-4147-A177-3AD203B41FA5}">
                      <a16:colId xmlns:a16="http://schemas.microsoft.com/office/drawing/2014/main" val="680550676"/>
                    </a:ext>
                  </a:extLst>
                </a:gridCol>
                <a:gridCol w="3415004">
                  <a:extLst>
                    <a:ext uri="{9D8B030D-6E8A-4147-A177-3AD203B41FA5}">
                      <a16:colId xmlns:a16="http://schemas.microsoft.com/office/drawing/2014/main" val="1830906633"/>
                    </a:ext>
                  </a:extLst>
                </a:gridCol>
                <a:gridCol w="3522772">
                  <a:extLst>
                    <a:ext uri="{9D8B030D-6E8A-4147-A177-3AD203B41FA5}">
                      <a16:colId xmlns:a16="http://schemas.microsoft.com/office/drawing/2014/main" val="827848110"/>
                    </a:ext>
                  </a:extLst>
                </a:gridCol>
              </a:tblGrid>
              <a:tr h="252000">
                <a:tc gridSpan="3">
                  <a:txBody>
                    <a:bodyPr/>
                    <a:lstStyle/>
                    <a:p>
                      <a:pPr marL="0" marR="0" indent="17780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На территории Мирнинского района деятельностью в области агропромышленного комплекса занимаются:</a:t>
                      </a:r>
                    </a:p>
                  </a:txBody>
                  <a:tcPr>
                    <a:solidFill>
                      <a:schemeClr val="accent1">
                        <a:lumMod val="20000"/>
                        <a:lumOff val="80000"/>
                      </a:schemeClr>
                    </a:solidFill>
                  </a:tcPr>
                </a:tc>
                <a:tc h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ru-RU" sz="1200" b="0" dirty="0" smtClean="0">
                        <a:solidFill>
                          <a:schemeClr val="tx1"/>
                        </a:solidFill>
                      </a:endParaRPr>
                    </a:p>
                  </a:txBody>
                  <a:tcPr/>
                </a:tc>
                <a:tc hMerge="1">
                  <a:txBody>
                    <a:bodyPr/>
                    <a:lstStyle/>
                    <a:p>
                      <a:pPr marL="0" marR="0" indent="177800" algn="just" defTabSz="914400" rtl="0" eaLnBrk="1" fontAlgn="auto" latinLnBrk="0" hangingPunct="1">
                        <a:lnSpc>
                          <a:spcPct val="100000"/>
                        </a:lnSpc>
                        <a:spcBef>
                          <a:spcPts val="600"/>
                        </a:spcBef>
                        <a:spcAft>
                          <a:spcPts val="0"/>
                        </a:spcAft>
                        <a:buClrTx/>
                        <a:buSzTx/>
                        <a:buFontTx/>
                        <a:buNone/>
                        <a:tabLst/>
                        <a:defRPr/>
                      </a:pPr>
                      <a:endParaRPr lang="ru-RU" sz="1200" kern="1200" dirty="0" smtClean="0">
                        <a:solidFill>
                          <a:schemeClr val="tx1"/>
                        </a:solidFill>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933823027"/>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АО Совхоз «Новый»</a:t>
                      </a: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ГКП РС (Я) «Якутский скот»</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13 </a:t>
                      </a:r>
                      <a:r>
                        <a:rPr lang="ru-RU" sz="1400" kern="1200" dirty="0" smtClean="0">
                          <a:solidFill>
                            <a:schemeClr val="tx1"/>
                          </a:solidFill>
                          <a:latin typeface="+mn-lt"/>
                          <a:ea typeface="+mn-ea"/>
                          <a:cs typeface="+mn-cs"/>
                        </a:rPr>
                        <a:t>родовых общин</a:t>
                      </a:r>
                    </a:p>
                  </a:txBody>
                  <a:tcPr/>
                </a:tc>
                <a:extLst>
                  <a:ext uri="{0D108BD9-81ED-4DB2-BD59-A6C34878D82A}">
                    <a16:rowId xmlns:a16="http://schemas.microsoft.com/office/drawing/2014/main" val="2878306978"/>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ООО «Новый»</a:t>
                      </a: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ГУП «Чернышевский рыбоводный завод»</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8</a:t>
                      </a:r>
                      <a:r>
                        <a:rPr lang="ru-RU" sz="1400" kern="1200" dirty="0" smtClean="0">
                          <a:solidFill>
                            <a:schemeClr val="tx1"/>
                          </a:solidFill>
                          <a:latin typeface="+mn-lt"/>
                          <a:ea typeface="+mn-ea"/>
                          <a:cs typeface="+mn-cs"/>
                        </a:rPr>
                        <a:t> индивидуальных предпринимателей</a:t>
                      </a:r>
                    </a:p>
                  </a:txBody>
                  <a:tcPr/>
                </a:tc>
                <a:extLst>
                  <a:ext uri="{0D108BD9-81ED-4DB2-BD59-A6C34878D82A}">
                    <a16:rowId xmlns:a16="http://schemas.microsoft.com/office/drawing/2014/main" val="3900806381"/>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ООО «МИРМИЛК»</a:t>
                      </a: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КФХ ИП Бородин И.В. (</a:t>
                      </a:r>
                      <a:r>
                        <a:rPr lang="ru-RU" sz="1400" kern="1200" dirty="0" err="1" smtClean="0">
                          <a:solidFill>
                            <a:schemeClr val="tx1"/>
                          </a:solidFill>
                          <a:latin typeface="+mn-lt"/>
                          <a:ea typeface="+mn-ea"/>
                          <a:cs typeface="+mn-cs"/>
                        </a:rPr>
                        <a:t>п.Айхал</a:t>
                      </a:r>
                      <a:r>
                        <a:rPr lang="ru-RU" sz="1400" kern="1200" dirty="0" smtClean="0">
                          <a:solidFill>
                            <a:schemeClr val="tx1"/>
                          </a:solidFill>
                          <a:latin typeface="+mn-lt"/>
                          <a:ea typeface="+mn-ea"/>
                          <a:cs typeface="+mn-cs"/>
                        </a:rPr>
                        <a:t>)</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75</a:t>
                      </a:r>
                      <a:r>
                        <a:rPr lang="ru-RU" sz="1400" kern="1200" dirty="0" smtClean="0">
                          <a:solidFill>
                            <a:schemeClr val="tx1"/>
                          </a:solidFill>
                          <a:latin typeface="+mn-lt"/>
                          <a:ea typeface="+mn-ea"/>
                          <a:cs typeface="+mn-cs"/>
                        </a:rPr>
                        <a:t> личных подсобных хозяйств</a:t>
                      </a:r>
                    </a:p>
                  </a:txBody>
                  <a:tcPr/>
                </a:tc>
                <a:extLst>
                  <a:ext uri="{0D108BD9-81ED-4DB2-BD59-A6C34878D82A}">
                    <a16:rowId xmlns:a16="http://schemas.microsoft.com/office/drawing/2014/main" val="1490133823"/>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ООО «Родник»</a:t>
                      </a:r>
                      <a:endParaRPr lang="ru-RU" sz="1400" kern="1200" dirty="0">
                        <a:solidFill>
                          <a:schemeClr val="tx1"/>
                        </a:solidFill>
                        <a:latin typeface="+mn-lt"/>
                        <a:ea typeface="+mn-ea"/>
                        <a:cs typeface="+mn-cs"/>
                      </a:endParaRP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СХППЖК «Сандалы»</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5</a:t>
                      </a:r>
                      <a:r>
                        <a:rPr lang="ru-RU" sz="1400" kern="1200" dirty="0" smtClean="0">
                          <a:solidFill>
                            <a:schemeClr val="tx1"/>
                          </a:solidFill>
                          <a:latin typeface="+mn-lt"/>
                          <a:ea typeface="+mn-ea"/>
                          <a:cs typeface="+mn-cs"/>
                        </a:rPr>
                        <a:t> крупных огороднических некоммерческих товариществ</a:t>
                      </a:r>
                    </a:p>
                  </a:txBody>
                  <a:tcPr/>
                </a:tc>
                <a:extLst>
                  <a:ext uri="{0D108BD9-81ED-4DB2-BD59-A6C34878D82A}">
                    <a16:rowId xmlns:a16="http://schemas.microsoft.com/office/drawing/2014/main" val="560783229"/>
                  </a:ext>
                </a:extLst>
              </a:tr>
            </a:tbl>
          </a:graphicData>
        </a:graphic>
      </p:graphicFrame>
    </p:spTree>
    <p:extLst>
      <p:ext uri="{BB962C8B-B14F-4D97-AF65-F5344CB8AC3E}">
        <p14:creationId xmlns:p14="http://schemas.microsoft.com/office/powerpoint/2010/main" val="38976541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14815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«Создание условий для развития и поддержки сельскохозяйственного производства в поселениях, расширения рынка сельскохозяйственной продукции, сырья и продовольствия в Мирнинском районе на 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125965" y="1225356"/>
            <a:ext cx="8709660" cy="600164"/>
          </a:xfrm>
          <a:prstGeom prst="rect">
            <a:avLst/>
          </a:prstGeom>
        </p:spPr>
        <p:txBody>
          <a:bodyPr wrap="square">
            <a:spAutoFit/>
          </a:bodyPr>
          <a:lstStyle/>
          <a:p>
            <a:pPr indent="180975" algn="just"/>
            <a:r>
              <a:rPr lang="ru-RU" sz="1400" dirty="0" smtClean="0"/>
              <a:t>В рамках программы реализовано </a:t>
            </a:r>
            <a:r>
              <a:rPr lang="ru-RU" sz="1400" b="1" dirty="0"/>
              <a:t>25 </a:t>
            </a:r>
            <a:r>
              <a:rPr lang="ru-RU" sz="1400" b="1" dirty="0" smtClean="0"/>
              <a:t>мероприятий</a:t>
            </a:r>
            <a:r>
              <a:rPr lang="ru-RU" sz="1400" dirty="0" smtClean="0"/>
              <a:t>, в т.</a:t>
            </a:r>
            <a:r>
              <a:rPr lang="en-US" sz="1400" dirty="0" smtClean="0"/>
              <a:t> </a:t>
            </a:r>
            <a:r>
              <a:rPr lang="ru-RU" sz="1400" dirty="0" smtClean="0"/>
              <a:t>ч.:</a:t>
            </a:r>
          </a:p>
          <a:p>
            <a:pPr algn="just">
              <a:spcBef>
                <a:spcPts val="600"/>
              </a:spcBef>
            </a:pPr>
            <a:endParaRPr lang="ru-RU" sz="1400" dirty="0" smtClean="0"/>
          </a:p>
        </p:txBody>
      </p:sp>
      <p:sp>
        <p:nvSpPr>
          <p:cNvPr id="4" name="Прямоугольник с двумя скругленными противолежащими углами 3"/>
          <p:cNvSpPr/>
          <p:nvPr/>
        </p:nvSpPr>
        <p:spPr>
          <a:xfrm>
            <a:off x="205275" y="1590754"/>
            <a:ext cx="8724121" cy="205751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smtClean="0">
                <a:solidFill>
                  <a:schemeClr val="tx1"/>
                </a:solidFill>
              </a:rPr>
              <a:t>По </a:t>
            </a:r>
            <a:r>
              <a:rPr lang="ru-RU" sz="1400" b="1" u="sng" dirty="0">
                <a:solidFill>
                  <a:schemeClr val="tx1"/>
                </a:solidFill>
              </a:rPr>
              <a:t>мероприятиям по стимулированию роста производства продукции животноводства путем сохранения поголовья сельскохозяйственных животных предоставлены субсидии на развитие кормопроизводства:</a:t>
            </a:r>
          </a:p>
          <a:p>
            <a:pPr indent="177800" algn="just"/>
            <a:r>
              <a:rPr lang="ru-RU" sz="1300" dirty="0">
                <a:solidFill>
                  <a:schemeClr val="tx1"/>
                </a:solidFill>
              </a:rPr>
              <a:t>на содержание крупного рогатого скота в сумме 1 591,0 тыс. руб. (</a:t>
            </a:r>
            <a:r>
              <a:rPr lang="ru-RU" sz="1300" dirty="0" smtClean="0">
                <a:solidFill>
                  <a:schemeClr val="tx1"/>
                </a:solidFill>
              </a:rPr>
              <a:t>получатели 16 </a:t>
            </a:r>
            <a:r>
              <a:rPr lang="ru-RU" sz="1300" dirty="0">
                <a:solidFill>
                  <a:schemeClr val="tx1"/>
                </a:solidFill>
              </a:rPr>
              <a:t>личных подсобных хозяйств);</a:t>
            </a:r>
          </a:p>
          <a:p>
            <a:pPr indent="177800" algn="just"/>
            <a:r>
              <a:rPr lang="ru-RU" sz="1300" dirty="0">
                <a:solidFill>
                  <a:schemeClr val="tx1"/>
                </a:solidFill>
              </a:rPr>
              <a:t>на содержание маточного поголовья лошадей в сумме 365,0 тыс. руб. (получатели РО МН «</a:t>
            </a:r>
            <a:r>
              <a:rPr lang="ru-RU" sz="1300" dirty="0" err="1">
                <a:solidFill>
                  <a:schemeClr val="tx1"/>
                </a:solidFill>
              </a:rPr>
              <a:t>Куохаан</a:t>
            </a:r>
            <a:r>
              <a:rPr lang="ru-RU" sz="1300" dirty="0">
                <a:solidFill>
                  <a:schemeClr val="tx1"/>
                </a:solidFill>
              </a:rPr>
              <a:t>», ИП </a:t>
            </a:r>
            <a:r>
              <a:rPr lang="ru-RU" sz="1300" dirty="0" err="1">
                <a:solidFill>
                  <a:schemeClr val="tx1"/>
                </a:solidFill>
              </a:rPr>
              <a:t>Габышев</a:t>
            </a:r>
            <a:r>
              <a:rPr lang="ru-RU" sz="1300" dirty="0">
                <a:solidFill>
                  <a:schemeClr val="tx1"/>
                </a:solidFill>
              </a:rPr>
              <a:t> А.В.);</a:t>
            </a:r>
          </a:p>
          <a:p>
            <a:pPr indent="177800" algn="just"/>
            <a:r>
              <a:rPr lang="ru-RU" sz="1300" dirty="0">
                <a:solidFill>
                  <a:schemeClr val="tx1"/>
                </a:solidFill>
              </a:rPr>
              <a:t>на производство и переработку сырого молока в сумме 66 924,0 </a:t>
            </a:r>
            <a:r>
              <a:rPr lang="ru-RU" sz="1300" dirty="0" err="1">
                <a:solidFill>
                  <a:schemeClr val="tx1"/>
                </a:solidFill>
              </a:rPr>
              <a:t>тыс.руб</a:t>
            </a:r>
            <a:r>
              <a:rPr lang="ru-RU" sz="1300" dirty="0">
                <a:solidFill>
                  <a:schemeClr val="tx1"/>
                </a:solidFill>
              </a:rPr>
              <a:t>. (получатель АО Совхоз «Новый»);</a:t>
            </a:r>
          </a:p>
          <a:p>
            <a:pPr marL="177800" algn="just"/>
            <a:r>
              <a:rPr lang="ru-RU" sz="1300" dirty="0">
                <a:solidFill>
                  <a:schemeClr val="tx1"/>
                </a:solidFill>
              </a:rPr>
              <a:t>на транспортировку и кормов для крупного рогатого скота в целях устойчивой зимовки скота в сумме 8 397,2 </a:t>
            </a:r>
            <a:r>
              <a:rPr lang="ru-RU" sz="1300" dirty="0" err="1">
                <a:solidFill>
                  <a:schemeClr val="tx1"/>
                </a:solidFill>
              </a:rPr>
              <a:t>тыс.руб</a:t>
            </a:r>
            <a:r>
              <a:rPr lang="ru-RU" sz="1300" dirty="0">
                <a:solidFill>
                  <a:schemeClr val="tx1"/>
                </a:solidFill>
              </a:rPr>
              <a:t>. (получатель АО Совхоз «Новый»);</a:t>
            </a:r>
          </a:p>
          <a:p>
            <a:pPr indent="177800" algn="just"/>
            <a:r>
              <a:rPr lang="ru-RU" sz="1300" dirty="0">
                <a:solidFill>
                  <a:schemeClr val="tx1"/>
                </a:solidFill>
              </a:rPr>
              <a:t>на поддержку табунного коневодства в сумме 100,0 тыс. руб. (получатель ГКП РС (Я) «Якутский скот»);</a:t>
            </a:r>
          </a:p>
          <a:p>
            <a:pPr indent="177800" algn="just"/>
            <a:r>
              <a:rPr lang="ru-RU" sz="1300" dirty="0">
                <a:solidFill>
                  <a:schemeClr val="tx1"/>
                </a:solidFill>
              </a:rPr>
              <a:t>на ведение личного подсобного хозяйства в сумме 142,7 тыс. руб. (получатели 7 личных подсобных хозяйств).</a:t>
            </a:r>
          </a:p>
        </p:txBody>
      </p:sp>
      <p:sp>
        <p:nvSpPr>
          <p:cNvPr id="5" name="Прямоугольник с двумя скругленными противолежащими углами 4"/>
          <p:cNvSpPr/>
          <p:nvPr/>
        </p:nvSpPr>
        <p:spPr>
          <a:xfrm>
            <a:off x="219270" y="3836385"/>
            <a:ext cx="8724121" cy="1379088"/>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smtClean="0">
                <a:solidFill>
                  <a:schemeClr val="tx1"/>
                </a:solidFill>
              </a:rPr>
              <a:t>По </a:t>
            </a:r>
            <a:r>
              <a:rPr lang="ru-RU" sz="1400" b="1" u="sng" dirty="0">
                <a:solidFill>
                  <a:schemeClr val="tx1"/>
                </a:solidFill>
              </a:rPr>
              <a:t>мероприятиям по стимулированию роста уровня продукции растениеводства, укрепления кормовой базы скотоводства предоставлены субсидии:</a:t>
            </a:r>
          </a:p>
          <a:p>
            <a:pPr indent="177800" algn="just"/>
            <a:r>
              <a:rPr lang="ru-RU" sz="1300" dirty="0">
                <a:solidFill>
                  <a:schemeClr val="tx1"/>
                </a:solidFill>
              </a:rPr>
              <a:t>на развитие кормопроизводства в сумме 10 202,3 тыс. руб. (получатель АО Совхоз «Новый»);</a:t>
            </a:r>
          </a:p>
          <a:p>
            <a:pPr indent="177800" algn="just"/>
            <a:r>
              <a:rPr lang="ru-RU" sz="1300" dirty="0">
                <a:solidFill>
                  <a:schemeClr val="tx1"/>
                </a:solidFill>
              </a:rPr>
              <a:t>на сохранение и (или) увеличение урожайности по производству картофеля в сумме 41,9 тыс. руб.(получатель ООО «Родник»);</a:t>
            </a:r>
          </a:p>
          <a:p>
            <a:pPr indent="177800" algn="just"/>
            <a:r>
              <a:rPr lang="ru-RU" sz="1300" dirty="0">
                <a:solidFill>
                  <a:schemeClr val="tx1"/>
                </a:solidFill>
              </a:rPr>
              <a:t>на сохранение и (или) увеличение урожайности по производству овощей открытого грунта в сумме 6,7 тыс. руб. (получатель ООО «Родник»).</a:t>
            </a:r>
          </a:p>
        </p:txBody>
      </p:sp>
      <p:sp>
        <p:nvSpPr>
          <p:cNvPr id="6" name="Прямоугольник с двумя скругленными противолежащими углами 5"/>
          <p:cNvSpPr/>
          <p:nvPr/>
        </p:nvSpPr>
        <p:spPr>
          <a:xfrm>
            <a:off x="219269" y="5376762"/>
            <a:ext cx="8724121" cy="62075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smtClean="0">
                <a:solidFill>
                  <a:schemeClr val="tx1"/>
                </a:solidFill>
              </a:rPr>
              <a:t>По </a:t>
            </a:r>
            <a:r>
              <a:rPr lang="ru-RU" sz="1400" b="1" u="sng" dirty="0">
                <a:solidFill>
                  <a:schemeClr val="tx1"/>
                </a:solidFill>
              </a:rPr>
              <a:t>мероприятиям в содействии производства пищевой и перерабатывающей отрасли </a:t>
            </a:r>
            <a:r>
              <a:rPr lang="ru-RU" sz="1400" dirty="0">
                <a:solidFill>
                  <a:schemeClr val="tx1"/>
                </a:solidFill>
              </a:rPr>
              <a:t>оказана финансовая поддержка по приобретению оборудования для переработки мяса в сумме 500,0 тыс. руб. (получатель ИП </a:t>
            </a:r>
            <a:r>
              <a:rPr lang="ru-RU" sz="1400" dirty="0" err="1">
                <a:solidFill>
                  <a:schemeClr val="tx1"/>
                </a:solidFill>
              </a:rPr>
              <a:t>Раяновой</a:t>
            </a:r>
            <a:r>
              <a:rPr lang="ru-RU" sz="1400" dirty="0">
                <a:solidFill>
                  <a:schemeClr val="tx1"/>
                </a:solidFill>
              </a:rPr>
              <a:t> В.Р.);</a:t>
            </a:r>
          </a:p>
        </p:txBody>
      </p:sp>
      <p:sp>
        <p:nvSpPr>
          <p:cNvPr id="7" name="Прямоугольник с двумя скругленными противолежащими углами 6"/>
          <p:cNvSpPr/>
          <p:nvPr/>
        </p:nvSpPr>
        <p:spPr>
          <a:xfrm>
            <a:off x="219270" y="6145645"/>
            <a:ext cx="8724121" cy="62075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a:solidFill>
                  <a:schemeClr val="tx1"/>
                </a:solidFill>
              </a:rPr>
              <a:t>П</a:t>
            </a:r>
            <a:r>
              <a:rPr lang="ru-RU" sz="1400" b="1" u="sng" dirty="0" smtClean="0">
                <a:solidFill>
                  <a:schemeClr val="tx1"/>
                </a:solidFill>
              </a:rPr>
              <a:t>о </a:t>
            </a:r>
            <a:r>
              <a:rPr lang="ru-RU" sz="1400" b="1" u="sng" dirty="0">
                <a:solidFill>
                  <a:schemeClr val="tx1"/>
                </a:solidFill>
              </a:rPr>
              <a:t>мероприятиям по стимулированию работников агропромышленного комплекса</a:t>
            </a:r>
            <a:r>
              <a:rPr lang="ru-RU" sz="1400" dirty="0">
                <a:solidFill>
                  <a:schemeClr val="tx1"/>
                </a:solidFill>
              </a:rPr>
              <a:t>, в рамках которых в 2023 году были организованы выставки-ярмарки, «День охотника», а также присуждены премии Главы района на сумму 170 тыс. рублей.</a:t>
            </a:r>
          </a:p>
        </p:txBody>
      </p:sp>
    </p:spTree>
    <p:extLst>
      <p:ext uri="{BB962C8B-B14F-4D97-AF65-F5344CB8AC3E}">
        <p14:creationId xmlns:p14="http://schemas.microsoft.com/office/powerpoint/2010/main" val="3952026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9399" y="80961"/>
            <a:ext cx="8607425" cy="12604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ИНФОРМАЦИОННОЙ ОТКРЫТОСТИ ДЕЯТЕЛЬНОСТИ ОРГАНОВ МЕСТНОГО САМОУПРАВЛЕНИЯ МО «МИРНИНСКИЙ РАЙОН»</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9" name="Рисунок 8"/>
          <p:cNvPicPr/>
          <p:nvPr/>
        </p:nvPicPr>
        <p:blipFill rotWithShape="1">
          <a:blip r:embed="rId2"/>
          <a:srcRect l="19870" t="11531" r="26976" b="11871"/>
          <a:stretch/>
        </p:blipFill>
        <p:spPr bwMode="auto">
          <a:xfrm>
            <a:off x="2059345" y="1341434"/>
            <a:ext cx="4789325" cy="3706427"/>
          </a:xfrm>
          <a:prstGeom prst="rect">
            <a:avLst/>
          </a:prstGeom>
          <a:ln>
            <a:noFill/>
          </a:ln>
          <a:effectLst>
            <a:softEdge rad="112500"/>
          </a:effectLst>
          <a:extLst>
            <a:ext uri="{53640926-AAD7-44D8-BBD7-CCE9431645EC}">
              <a14:shadowObscured xmlns:a14="http://schemas.microsoft.com/office/drawing/2010/main"/>
            </a:ext>
          </a:extLst>
        </p:spPr>
      </p:pic>
      <p:pic>
        <p:nvPicPr>
          <p:cNvPr id="11" name="Рисунок 10" descr="M:\Обмен\Бюджет для граждан 2024-2028 г\пресс-служба\IMG_04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9096" y="5011420"/>
            <a:ext cx="2771775" cy="1846580"/>
          </a:xfrm>
          <a:prstGeom prst="rect">
            <a:avLst/>
          </a:prstGeom>
          <a:ln>
            <a:noFill/>
          </a:ln>
          <a:effectLst>
            <a:softEdge rad="112500"/>
          </a:effectLst>
        </p:spPr>
      </p:pic>
    </p:spTree>
    <p:extLst>
      <p:ext uri="{BB962C8B-B14F-4D97-AF65-F5344CB8AC3E}">
        <p14:creationId xmlns:p14="http://schemas.microsoft.com/office/powerpoint/2010/main" val="21694927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2017" y="1489788"/>
            <a:ext cx="8657614" cy="5524499"/>
          </a:xfrm>
        </p:spPr>
        <p:txBody>
          <a:bodyPr>
            <a:normAutofit/>
          </a:bodyPr>
          <a:lstStyle/>
          <a:p>
            <a:pPr marL="0" indent="0" algn="just">
              <a:lnSpc>
                <a:spcPct val="100000"/>
              </a:lnSpc>
              <a:spcBef>
                <a:spcPts val="0"/>
              </a:spcBef>
              <a:spcAft>
                <a:spcPts val="0"/>
              </a:spcAf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800" dirty="0">
                <a:ea typeface="Calibri" panose="020F0502020204030204" pitchFamily="34" charset="0"/>
                <a:cs typeface="Times New Roman" panose="02020603050405020304" pitchFamily="18" charset="0"/>
              </a:rPr>
              <a:t>Обеспечение информационной открытости деятельности органов </a:t>
            </a:r>
            <a:r>
              <a:rPr lang="ru-RU" sz="1800" dirty="0" smtClean="0">
                <a:ea typeface="Calibri" panose="020F0502020204030204" pitchFamily="34" charset="0"/>
                <a:cs typeface="Times New Roman" panose="02020603050405020304" pitchFamily="18" charset="0"/>
              </a:rPr>
              <a:t>местного самоуправления </a:t>
            </a:r>
            <a:r>
              <a:rPr lang="ru-RU" sz="1800" dirty="0">
                <a:ea typeface="Calibri" panose="020F0502020204030204" pitchFamily="34" charset="0"/>
                <a:cs typeface="Times New Roman" panose="02020603050405020304" pitchFamily="18" charset="0"/>
              </a:rPr>
              <a:t>МО «Мирнинский район</a:t>
            </a:r>
            <a:r>
              <a:rPr lang="ru-RU" sz="1800" dirty="0" smtClean="0">
                <a:ea typeface="Calibri" panose="020F0502020204030204" pitchFamily="34" charset="0"/>
                <a:cs typeface="Times New Roman" panose="02020603050405020304" pitchFamily="18" charset="0"/>
              </a:rPr>
              <a:t>»</a:t>
            </a:r>
          </a:p>
          <a:p>
            <a:pPr marL="0" indent="0" algn="just">
              <a:lnSpc>
                <a:spcPct val="107000"/>
              </a:lnSpc>
              <a:spcAft>
                <a:spcPts val="0"/>
              </a:spcAft>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800" dirty="0"/>
              <a:t>О</a:t>
            </a:r>
            <a:r>
              <a:rPr lang="ru-RU" sz="1800" dirty="0" smtClean="0"/>
              <a:t>беспечение </a:t>
            </a:r>
            <a:r>
              <a:rPr lang="ru-RU" sz="1800" dirty="0"/>
              <a:t>доступа жителей Мирнинского района к информации о деятельности органов местного </a:t>
            </a:r>
            <a:r>
              <a:rPr lang="ru-RU" sz="1800" dirty="0" smtClean="0"/>
              <a:t>самоуправления в средствах массовой информации, официальных страницах Администрации в социальных сетях и мессенджерах ;</a:t>
            </a:r>
            <a:endParaRPr lang="ru-RU" sz="1800" dirty="0"/>
          </a:p>
          <a:p>
            <a:pPr lvl="0">
              <a:buClr>
                <a:srgbClr val="C00000"/>
              </a:buClr>
              <a:buFont typeface="Wingdings" panose="05000000000000000000" pitchFamily="2" charset="2"/>
              <a:buChar char="ü"/>
            </a:pPr>
            <a:r>
              <a:rPr lang="ru-RU" sz="1800" dirty="0" smtClean="0"/>
              <a:t> </a:t>
            </a:r>
            <a:r>
              <a:rPr lang="ru-RU" sz="1800" dirty="0"/>
              <a:t>Обеспечение доступа жителей Мирнинского района к </a:t>
            </a:r>
            <a:r>
              <a:rPr lang="ru-RU" sz="1800" dirty="0" smtClean="0"/>
              <a:t>нормативным документам</a:t>
            </a:r>
            <a:r>
              <a:rPr lang="ru-RU" sz="1800" dirty="0"/>
              <a:t>, принимаемым органами местного самоуправления.</a:t>
            </a:r>
          </a:p>
        </p:txBody>
      </p:sp>
      <p:sp>
        <p:nvSpPr>
          <p:cNvPr id="5" name="TextBox 4"/>
          <p:cNvSpPr txBox="1"/>
          <p:nvPr/>
        </p:nvSpPr>
        <p:spPr>
          <a:xfrm>
            <a:off x="253999" y="4356327"/>
            <a:ext cx="8658224"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 </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4233866769"/>
              </p:ext>
            </p:extLst>
          </p:nvPr>
        </p:nvGraphicFramePr>
        <p:xfrm>
          <a:off x="354824" y="4880310"/>
          <a:ext cx="8532000" cy="1369696"/>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564743">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6057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3 435,2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3 335,2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3 435,2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3 435,2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3 435,2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004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3 435,2</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3 335,2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3 435,2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3 435,2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3 435,2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Заголовок 1"/>
          <p:cNvSpPr>
            <a:spLocks noGrp="1"/>
          </p:cNvSpPr>
          <p:nvPr>
            <p:ph type="title"/>
          </p:nvPr>
        </p:nvSpPr>
        <p:spPr>
          <a:xfrm>
            <a:off x="279399" y="80961"/>
            <a:ext cx="8607425" cy="12604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ИНФОРМАЦИОННОЙ ОТКРЫТОСТИ ДЕЯТЕЛЬНОСТИ ОРГАНОВ МЕСТНОГО САМОУПРАВЛЕНИЯ МО «МИРНИНСКИЙ РАЙОН»</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2807089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14815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«Создание условий для развития средств массовой информации и формирования положительного имиджа МО «Мирнинский </a:t>
            </a:r>
            <a:r>
              <a:rPr lang="ru-RU" sz="1800" b="1" dirty="0" smtClean="0">
                <a:solidFill>
                  <a:schemeClr val="tx1"/>
                </a:solidFill>
                <a:cs typeface="Times New Roman" panose="02020603050405020304" pitchFamily="18" charset="0"/>
              </a:rPr>
              <a:t>район»</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на </a:t>
            </a:r>
            <a:r>
              <a:rPr lang="ru-RU" sz="1800" b="1" dirty="0">
                <a:solidFill>
                  <a:schemeClr val="tx1"/>
                </a:solidFill>
                <a:cs typeface="Times New Roman" panose="02020603050405020304" pitchFamily="18" charset="0"/>
              </a:rPr>
              <a:t>2019-2023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565849797"/>
              </p:ext>
            </p:extLst>
          </p:nvPr>
        </p:nvGraphicFramePr>
        <p:xfrm>
          <a:off x="313060" y="1797240"/>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3 663,9</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3 661,6</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3 663,9</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3 661,6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80403" y="1328870"/>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pic>
        <p:nvPicPr>
          <p:cNvPr id="7" name="Рисунок 6" descr="Медиакомпания Алмазный край, телекомпания, Советская ул., 9, Мирный —  Яндекс Карты"/>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060" y="4772511"/>
            <a:ext cx="2949893" cy="2085974"/>
          </a:xfrm>
          <a:prstGeom prst="rect">
            <a:avLst/>
          </a:prstGeom>
          <a:ln>
            <a:noFill/>
          </a:ln>
          <a:effectLst>
            <a:softEdge rad="112500"/>
          </a:effectLst>
        </p:spPr>
      </p:pic>
      <p:sp>
        <p:nvSpPr>
          <p:cNvPr id="5" name="Прямоугольник с двумя скругленными противолежащими углами 4"/>
          <p:cNvSpPr/>
          <p:nvPr/>
        </p:nvSpPr>
        <p:spPr>
          <a:xfrm>
            <a:off x="280403" y="2668225"/>
            <a:ext cx="7068405" cy="2247424"/>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indent="177800" algn="just"/>
            <a:r>
              <a:rPr lang="ru-RU" sz="1400" dirty="0" smtClean="0">
                <a:solidFill>
                  <a:schemeClr val="tx1"/>
                </a:solidFill>
              </a:rPr>
              <a:t>В </a:t>
            </a:r>
            <a:r>
              <a:rPr lang="ru-RU" sz="1400" dirty="0">
                <a:solidFill>
                  <a:schemeClr val="tx1"/>
                </a:solidFill>
              </a:rPr>
              <a:t>2023 году </a:t>
            </a:r>
            <a:r>
              <a:rPr lang="ru-RU" sz="1400" dirty="0" smtClean="0">
                <a:solidFill>
                  <a:schemeClr val="tx1"/>
                </a:solidFill>
              </a:rPr>
              <a:t>Пресс-служба освещала </a:t>
            </a:r>
            <a:r>
              <a:rPr lang="ru-RU" sz="1400" dirty="0">
                <a:solidFill>
                  <a:schemeClr val="tx1"/>
                </a:solidFill>
              </a:rPr>
              <a:t>деятельность Главы </a:t>
            </a:r>
            <a:r>
              <a:rPr lang="ru-RU" sz="1400" dirty="0" smtClean="0">
                <a:solidFill>
                  <a:schemeClr val="tx1"/>
                </a:solidFill>
              </a:rPr>
              <a:t>района, Администрации района, </a:t>
            </a:r>
            <a:r>
              <a:rPr lang="ru-RU" sz="1400" dirty="0">
                <a:solidFill>
                  <a:schemeClr val="tx1"/>
                </a:solidFill>
              </a:rPr>
              <a:t>депутатов районного Совета, Контрольно-счетной палаты в СМИ (печатных, электронных) - в республиканских (</a:t>
            </a:r>
            <a:r>
              <a:rPr lang="ru-RU" sz="1400" dirty="0" err="1">
                <a:solidFill>
                  <a:schemeClr val="tx1"/>
                </a:solidFill>
              </a:rPr>
              <a:t>Улусмедиа</a:t>
            </a:r>
            <a:r>
              <a:rPr lang="ru-RU" sz="1400" dirty="0">
                <a:solidFill>
                  <a:schemeClr val="tx1"/>
                </a:solidFill>
              </a:rPr>
              <a:t>, ЯСИА, газета «Якутия», журнал «МСУ: учимся управлять»), районных, а также на сайте алмазный-</a:t>
            </a:r>
            <a:r>
              <a:rPr lang="ru-RU" sz="1400" dirty="0" err="1">
                <a:solidFill>
                  <a:schemeClr val="tx1"/>
                </a:solidFill>
              </a:rPr>
              <a:t>край.рф</a:t>
            </a:r>
            <a:r>
              <a:rPr lang="ru-RU" sz="1400" dirty="0">
                <a:solidFill>
                  <a:schemeClr val="tx1"/>
                </a:solidFill>
              </a:rPr>
              <a:t>, </a:t>
            </a:r>
            <a:r>
              <a:rPr lang="ru-RU" sz="1400" dirty="0" smtClean="0">
                <a:solidFill>
                  <a:schemeClr val="tx1"/>
                </a:solidFill>
              </a:rPr>
              <a:t>в </a:t>
            </a:r>
            <a:r>
              <a:rPr lang="ru-RU" sz="1400" dirty="0">
                <a:solidFill>
                  <a:schemeClr val="tx1"/>
                </a:solidFill>
              </a:rPr>
              <a:t>социальных сетях – </a:t>
            </a:r>
            <a:r>
              <a:rPr lang="ru-RU" sz="1400" dirty="0" err="1">
                <a:solidFill>
                  <a:schemeClr val="tx1"/>
                </a:solidFill>
              </a:rPr>
              <a:t>ВКонтакте</a:t>
            </a:r>
            <a:r>
              <a:rPr lang="ru-RU" sz="1400" dirty="0">
                <a:solidFill>
                  <a:schemeClr val="tx1"/>
                </a:solidFill>
              </a:rPr>
              <a:t>, Одноклассники, </a:t>
            </a:r>
            <a:r>
              <a:rPr lang="ru-RU" sz="1400" dirty="0" err="1" smtClean="0">
                <a:solidFill>
                  <a:schemeClr val="tx1"/>
                </a:solidFill>
              </a:rPr>
              <a:t>Телеграм</a:t>
            </a:r>
            <a:r>
              <a:rPr lang="ru-RU" sz="1400" dirty="0" smtClean="0">
                <a:solidFill>
                  <a:schemeClr val="tx1"/>
                </a:solidFill>
              </a:rPr>
              <a:t>.</a:t>
            </a:r>
          </a:p>
          <a:p>
            <a:pPr indent="177800" algn="just"/>
            <a:r>
              <a:rPr lang="ru-RU" sz="1400" dirty="0">
                <a:solidFill>
                  <a:schemeClr val="tx1"/>
                </a:solidFill>
              </a:rPr>
              <a:t>За 2023 год </a:t>
            </a:r>
            <a:r>
              <a:rPr lang="ru-RU" sz="1400" dirty="0" smtClean="0">
                <a:solidFill>
                  <a:schemeClr val="tx1"/>
                </a:solidFill>
              </a:rPr>
              <a:t>было </a:t>
            </a:r>
            <a:r>
              <a:rPr lang="ru-RU" sz="1400" dirty="0">
                <a:solidFill>
                  <a:schemeClr val="tx1"/>
                </a:solidFill>
              </a:rPr>
              <a:t>выпущено 6 номеров </a:t>
            </a:r>
            <a:r>
              <a:rPr lang="ru-RU" sz="1400" b="1" dirty="0">
                <a:solidFill>
                  <a:schemeClr val="tx1"/>
                </a:solidFill>
              </a:rPr>
              <a:t>«Ленина, 19» </a:t>
            </a:r>
            <a:r>
              <a:rPr lang="ru-RU" sz="1400" dirty="0">
                <a:solidFill>
                  <a:schemeClr val="tx1"/>
                </a:solidFill>
              </a:rPr>
              <a:t>с решениями сессий районного Совета депутатов, материалами, посвященными деятельности депутатов, отчетом Главы и Администрации. Систематически освещалась работа Администрации </a:t>
            </a:r>
            <a:r>
              <a:rPr lang="ru-RU" sz="1400" dirty="0" smtClean="0">
                <a:solidFill>
                  <a:schemeClr val="tx1"/>
                </a:solidFill>
              </a:rPr>
              <a:t>района </a:t>
            </a:r>
            <a:r>
              <a:rPr lang="ru-RU" sz="1400" dirty="0" err="1" smtClean="0">
                <a:solidFill>
                  <a:schemeClr val="tx1"/>
                </a:solidFill>
              </a:rPr>
              <a:t>Медиакомпаней</a:t>
            </a:r>
            <a:r>
              <a:rPr lang="ru-RU" sz="1400" dirty="0" smtClean="0">
                <a:solidFill>
                  <a:schemeClr val="tx1"/>
                </a:solidFill>
              </a:rPr>
              <a:t> </a:t>
            </a:r>
            <a:r>
              <a:rPr lang="ru-RU" sz="1400" dirty="0">
                <a:solidFill>
                  <a:schemeClr val="tx1"/>
                </a:solidFill>
              </a:rPr>
              <a:t>«Алмазный край». </a:t>
            </a:r>
          </a:p>
        </p:txBody>
      </p:sp>
      <p:pic>
        <p:nvPicPr>
          <p:cNvPr id="6" name="Рисунок 5"/>
          <p:cNvPicPr>
            <a:picLocks noChangeAspect="1"/>
          </p:cNvPicPr>
          <p:nvPr/>
        </p:nvPicPr>
        <p:blipFill>
          <a:blip r:embed="rId3"/>
          <a:stretch>
            <a:fillRect/>
          </a:stretch>
        </p:blipFill>
        <p:spPr>
          <a:xfrm>
            <a:off x="7507001" y="2750947"/>
            <a:ext cx="1446187" cy="2156955"/>
          </a:xfrm>
          <a:prstGeom prst="rect">
            <a:avLst/>
          </a:prstGeom>
        </p:spPr>
      </p:pic>
      <p:sp>
        <p:nvSpPr>
          <p:cNvPr id="10" name="Прямоугольник с двумя скругленными противолежащими углами 9"/>
          <p:cNvSpPr/>
          <p:nvPr/>
        </p:nvSpPr>
        <p:spPr>
          <a:xfrm>
            <a:off x="3605330" y="5404064"/>
            <a:ext cx="5347858" cy="1086326"/>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just"/>
            <a:r>
              <a:rPr lang="ru-RU" sz="1400" dirty="0">
                <a:solidFill>
                  <a:schemeClr val="tx1"/>
                </a:solidFill>
              </a:rPr>
              <a:t>На сайте </a:t>
            </a:r>
            <a:r>
              <a:rPr lang="ru-RU" sz="1400" b="1" dirty="0">
                <a:solidFill>
                  <a:schemeClr val="tx1"/>
                </a:solidFill>
              </a:rPr>
              <a:t>алмазный-</a:t>
            </a:r>
            <a:r>
              <a:rPr lang="ru-RU" sz="1400" b="1" dirty="0" err="1">
                <a:solidFill>
                  <a:schemeClr val="tx1"/>
                </a:solidFill>
              </a:rPr>
              <a:t>край.рф</a:t>
            </a:r>
            <a:r>
              <a:rPr lang="ru-RU" sz="1400" b="1" dirty="0">
                <a:solidFill>
                  <a:schemeClr val="tx1"/>
                </a:solidFill>
              </a:rPr>
              <a:t> </a:t>
            </a:r>
            <a:r>
              <a:rPr lang="ru-RU" sz="1400" dirty="0">
                <a:solidFill>
                  <a:schemeClr val="tx1"/>
                </a:solidFill>
              </a:rPr>
              <a:t>было проведено </a:t>
            </a:r>
            <a:r>
              <a:rPr lang="ru-RU" sz="1400" b="1" dirty="0">
                <a:solidFill>
                  <a:schemeClr val="tx1"/>
                </a:solidFill>
              </a:rPr>
              <a:t>2 опроса общественного мнения</a:t>
            </a:r>
            <a:r>
              <a:rPr lang="ru-RU" sz="1400" dirty="0">
                <a:solidFill>
                  <a:schemeClr val="tx1"/>
                </a:solidFill>
              </a:rPr>
              <a:t> на тему предпочтения в источниках получения информации и отношения к вакцинации</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2938859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Пользователь\Desktop\mirnij-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022" y="1101013"/>
            <a:ext cx="7011956" cy="5094514"/>
          </a:xfrm>
          <a:prstGeom prst="rect">
            <a:avLst/>
          </a:prstGeom>
          <a:ln>
            <a:noFill/>
          </a:ln>
          <a:effectLst>
            <a:softEdge rad="112500"/>
          </a:effectLst>
        </p:spPr>
      </p:pic>
      <p:sp>
        <p:nvSpPr>
          <p:cNvPr id="2" name="Заголовок 1"/>
          <p:cNvSpPr>
            <a:spLocks noGrp="1"/>
          </p:cNvSpPr>
          <p:nvPr>
            <p:ph type="title"/>
          </p:nvPr>
        </p:nvSpPr>
        <p:spPr>
          <a:xfrm>
            <a:off x="196849" y="69852"/>
            <a:ext cx="8723216" cy="8413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«УПРАВЛЕНИЕ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МУНИЦИПАЛЬНОЙ СОБСТВЕННОСТЬЮ»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29482385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8065" y="945748"/>
            <a:ext cx="8438746" cy="5524499"/>
          </a:xfrm>
        </p:spPr>
        <p:txBody>
          <a:bodyPr>
            <a:normAutofit/>
          </a:bodyPr>
          <a:lstStyle/>
          <a:p>
            <a:pPr marL="0" indent="0" algn="just">
              <a:lnSpc>
                <a:spcPct val="107000"/>
              </a:lnSpc>
              <a:spcAft>
                <a:spcPts val="0"/>
              </a:spcAf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800" dirty="0"/>
              <a:t>Повышение эффективности управления муниципальным имуществом, в  том числе земельными ресурсами на территории МО «Мирнинский район» РС (Я) и </a:t>
            </a:r>
            <a:r>
              <a:rPr lang="ru-RU" sz="1800" dirty="0" smtClean="0"/>
              <a:t>муниципальными образованиями поселений.</a:t>
            </a:r>
          </a:p>
          <a:p>
            <a:pPr marL="0" indent="0" algn="just">
              <a:lnSpc>
                <a:spcPct val="107000"/>
              </a:lnSpc>
              <a:spcAft>
                <a:spcPts val="0"/>
              </a:spcAft>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800" dirty="0"/>
              <a:t>Обеспечение </a:t>
            </a:r>
            <a:r>
              <a:rPr lang="ru-RU" sz="1800" dirty="0" smtClean="0"/>
              <a:t>полноты поступления </a:t>
            </a:r>
            <a:r>
              <a:rPr lang="ru-RU" sz="1800" dirty="0"/>
              <a:t>неналоговых доходов в </a:t>
            </a:r>
            <a:r>
              <a:rPr lang="ru-RU" sz="1800" dirty="0" smtClean="0"/>
              <a:t>бюджет МО «Мирнинский район», </a:t>
            </a:r>
            <a:r>
              <a:rPr lang="ru-RU" sz="1800" dirty="0"/>
              <a:t>связанных с распоряжением (пользованием и реализацией) муниципальным имуществом, в том числе земельными </a:t>
            </a:r>
            <a:r>
              <a:rPr lang="ru-RU" sz="1800" dirty="0" smtClean="0"/>
              <a:t>участками;</a:t>
            </a:r>
            <a:endParaRPr lang="ru-RU" sz="1800" dirty="0"/>
          </a:p>
          <a:p>
            <a:pPr lvl="0" algn="just">
              <a:buClr>
                <a:srgbClr val="C00000"/>
              </a:buClr>
              <a:buFont typeface="Wingdings" panose="05000000000000000000" pitchFamily="2" charset="2"/>
              <a:buChar char="ü"/>
            </a:pPr>
            <a:r>
              <a:rPr lang="ru-RU" sz="1800" dirty="0" smtClean="0"/>
              <a:t>Эффективное использование и содержание муниципальной собственности;</a:t>
            </a:r>
          </a:p>
          <a:p>
            <a:pPr lvl="0" algn="just">
              <a:buClr>
                <a:srgbClr val="C00000"/>
              </a:buClr>
              <a:buFont typeface="Wingdings" panose="05000000000000000000" pitchFamily="2" charset="2"/>
              <a:buChar char="ü"/>
            </a:pPr>
            <a:r>
              <a:rPr lang="ru-RU" sz="1800" dirty="0"/>
              <a:t>Повышение качества учета муниципальной собственности </a:t>
            </a:r>
            <a:r>
              <a:rPr lang="ru-RU" sz="1800" dirty="0" smtClean="0"/>
              <a:t>МО «Мирнинский </a:t>
            </a:r>
            <a:r>
              <a:rPr lang="ru-RU" sz="1800" dirty="0"/>
              <a:t>район» </a:t>
            </a:r>
            <a:r>
              <a:rPr lang="ru-RU" sz="1800" dirty="0" smtClean="0"/>
              <a:t>РС (</a:t>
            </a:r>
            <a:r>
              <a:rPr lang="ru-RU" sz="1800" dirty="0"/>
              <a:t>Я).</a:t>
            </a:r>
          </a:p>
        </p:txBody>
      </p:sp>
      <p:sp>
        <p:nvSpPr>
          <p:cNvPr id="5" name="TextBox 4"/>
          <p:cNvSpPr txBox="1"/>
          <p:nvPr/>
        </p:nvSpPr>
        <p:spPr>
          <a:xfrm>
            <a:off x="290102" y="4419879"/>
            <a:ext cx="8536709"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a:t>
            </a:r>
            <a:r>
              <a:rPr lang="ru-RU" b="1" dirty="0" smtClean="0">
                <a:solidFill>
                  <a:schemeClr val="accent5">
                    <a:lumMod val="75000"/>
                  </a:schemeClr>
                </a:solidFill>
              </a:rPr>
              <a:t>ПРОГРАММЫ:                                                          </a:t>
            </a:r>
            <a:r>
              <a:rPr lang="ru-RU" sz="1400" b="1" dirty="0" smtClean="0">
                <a:solidFill>
                  <a:schemeClr val="accent5">
                    <a:lumMod val="75000"/>
                  </a:schemeClr>
                </a:solidFill>
              </a:rPr>
              <a:t>тыс. руб.</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1289146566"/>
              </p:ext>
            </p:extLst>
          </p:nvPr>
        </p:nvGraphicFramePr>
        <p:xfrm>
          <a:off x="388065" y="4928952"/>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239 075,7</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138 730,0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139 730,0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141 456,5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143 520,5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239 075,7</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138 730,0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139 730,0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141 456,5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143 520,5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Заголовок 1"/>
          <p:cNvSpPr>
            <a:spLocks noGrp="1"/>
          </p:cNvSpPr>
          <p:nvPr>
            <p:ph type="title"/>
          </p:nvPr>
        </p:nvSpPr>
        <p:spPr>
          <a:xfrm>
            <a:off x="196849" y="69852"/>
            <a:ext cx="8723216" cy="8413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«УПРАВЛЕНИЕ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МУНИЦИПАЛЬНОЙ СОБСТВЕННОСТЬЮ»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3902031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006" y="179830"/>
            <a:ext cx="8725989" cy="457834"/>
          </a:xfrm>
        </p:spPr>
        <p:txBody>
          <a:bodyPr>
            <a:noAutofit/>
          </a:bodyPr>
          <a:lstStyle/>
          <a:p>
            <a:pPr algn="ctr"/>
            <a:r>
              <a:rPr lang="ru-RU" sz="2000" b="1" dirty="0">
                <a:solidFill>
                  <a:srgbClr val="996600"/>
                </a:solidFill>
                <a:latin typeface="+mn-lt"/>
                <a:cs typeface="Times New Roman" panose="02020603050405020304" pitchFamily="18" charset="0"/>
              </a:rPr>
              <a:t>ОСНОВНЫЕ ХАРАКТЕРИСТИКИ БЮДЖЕТА МО «МИРНИНСКИЙ РАЙОН</a:t>
            </a:r>
            <a:r>
              <a:rPr lang="ru-RU" sz="2000" b="1" dirty="0" smtClean="0">
                <a:solidFill>
                  <a:srgbClr val="996600"/>
                </a:solidFill>
                <a:latin typeface="+mn-lt"/>
                <a:cs typeface="Times New Roman" panose="02020603050405020304" pitchFamily="18" charset="0"/>
              </a:rPr>
              <a:t>»</a:t>
            </a:r>
            <a:endParaRPr lang="ru-RU" sz="2000" b="1" dirty="0">
              <a:solidFill>
                <a:srgbClr val="996600"/>
              </a:solidFill>
              <a:latin typeface="+mn-lt"/>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278281264"/>
              </p:ext>
            </p:extLst>
          </p:nvPr>
        </p:nvGraphicFramePr>
        <p:xfrm>
          <a:off x="252000" y="740939"/>
          <a:ext cx="8639999" cy="2080736"/>
        </p:xfrm>
        <a:graphic>
          <a:graphicData uri="http://schemas.openxmlformats.org/drawingml/2006/table">
            <a:tbl>
              <a:tblPr firstRow="1" firstCol="1" bandRow="1">
                <a:tableStyleId>{C083E6E3-FA7D-4D7B-A595-EF9225AFEA82}</a:tableStyleId>
              </a:tblPr>
              <a:tblGrid>
                <a:gridCol w="2882033">
                  <a:extLst>
                    <a:ext uri="{9D8B030D-6E8A-4147-A177-3AD203B41FA5}">
                      <a16:colId xmlns:a16="http://schemas.microsoft.com/office/drawing/2014/main" val="1094297590"/>
                    </a:ext>
                  </a:extLst>
                </a:gridCol>
                <a:gridCol w="1473605">
                  <a:extLst>
                    <a:ext uri="{9D8B030D-6E8A-4147-A177-3AD203B41FA5}">
                      <a16:colId xmlns:a16="http://schemas.microsoft.com/office/drawing/2014/main" val="1607405669"/>
                    </a:ext>
                  </a:extLst>
                </a:gridCol>
                <a:gridCol w="1483697">
                  <a:extLst>
                    <a:ext uri="{9D8B030D-6E8A-4147-A177-3AD203B41FA5}">
                      <a16:colId xmlns:a16="http://schemas.microsoft.com/office/drawing/2014/main" val="1119331614"/>
                    </a:ext>
                  </a:extLst>
                </a:gridCol>
                <a:gridCol w="1400332">
                  <a:extLst>
                    <a:ext uri="{9D8B030D-6E8A-4147-A177-3AD203B41FA5}">
                      <a16:colId xmlns:a16="http://schemas.microsoft.com/office/drawing/2014/main" val="20003"/>
                    </a:ext>
                  </a:extLst>
                </a:gridCol>
                <a:gridCol w="1400332">
                  <a:extLst>
                    <a:ext uri="{9D8B030D-6E8A-4147-A177-3AD203B41FA5}">
                      <a16:colId xmlns:a16="http://schemas.microsoft.com/office/drawing/2014/main" val="20004"/>
                    </a:ext>
                  </a:extLst>
                </a:gridCol>
              </a:tblGrid>
              <a:tr h="421079">
                <a:tc>
                  <a:txBody>
                    <a:bodyPr/>
                    <a:lstStyle/>
                    <a:p>
                      <a:pPr algn="ctr">
                        <a:lnSpc>
                          <a:spcPct val="115000"/>
                        </a:lnSpc>
                        <a:spcAft>
                          <a:spcPts val="0"/>
                        </a:spcAft>
                      </a:pPr>
                      <a:r>
                        <a:rPr lang="ru-RU" sz="1200" dirty="0">
                          <a:effectLst/>
                        </a:rPr>
                        <a:t> </a:t>
                      </a:r>
                      <a:endParaRPr lang="ru-RU" sz="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effectLst/>
                        </a:rPr>
                        <a:t>Отчет</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effectLst/>
                        </a:rPr>
                        <a:t>за 2023 г.</a:t>
                      </a:r>
                      <a:r>
                        <a:rPr lang="ru-RU" sz="1400" baseline="30000" dirty="0" smtClean="0">
                          <a:solidFill>
                            <a:schemeClr val="tx1"/>
                          </a:solidFill>
                          <a:effectLst/>
                        </a:rPr>
                        <a:t> 1 </a:t>
                      </a:r>
                    </a:p>
                  </a:txBody>
                  <a:tcPr marL="57339" marR="57339"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 план</a:t>
                      </a:r>
                      <a:r>
                        <a:rPr lang="ru-RU" sz="1400" baseline="30000" dirty="0" smtClean="0">
                          <a:effectLst/>
                        </a:rPr>
                        <a:t> </a:t>
                      </a:r>
                      <a:r>
                        <a:rPr lang="ru-RU" sz="1400" dirty="0" smtClean="0">
                          <a:effectLst/>
                        </a:rPr>
                        <a:t>на 2024 г.</a:t>
                      </a:r>
                      <a:r>
                        <a:rPr lang="ru-RU" sz="1400" baseline="30000" dirty="0" smtClean="0">
                          <a:effectLst/>
                        </a:rPr>
                        <a:t> 2 </a:t>
                      </a:r>
                      <a:endParaRPr lang="ru-RU" sz="1400" baseline="30000" dirty="0" smtClean="0">
                        <a:solidFill>
                          <a:sysClr val="windowText" lastClr="000000"/>
                        </a:solidFill>
                        <a:effectLst/>
                      </a:endParaRPr>
                    </a:p>
                  </a:txBody>
                  <a:tcPr marL="57339" marR="57339"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p>
                    <a:p>
                      <a:pPr algn="ctr">
                        <a:lnSpc>
                          <a:spcPct val="100000"/>
                        </a:lnSpc>
                        <a:spcAft>
                          <a:spcPts val="0"/>
                        </a:spcAft>
                      </a:pPr>
                      <a:r>
                        <a:rPr lang="ru-RU" sz="1400" dirty="0" smtClean="0">
                          <a:effectLst/>
                        </a:rPr>
                        <a:t> план</a:t>
                      </a:r>
                      <a:r>
                        <a:rPr lang="ru-RU" sz="1400" baseline="30000" dirty="0" smtClean="0">
                          <a:effectLst/>
                        </a:rPr>
                        <a:t> </a:t>
                      </a:r>
                      <a:r>
                        <a:rPr lang="ru-RU" sz="1400" dirty="0" smtClean="0">
                          <a:effectLst/>
                        </a:rPr>
                        <a:t>на 2025 г.</a:t>
                      </a:r>
                      <a:r>
                        <a:rPr lang="ru-RU" sz="1400" baseline="30000" dirty="0" smtClean="0">
                          <a:effectLst/>
                        </a:rPr>
                        <a:t> 2</a:t>
                      </a:r>
                      <a:endParaRPr lang="ru-RU"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 план</a:t>
                      </a:r>
                      <a:r>
                        <a:rPr lang="ru-RU" sz="1400" baseline="30000" dirty="0" smtClean="0">
                          <a:effectLst/>
                        </a:rPr>
                        <a:t> </a:t>
                      </a:r>
                      <a:r>
                        <a:rPr lang="ru-RU" sz="1400" dirty="0" smtClean="0">
                          <a:effectLst/>
                        </a:rPr>
                        <a:t>на 2026 г.</a:t>
                      </a:r>
                      <a:r>
                        <a:rPr lang="ru-RU" sz="1400" baseline="30000" dirty="0" smtClean="0">
                          <a:effectLst/>
                        </a:rPr>
                        <a:t> 2</a:t>
                      </a:r>
                      <a:endParaRPr lang="ru-RU" sz="1400" dirty="0" smtClean="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val="2383519680"/>
                  </a:ext>
                </a:extLst>
              </a:tr>
              <a:tr h="322061">
                <a:tc>
                  <a:txBody>
                    <a:bodyPr/>
                    <a:lstStyle/>
                    <a:p>
                      <a:pPr>
                        <a:lnSpc>
                          <a:spcPct val="115000"/>
                        </a:lnSpc>
                        <a:spcAft>
                          <a:spcPts val="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Доходы, из</a:t>
                      </a:r>
                      <a:r>
                        <a:rPr lang="ru-RU" sz="1400" b="1" i="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них:</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7 059 060,63</a:t>
                      </a:r>
                      <a:endParaRPr lang="ru-RU" sz="1200" b="1"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5 922 066,28</a:t>
                      </a:r>
                      <a:endParaRPr lang="ru-RU" sz="1200" b="1"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5 475 424, 49</a:t>
                      </a:r>
                      <a:endParaRPr lang="ru-RU" sz="1200" b="1"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5 751 810,49</a:t>
                      </a:r>
                    </a:p>
                  </a:txBody>
                  <a:tcPr marL="57339" marR="57339" marT="0" marB="0" anchor="ctr"/>
                </a:tc>
                <a:extLst>
                  <a:ext uri="{0D108BD9-81ED-4DB2-BD59-A6C34878D82A}">
                    <a16:rowId xmlns:a16="http://schemas.microsoft.com/office/drawing/2014/main" val="2865894067"/>
                  </a:ext>
                </a:extLst>
              </a:tr>
              <a:tr h="252000">
                <a:tc>
                  <a:txBody>
                    <a:bodyPr/>
                    <a:lstStyle/>
                    <a:p>
                      <a:pPr lvl="1">
                        <a:lnSpc>
                          <a:spcPct val="115000"/>
                        </a:lnSpc>
                        <a:spcAft>
                          <a:spcPts val="0"/>
                        </a:spcAft>
                      </a:pPr>
                      <a:r>
                        <a:rPr lang="ru-RU" sz="1400" b="0" i="1" dirty="0">
                          <a:effectLst/>
                        </a:rPr>
                        <a:t>Налоговые доходы</a:t>
                      </a:r>
                      <a:endParaRPr lang="ru-RU" sz="1400" b="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2 731 331,92</a:t>
                      </a: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2 784 103,41</a:t>
                      </a: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2 821 585,17</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3 028 098,84</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val="451759131"/>
                  </a:ext>
                </a:extLst>
              </a:tr>
              <a:tr h="252000">
                <a:tc>
                  <a:txBody>
                    <a:bodyPr/>
                    <a:lstStyle/>
                    <a:p>
                      <a:pPr lvl="1">
                        <a:lnSpc>
                          <a:spcPct val="115000"/>
                        </a:lnSpc>
                        <a:spcAft>
                          <a:spcPts val="0"/>
                        </a:spcAft>
                      </a:pPr>
                      <a:r>
                        <a:rPr lang="ru-RU" sz="1400" b="0" i="1" dirty="0">
                          <a:effectLst/>
                        </a:rPr>
                        <a:t>Неналоговые доходы</a:t>
                      </a:r>
                      <a:endParaRPr lang="ru-RU" sz="1400" b="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618 451,08</a:t>
                      </a: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635 629,95</a:t>
                      </a: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587 918,86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657 761,93</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val="2691730664"/>
                  </a:ext>
                </a:extLst>
              </a:tr>
              <a:tr h="266215">
                <a:tc>
                  <a:txBody>
                    <a:bodyPr/>
                    <a:lstStyle/>
                    <a:p>
                      <a:pPr lvl="1">
                        <a:lnSpc>
                          <a:spcPct val="115000"/>
                        </a:lnSpc>
                        <a:spcAft>
                          <a:spcPts val="0"/>
                        </a:spcAft>
                      </a:pPr>
                      <a:r>
                        <a:rPr lang="ru-RU" sz="1400" b="0" i="1" dirty="0" smtClean="0">
                          <a:effectLst/>
                        </a:rPr>
                        <a:t>Безвозмездные поступления</a:t>
                      </a:r>
                      <a:endParaRPr lang="ru-RU" sz="1400" b="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3 709 277,63</a:t>
                      </a: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2 502 332,92</a:t>
                      </a: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2 065 920,46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2 065 949,72</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val="683690768"/>
                  </a:ext>
                </a:extLst>
              </a:tr>
              <a:tr h="316376">
                <a:tc>
                  <a:txBody>
                    <a:bodyPr/>
                    <a:lstStyle/>
                    <a:p>
                      <a:pPr>
                        <a:lnSpc>
                          <a:spcPct val="115000"/>
                        </a:lnSpc>
                        <a:spcAft>
                          <a:spcPts val="0"/>
                        </a:spcAft>
                      </a:pPr>
                      <a:r>
                        <a:rPr lang="ru-RU" sz="1400" dirty="0">
                          <a:effectLst/>
                        </a:rPr>
                        <a:t>Всего расходов</a:t>
                      </a:r>
                      <a:endParaRPr lang="ru-RU"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6 627</a:t>
                      </a:r>
                      <a:r>
                        <a:rPr lang="ru-RU" sz="1200" b="0" kern="1200" baseline="0" dirty="0" smtClean="0">
                          <a:solidFill>
                            <a:schemeClr val="tx1"/>
                          </a:solidFill>
                          <a:effectLst/>
                          <a:latin typeface="+mn-lt"/>
                          <a:ea typeface="+mn-ea"/>
                          <a:cs typeface="+mn-cs"/>
                        </a:rPr>
                        <a:t> 762,62</a:t>
                      </a:r>
                      <a:endParaRPr lang="ru-RU" sz="1200" b="0"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7 386</a:t>
                      </a:r>
                      <a:r>
                        <a:rPr lang="ru-RU" sz="1200" b="0" kern="1200" baseline="0" dirty="0" smtClean="0">
                          <a:solidFill>
                            <a:schemeClr val="tx1"/>
                          </a:solidFill>
                          <a:effectLst/>
                          <a:latin typeface="+mn-lt"/>
                          <a:ea typeface="+mn-ea"/>
                          <a:cs typeface="+mn-cs"/>
                        </a:rPr>
                        <a:t> 488,65</a:t>
                      </a:r>
                      <a:endParaRPr lang="ru-RU" sz="1200" b="0"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5 822 054,89</a:t>
                      </a: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6 126 076,57</a:t>
                      </a:r>
                    </a:p>
                  </a:txBody>
                  <a:tcPr marL="57339" marR="57339" marT="0" marB="0" anchor="ctr"/>
                </a:tc>
                <a:extLst>
                  <a:ext uri="{0D108BD9-81ED-4DB2-BD59-A6C34878D82A}">
                    <a16:rowId xmlns:a16="http://schemas.microsoft.com/office/drawing/2014/main" val="1416371365"/>
                  </a:ext>
                </a:extLst>
              </a:tr>
              <a:tr h="191537">
                <a:tc>
                  <a:txBody>
                    <a:bodyPr/>
                    <a:lstStyle/>
                    <a:p>
                      <a:pPr>
                        <a:lnSpc>
                          <a:spcPct val="115000"/>
                        </a:lnSpc>
                        <a:spcAft>
                          <a:spcPts val="0"/>
                        </a:spcAft>
                      </a:pPr>
                      <a:r>
                        <a:rPr lang="ru-RU" sz="1400" dirty="0">
                          <a:effectLst/>
                        </a:rPr>
                        <a:t>Дефицит/профицит</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431 298,01</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- 1 464</a:t>
                      </a:r>
                      <a:r>
                        <a:rPr lang="ru-RU" sz="12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422,37</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-346 630,4</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-374 266,08</a:t>
                      </a:r>
                      <a:endParaRPr lang="ru-RU" sz="12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7339" marR="57339" marT="0" marB="0" anchor="ctr"/>
                </a:tc>
                <a:extLst>
                  <a:ext uri="{0D108BD9-81ED-4DB2-BD59-A6C34878D82A}">
                    <a16:rowId xmlns:a16="http://schemas.microsoft.com/office/drawing/2014/main" val="3742188577"/>
                  </a:ext>
                </a:extLst>
              </a:tr>
            </a:tbl>
          </a:graphicData>
        </a:graphic>
      </p:graphicFrame>
      <p:sp>
        <p:nvSpPr>
          <p:cNvPr id="4" name="Прямоугольник 3"/>
          <p:cNvSpPr/>
          <p:nvPr/>
        </p:nvSpPr>
        <p:spPr>
          <a:xfrm>
            <a:off x="8080111" y="435573"/>
            <a:ext cx="811889" cy="292259"/>
          </a:xfrm>
          <a:prstGeom prst="rect">
            <a:avLst/>
          </a:prstGeom>
        </p:spPr>
        <p:txBody>
          <a:bodyPr wrap="none">
            <a:spAutoFit/>
          </a:bodyPr>
          <a:lstStyle/>
          <a:p>
            <a:pPr algn="r">
              <a:lnSpc>
                <a:spcPct val="115000"/>
              </a:lnSpc>
              <a:spcAft>
                <a:spcPts val="0"/>
              </a:spcAft>
            </a:pPr>
            <a:r>
              <a:rPr lang="ru-RU"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(тыс.руб.)</a:t>
            </a:r>
            <a:endParaRPr lang="ru-RU"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09006" y="6340935"/>
            <a:ext cx="8682994" cy="517065"/>
          </a:xfrm>
          <a:prstGeom prst="rect">
            <a:avLst/>
          </a:prstGeom>
        </p:spPr>
        <p:txBody>
          <a:bodyPr wrap="square">
            <a:spAutoFit/>
          </a:bodyPr>
          <a:lstStyle/>
          <a:p>
            <a:pPr algn="just">
              <a:lnSpc>
                <a:spcPct val="115000"/>
              </a:lnSpc>
            </a:pPr>
            <a:r>
              <a:rPr lang="ru-RU" sz="800" dirty="0">
                <a:latin typeface="Calibri" panose="020F0502020204030204" pitchFamily="34" charset="0"/>
                <a:ea typeface="Calibri" panose="020F0502020204030204" pitchFamily="34" charset="0"/>
                <a:cs typeface="Times New Roman" panose="02020603050405020304" pitchFamily="18" charset="0"/>
              </a:rPr>
              <a:t>(1) По решению сессии Мирнинского районного Совета депутатов от </a:t>
            </a:r>
            <a:r>
              <a:rPr lang="ru-RU" sz="800" dirty="0" smtClean="0">
                <a:latin typeface="Calibri" panose="020F0502020204030204" pitchFamily="34" charset="0"/>
                <a:ea typeface="Calibri" panose="020F0502020204030204" pitchFamily="34" charset="0"/>
                <a:cs typeface="Times New Roman" panose="02020603050405020304" pitchFamily="18" charset="0"/>
              </a:rPr>
              <a:t>17.04.2024 </a:t>
            </a:r>
            <a:r>
              <a:rPr lang="ru-RU" sz="800" dirty="0">
                <a:latin typeface="Calibri" panose="020F0502020204030204" pitchFamily="34" charset="0"/>
                <a:ea typeface="Calibri" panose="020F0502020204030204" pitchFamily="34" charset="0"/>
                <a:cs typeface="Times New Roman" panose="02020603050405020304" pitchFamily="18" charset="0"/>
              </a:rPr>
              <a:t>г. </a:t>
            </a:r>
            <a:r>
              <a:rPr lang="en-US" sz="800" dirty="0">
                <a:latin typeface="Calibri" panose="020F0502020204030204" pitchFamily="34" charset="0"/>
                <a:ea typeface="Calibri" panose="020F0502020204030204" pitchFamily="34" charset="0"/>
                <a:cs typeface="Times New Roman" panose="02020603050405020304" pitchFamily="18" charset="0"/>
              </a:rPr>
              <a:t>V</a:t>
            </a:r>
            <a:r>
              <a:rPr lang="ru-RU" sz="800" dirty="0">
                <a:latin typeface="Calibri" panose="020F0502020204030204" pitchFamily="34" charset="0"/>
                <a:ea typeface="Calibri" panose="020F0502020204030204" pitchFamily="34" charset="0"/>
                <a:cs typeface="Times New Roman" panose="02020603050405020304" pitchFamily="18" charset="0"/>
              </a:rPr>
              <a:t>-</a:t>
            </a:r>
            <a:r>
              <a:rPr lang="ru-RU" sz="800" dirty="0" smtClean="0">
                <a:latin typeface="Calibri" panose="020F0502020204030204" pitchFamily="34" charset="0"/>
                <a:ea typeface="Calibri" panose="020F0502020204030204" pitchFamily="34" charset="0"/>
                <a:cs typeface="Times New Roman" panose="02020603050405020304" pitchFamily="18" charset="0"/>
              </a:rPr>
              <a:t>№8-10 </a:t>
            </a:r>
            <a:r>
              <a:rPr lang="ru-RU" sz="800" dirty="0">
                <a:latin typeface="Calibri" panose="020F0502020204030204" pitchFamily="34" charset="0"/>
                <a:ea typeface="Calibri" panose="020F0502020204030204" pitchFamily="34" charset="0"/>
                <a:cs typeface="Times New Roman" panose="02020603050405020304" pitchFamily="18" charset="0"/>
              </a:rPr>
              <a:t>«</a:t>
            </a:r>
            <a:r>
              <a:rPr lang="ru-RU" sz="800" dirty="0" smtClean="0">
                <a:latin typeface="Calibri" panose="020F0502020204030204" pitchFamily="34" charset="0"/>
                <a:ea typeface="Calibri" panose="020F0502020204030204" pitchFamily="34" charset="0"/>
                <a:cs typeface="Times New Roman" panose="02020603050405020304" pitchFamily="18" charset="0"/>
              </a:rPr>
              <a:t>Об исполнении</a:t>
            </a:r>
            <a:r>
              <a:rPr lang="ru-RU" sz="800" dirty="0" smtClean="0"/>
              <a:t> бюджета МО </a:t>
            </a:r>
            <a:r>
              <a:rPr lang="ru-RU" sz="800" dirty="0"/>
              <a:t>«Мирнинский район» Республики Саха (Якутия) </a:t>
            </a:r>
            <a:r>
              <a:rPr lang="ru-RU" sz="800" dirty="0" smtClean="0"/>
              <a:t>За </a:t>
            </a:r>
            <a:r>
              <a:rPr lang="ru-RU" sz="800" dirty="0"/>
              <a:t>2023 </a:t>
            </a:r>
            <a:r>
              <a:rPr lang="ru-RU" sz="800" dirty="0" smtClean="0"/>
              <a:t>год»</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ru-RU" sz="800" dirty="0" smtClean="0">
                <a:latin typeface="Calibri" panose="020F0502020204030204" pitchFamily="34" charset="0"/>
                <a:ea typeface="Calibri" panose="020F0502020204030204" pitchFamily="34" charset="0"/>
                <a:cs typeface="Times New Roman" panose="02020603050405020304" pitchFamily="18" charset="0"/>
              </a:rPr>
              <a:t>(</a:t>
            </a:r>
            <a:r>
              <a:rPr lang="ru-RU" sz="800" dirty="0">
                <a:latin typeface="Calibri" panose="020F0502020204030204" pitchFamily="34" charset="0"/>
                <a:ea typeface="Calibri" panose="020F0502020204030204" pitchFamily="34" charset="0"/>
                <a:cs typeface="Times New Roman" panose="02020603050405020304" pitchFamily="18" charset="0"/>
              </a:rPr>
              <a:t>2</a:t>
            </a:r>
            <a:r>
              <a:rPr lang="ru-RU" sz="800" dirty="0" smtClean="0">
                <a:latin typeface="Calibri" panose="020F0502020204030204" pitchFamily="34" charset="0"/>
                <a:ea typeface="Calibri" panose="020F0502020204030204" pitchFamily="34" charset="0"/>
                <a:cs typeface="Times New Roman" panose="02020603050405020304" pitchFamily="18" charset="0"/>
              </a:rPr>
              <a:t>) </a:t>
            </a:r>
            <a:r>
              <a:rPr lang="ru-RU" sz="800" dirty="0">
                <a:latin typeface="Calibri" panose="020F0502020204030204" pitchFamily="34" charset="0"/>
                <a:ea typeface="Calibri" panose="020F0502020204030204" pitchFamily="34" charset="0"/>
                <a:cs typeface="Times New Roman" panose="02020603050405020304" pitchFamily="18" charset="0"/>
              </a:rPr>
              <a:t>По решению сессии Мирнинского районного Совета депутатов от </a:t>
            </a:r>
            <a:r>
              <a:rPr lang="ru-RU" sz="800" dirty="0" smtClean="0">
                <a:latin typeface="Calibri" panose="020F0502020204030204" pitchFamily="34" charset="0"/>
                <a:ea typeface="Calibri" panose="020F0502020204030204" pitchFamily="34" charset="0"/>
                <a:cs typeface="Times New Roman" panose="02020603050405020304" pitchFamily="18" charset="0"/>
              </a:rPr>
              <a:t>21.03.2024 </a:t>
            </a:r>
            <a:r>
              <a:rPr lang="ru-RU" sz="800" dirty="0">
                <a:latin typeface="Calibri" panose="020F0502020204030204" pitchFamily="34" charset="0"/>
                <a:ea typeface="Calibri" panose="020F0502020204030204" pitchFamily="34" charset="0"/>
                <a:cs typeface="Times New Roman" panose="02020603050405020304" pitchFamily="18" charset="0"/>
              </a:rPr>
              <a:t>г. </a:t>
            </a:r>
            <a:r>
              <a:rPr lang="en-US" sz="800" dirty="0" smtClean="0">
                <a:latin typeface="Calibri" panose="020F0502020204030204" pitchFamily="34" charset="0"/>
                <a:ea typeface="Calibri" panose="020F0502020204030204" pitchFamily="34" charset="0"/>
                <a:cs typeface="Times New Roman" panose="02020603050405020304" pitchFamily="18" charset="0"/>
              </a:rPr>
              <a:t>V</a:t>
            </a:r>
            <a:r>
              <a:rPr lang="ru-RU" sz="800" dirty="0">
                <a:latin typeface="Calibri" panose="020F0502020204030204" pitchFamily="34" charset="0"/>
                <a:ea typeface="Calibri" panose="020F0502020204030204" pitchFamily="34" charset="0"/>
                <a:cs typeface="Times New Roman" panose="02020603050405020304" pitchFamily="18" charset="0"/>
              </a:rPr>
              <a:t>-№ </a:t>
            </a:r>
            <a:r>
              <a:rPr lang="ru-RU" sz="800" dirty="0" smtClean="0">
                <a:latin typeface="Calibri" panose="020F0502020204030204" pitchFamily="34" charset="0"/>
                <a:ea typeface="Calibri" panose="020F0502020204030204" pitchFamily="34" charset="0"/>
                <a:cs typeface="Times New Roman" panose="02020603050405020304" pitchFamily="18" charset="0"/>
              </a:rPr>
              <a:t>7-4 </a:t>
            </a:r>
            <a:r>
              <a:rPr lang="ru-RU" sz="800" dirty="0">
                <a:latin typeface="Calibri" panose="020F0502020204030204" pitchFamily="34" charset="0"/>
                <a:ea typeface="Calibri" panose="020F0502020204030204" pitchFamily="34" charset="0"/>
                <a:cs typeface="Times New Roman" panose="02020603050405020304" pitchFamily="18" charset="0"/>
              </a:rPr>
              <a:t>«О </a:t>
            </a:r>
            <a:r>
              <a:rPr lang="ru-RU" sz="800" dirty="0"/>
              <a:t>внесении изменений и дополнений в решение сессии Мирнинского районного Совета депутатов от </a:t>
            </a:r>
            <a:r>
              <a:rPr lang="ru-RU" sz="800" dirty="0" smtClean="0"/>
              <a:t>18.12.2023 г</a:t>
            </a:r>
            <a:r>
              <a:rPr lang="ru-RU" sz="800" dirty="0"/>
              <a:t>. </a:t>
            </a:r>
            <a:r>
              <a:rPr lang="ru-RU" sz="800" dirty="0" smtClean="0"/>
              <a:t>V-№ 5-9 </a:t>
            </a:r>
            <a:r>
              <a:rPr lang="ru-RU" sz="800" dirty="0"/>
              <a:t>«О бюджете муниципального образования «Мирнинский район» Республики Саха (Якутия) на </a:t>
            </a:r>
            <a:r>
              <a:rPr lang="ru-RU" sz="800" dirty="0" smtClean="0"/>
              <a:t>2024 </a:t>
            </a:r>
            <a:r>
              <a:rPr lang="ru-RU" sz="800" dirty="0"/>
              <a:t>год и на плановый период </a:t>
            </a:r>
            <a:r>
              <a:rPr lang="ru-RU" sz="800" dirty="0" smtClean="0"/>
              <a:t>2025 </a:t>
            </a:r>
            <a:r>
              <a:rPr lang="ru-RU" sz="800" dirty="0"/>
              <a:t>и </a:t>
            </a:r>
            <a:r>
              <a:rPr lang="ru-RU" sz="800" dirty="0" smtClean="0"/>
              <a:t>2026 </a:t>
            </a:r>
            <a:r>
              <a:rPr lang="ru-RU" sz="800" dirty="0"/>
              <a:t>годов»</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Диаграмма 9"/>
          <p:cNvGraphicFramePr>
            <a:graphicFrameLocks/>
          </p:cNvGraphicFramePr>
          <p:nvPr>
            <p:extLst>
              <p:ext uri="{D42A27DB-BD31-4B8C-83A1-F6EECF244321}">
                <p14:modId xmlns:p14="http://schemas.microsoft.com/office/powerpoint/2010/main" val="3792031818"/>
              </p:ext>
            </p:extLst>
          </p:nvPr>
        </p:nvGraphicFramePr>
        <p:xfrm>
          <a:off x="1343414" y="2821675"/>
          <a:ext cx="6382333" cy="35192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6253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«Управление муниципальной собственностью на 2019 - 2023 годы»</a:t>
            </a:r>
          </a:p>
        </p:txBody>
      </p:sp>
      <p:graphicFrame>
        <p:nvGraphicFramePr>
          <p:cNvPr id="3" name="Таблица 2"/>
          <p:cNvGraphicFramePr>
            <a:graphicFrameLocks noGrp="1"/>
          </p:cNvGraphicFramePr>
          <p:nvPr>
            <p:extLst>
              <p:ext uri="{D42A27DB-BD31-4B8C-83A1-F6EECF244321}">
                <p14:modId xmlns:p14="http://schemas.microsoft.com/office/powerpoint/2010/main" val="1596251773"/>
              </p:ext>
            </p:extLst>
          </p:nvPr>
        </p:nvGraphicFramePr>
        <p:xfrm>
          <a:off x="313060" y="1114020"/>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165 006,0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140 280,3</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165 006,0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140 280,3</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65160" y="78114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83028" y="4587436"/>
            <a:ext cx="8596603" cy="1299014"/>
          </a:xfrm>
          <a:prstGeom prst="round2DiagRect">
            <a:avLst/>
          </a:prstGeom>
          <a:solidFill>
            <a:schemeClr val="accent3">
              <a:lumMod val="20000"/>
              <a:lumOff val="80000"/>
              <a:alpha val="50000"/>
            </a:schemeClr>
          </a:soli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indent="177800" algn="just"/>
            <a:r>
              <a:rPr lang="ru-RU" sz="1400" dirty="0">
                <a:solidFill>
                  <a:schemeClr val="tx1"/>
                </a:solidFill>
              </a:rPr>
              <a:t>В целях развития </a:t>
            </a:r>
            <a:r>
              <a:rPr lang="ru-RU" sz="1400" b="1" dirty="0">
                <a:solidFill>
                  <a:schemeClr val="tx1"/>
                </a:solidFill>
              </a:rPr>
              <a:t>индивидуального жилищного строительства </a:t>
            </a:r>
            <a:r>
              <a:rPr lang="ru-RU" sz="1400" dirty="0">
                <a:solidFill>
                  <a:schemeClr val="tx1"/>
                </a:solidFill>
              </a:rPr>
              <a:t>на территории Мирнинского района, проведена работа по предоставлению земельных участков гражданам под ИЖС, посредством публикации в СМИ (по сельским поселениям). В печатном издании опубликована информация о возможности предоставления 4 земельных участков, из них по 3 земельным участкам приняты решения о предварительном согласовании предоставления земельных участков гражданам под ИЖС.</a:t>
            </a:r>
          </a:p>
        </p:txBody>
      </p:sp>
      <p:sp>
        <p:nvSpPr>
          <p:cNvPr id="7" name="Прямоугольник с двумя скругленными противолежащими углами 6"/>
          <p:cNvSpPr/>
          <p:nvPr/>
        </p:nvSpPr>
        <p:spPr>
          <a:xfrm>
            <a:off x="283029" y="3726264"/>
            <a:ext cx="8596603" cy="655313"/>
          </a:xfrm>
          <a:prstGeom prst="round2DiagRect">
            <a:avLst/>
          </a:prstGeom>
          <a:solidFill>
            <a:srgbClr val="EBF1DE">
              <a:alpha val="49804"/>
            </a:srgbClr>
          </a:soli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indent="177800" algn="just"/>
            <a:r>
              <a:rPr lang="ru-RU" sz="1400" dirty="0">
                <a:solidFill>
                  <a:schemeClr val="tx1"/>
                </a:solidFill>
              </a:rPr>
              <a:t>В рамках </a:t>
            </a:r>
            <a:r>
              <a:rPr lang="ru-RU" sz="1400" b="1" dirty="0" smtClean="0">
                <a:solidFill>
                  <a:schemeClr val="tx1"/>
                </a:solidFill>
              </a:rPr>
              <a:t>ДАЛЬНЕВОСТОЧНОГО ГЕКТАРА </a:t>
            </a:r>
            <a:r>
              <a:rPr lang="ru-RU" sz="1400" dirty="0" smtClean="0">
                <a:solidFill>
                  <a:schemeClr val="tx1"/>
                </a:solidFill>
              </a:rPr>
              <a:t>в </a:t>
            </a:r>
            <a:r>
              <a:rPr lang="ru-RU" sz="1400" dirty="0">
                <a:solidFill>
                  <a:schemeClr val="tx1"/>
                </a:solidFill>
              </a:rPr>
              <a:t>2023 году от граждан на предоставление земельных участков на территории Мирнинского района поступило </a:t>
            </a:r>
            <a:r>
              <a:rPr lang="ru-RU" sz="1400" b="1" dirty="0">
                <a:solidFill>
                  <a:schemeClr val="tx1"/>
                </a:solidFill>
              </a:rPr>
              <a:t>49 </a:t>
            </a:r>
            <a:r>
              <a:rPr lang="ru-RU" sz="1400" b="1" dirty="0" smtClean="0">
                <a:solidFill>
                  <a:schemeClr val="tx1"/>
                </a:solidFill>
              </a:rPr>
              <a:t>заявлений </a:t>
            </a:r>
            <a:r>
              <a:rPr lang="ru-RU" sz="1400" dirty="0" smtClean="0">
                <a:solidFill>
                  <a:schemeClr val="tx1"/>
                </a:solidFill>
              </a:rPr>
              <a:t>на </a:t>
            </a:r>
            <a:r>
              <a:rPr lang="ru-RU" sz="1400" dirty="0">
                <a:solidFill>
                  <a:schemeClr val="tx1"/>
                </a:solidFill>
              </a:rPr>
              <a:t>общую площадь 20,733 </a:t>
            </a:r>
            <a:r>
              <a:rPr lang="ru-RU" sz="1400" dirty="0" smtClean="0">
                <a:solidFill>
                  <a:schemeClr val="tx1"/>
                </a:solidFill>
              </a:rPr>
              <a:t>га</a:t>
            </a:r>
            <a:r>
              <a:rPr lang="ru-RU" sz="1400" dirty="0">
                <a:solidFill>
                  <a:schemeClr val="tx1"/>
                </a:solidFill>
              </a:rPr>
              <a:t>.</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313057" y="2314423"/>
            <a:ext cx="8596603" cy="1205982"/>
          </a:xfrm>
          <a:prstGeom prst="round2DiagRect">
            <a:avLst/>
          </a:prstGeom>
          <a:solidFill>
            <a:srgbClr val="EBF1DE"/>
          </a:solidFill>
          <a:ln w="9525" cap="flat" cmpd="sng" algn="ctr">
            <a:solidFill>
              <a:schemeClr val="tx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177800" algn="just"/>
            <a:r>
              <a:rPr lang="ru-RU" sz="1400" dirty="0">
                <a:solidFill>
                  <a:schemeClr val="tx1"/>
                </a:solidFill>
              </a:rPr>
              <a:t>В реестре муниципальной собственности МО «Мирнинский район» РС(Я) по состоянию на 01.01.2024 г. числится имущество в количестве </a:t>
            </a:r>
            <a:r>
              <a:rPr lang="ru-RU" sz="1400" b="1" dirty="0">
                <a:solidFill>
                  <a:schemeClr val="tx1"/>
                </a:solidFill>
              </a:rPr>
              <a:t>73 673 318 </a:t>
            </a:r>
            <a:r>
              <a:rPr lang="ru-RU" sz="1400" dirty="0">
                <a:solidFill>
                  <a:schemeClr val="tx1"/>
                </a:solidFill>
              </a:rPr>
              <a:t>ед., в том числе недвижимого имущества в количестве 554 шт., 1 объект незавершенного строительства, 4 автодороги, движимого имущества в количестве 7 265 шт., земельных участков в количестве 225 шт. материальных запасов, акции АК «АЛРОСА» (ПАО</a:t>
            </a:r>
            <a:r>
              <a:rPr lang="ru-RU" sz="1400" dirty="0" smtClean="0">
                <a:solidFill>
                  <a:schemeClr val="tx1"/>
                </a:solidFill>
              </a:rPr>
              <a:t>).</a:t>
            </a:r>
          </a:p>
          <a:p>
            <a:pPr indent="177800" algn="just"/>
            <a:r>
              <a:rPr lang="ru-RU" sz="1400" dirty="0">
                <a:solidFill>
                  <a:schemeClr val="tx1"/>
                </a:solidFill>
              </a:rPr>
              <a:t>Заключено договоров безвозмездного пользования земельными участками по району – 27 ед. </a:t>
            </a:r>
            <a:endParaRPr lang="ru-RU" sz="1400" dirty="0">
              <a:solidFill>
                <a:schemeClr val="tx1"/>
              </a:solidFill>
            </a:endParaRPr>
          </a:p>
        </p:txBody>
      </p:sp>
    </p:spTree>
    <p:extLst>
      <p:ext uri="{BB962C8B-B14F-4D97-AF65-F5344CB8AC3E}">
        <p14:creationId xmlns:p14="http://schemas.microsoft.com/office/powerpoint/2010/main" val="2987661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12" y="0"/>
            <a:ext cx="8628382" cy="9429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«РАЗВИТИЕ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ФИЗИЧЕСКОЙ КУЛЬТУРЫ И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СПОРТА» на 2024-2028 годы</a:t>
            </a:r>
            <a: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200" dirty="0">
              <a:solidFill>
                <a:schemeClr val="tx1"/>
              </a:solidFill>
            </a:endParaRPr>
          </a:p>
        </p:txBody>
      </p:sp>
      <p:pic>
        <p:nvPicPr>
          <p:cNvPr id="5" name="Рисунок 4" descr="C:\Users\a.shuyvan.ADM-MIRNY\AppData\Local\Microsoft\Windows\INetCache\Content.Word\695eb19d-9536-4718-8f2a-6124737c19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921" y="942974"/>
            <a:ext cx="6856158" cy="3135960"/>
          </a:xfrm>
          <a:prstGeom prst="rect">
            <a:avLst/>
          </a:prstGeom>
          <a:ln>
            <a:noFill/>
          </a:ln>
          <a:effectLst>
            <a:softEdge rad="112500"/>
          </a:effectLst>
        </p:spPr>
      </p:pic>
      <p:pic>
        <p:nvPicPr>
          <p:cNvPr id="4099" name="Picture 3" descr="99785531-8558-4e1b-96d8-e3d4696a45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22" y="4250383"/>
            <a:ext cx="3041780" cy="2281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b3e83e1b-4113-497c-9c03-d6fdbe3d6ec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468" y="4250383"/>
            <a:ext cx="3139654" cy="2347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8688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539" y="942974"/>
            <a:ext cx="8600543" cy="3108390"/>
          </a:xfrm>
        </p:spPr>
        <p:txBody>
          <a:bodyPr>
            <a:normAutofit lnSpcReduction="10000"/>
          </a:bodyPr>
          <a:lstStyle/>
          <a:p>
            <a:pPr marL="0" indent="0">
              <a:buNone/>
            </a:pPr>
            <a:r>
              <a:rPr lang="ru-RU" sz="1600" b="1" u="sng" dirty="0" smtClean="0">
                <a:solidFill>
                  <a:schemeClr val="accent2">
                    <a:lumMod val="75000"/>
                  </a:schemeClr>
                </a:solidFill>
              </a:rPr>
              <a:t>ЦЕЛИ:</a:t>
            </a:r>
            <a:endParaRPr lang="ru-RU" sz="1600" dirty="0">
              <a:solidFill>
                <a:schemeClr val="accent2">
                  <a:lumMod val="75000"/>
                </a:schemeClr>
              </a:solidFill>
            </a:endParaRPr>
          </a:p>
          <a:p>
            <a:pPr marL="0" indent="0" algn="just">
              <a:lnSpc>
                <a:spcPct val="100000"/>
              </a:lnSpc>
              <a:spcBef>
                <a:spcPts val="0"/>
              </a:spcBef>
              <a:buNone/>
            </a:pPr>
            <a:r>
              <a:rPr lang="ru-RU" sz="1600" dirty="0" smtClean="0"/>
              <a:t>1</a:t>
            </a:r>
            <a:r>
              <a:rPr lang="ru-RU" sz="1600" dirty="0"/>
              <a:t>. </a:t>
            </a:r>
            <a:r>
              <a:rPr lang="ru-RU" sz="1600" dirty="0" smtClean="0"/>
              <a:t>Популяризация </a:t>
            </a:r>
            <a:r>
              <a:rPr lang="ru-RU" sz="1600" dirty="0"/>
              <a:t>здорового образа жизни </a:t>
            </a:r>
            <a:r>
              <a:rPr lang="ru-RU" sz="1600" dirty="0" smtClean="0"/>
              <a:t>населения, занятий </a:t>
            </a:r>
            <a:r>
              <a:rPr lang="ru-RU" sz="1600" dirty="0"/>
              <a:t>физической культурой и </a:t>
            </a:r>
            <a:r>
              <a:rPr lang="ru-RU" sz="1600" dirty="0" smtClean="0"/>
              <a:t>спортом.</a:t>
            </a:r>
          </a:p>
          <a:p>
            <a:pPr marL="0" indent="0" algn="just">
              <a:lnSpc>
                <a:spcPct val="100000"/>
              </a:lnSpc>
              <a:spcBef>
                <a:spcPts val="0"/>
              </a:spcBef>
              <a:buNone/>
            </a:pPr>
            <a:r>
              <a:rPr lang="ru-RU" sz="1600" dirty="0" smtClean="0"/>
              <a:t>2</a:t>
            </a:r>
            <a:r>
              <a:rPr lang="ru-RU" sz="1600" dirty="0"/>
              <a:t>. Повышение уровня спортивного мастерства </a:t>
            </a:r>
            <a:r>
              <a:rPr lang="ru-RU" sz="1600" dirty="0" smtClean="0"/>
              <a:t>лиц, занимающихся </a:t>
            </a:r>
            <a:r>
              <a:rPr lang="ru-RU" sz="1600" dirty="0"/>
              <a:t>спортом, и </a:t>
            </a:r>
            <a:r>
              <a:rPr lang="ru-RU" sz="1600" dirty="0" smtClean="0"/>
              <a:t> специалистов </a:t>
            </a:r>
            <a:r>
              <a:rPr lang="ru-RU" sz="1600" dirty="0"/>
              <a:t>в </a:t>
            </a:r>
            <a:r>
              <a:rPr lang="ru-RU" sz="1600" dirty="0" smtClean="0"/>
              <a:t>отрасли физической </a:t>
            </a:r>
            <a:r>
              <a:rPr lang="ru-RU" sz="1600" dirty="0"/>
              <a:t>культуры и спорта.</a:t>
            </a:r>
            <a:endParaRPr lang="ru-RU" sz="1600" dirty="0" smtClean="0"/>
          </a:p>
          <a:p>
            <a:pPr marL="0" indent="0">
              <a:lnSpc>
                <a:spcPct val="150000"/>
              </a:lnSpc>
              <a:spcBef>
                <a:spcPts val="0"/>
              </a:spcBef>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a:t>Популяризация физической культуры и спорта среди различных групп населения;</a:t>
            </a:r>
          </a:p>
          <a:p>
            <a:pPr lvl="0" algn="just">
              <a:buClr>
                <a:srgbClr val="C00000"/>
              </a:buClr>
              <a:buFont typeface="Wingdings" panose="05000000000000000000" pitchFamily="2" charset="2"/>
              <a:buChar char="ü"/>
            </a:pPr>
            <a:r>
              <a:rPr lang="ru-RU" sz="1600" dirty="0"/>
              <a:t>Повышение доступности и качества физкультурно-спортивных услуг, предоставляемых всем </a:t>
            </a:r>
            <a:r>
              <a:rPr lang="ru-RU" sz="1600" dirty="0" smtClean="0"/>
              <a:t>группам </a:t>
            </a:r>
            <a:r>
              <a:rPr lang="ru-RU" sz="1600" dirty="0"/>
              <a:t>населения Мирнинского района, в том числе инвалидам и лицам с ограниченными возможностями </a:t>
            </a:r>
            <a:r>
              <a:rPr lang="ru-RU" sz="1600" dirty="0" smtClean="0"/>
              <a:t>здоровья;</a:t>
            </a:r>
          </a:p>
          <a:p>
            <a:pPr lvl="0" algn="just">
              <a:buClr>
                <a:srgbClr val="C00000"/>
              </a:buClr>
              <a:buFont typeface="Wingdings" panose="05000000000000000000" pitchFamily="2" charset="2"/>
              <a:buChar char="ü"/>
            </a:pPr>
            <a:r>
              <a:rPr lang="ru-RU" sz="1600" dirty="0" smtClean="0"/>
              <a:t>Расширение и обновление сети спортивной инфраструктуры </a:t>
            </a:r>
            <a:r>
              <a:rPr lang="ru-RU" sz="1600" dirty="0"/>
              <a:t>района для ведения здорового </a:t>
            </a:r>
            <a:r>
              <a:rPr lang="ru-RU" sz="1600" dirty="0" smtClean="0"/>
              <a:t>образа жизни </a:t>
            </a:r>
            <a:r>
              <a:rPr lang="ru-RU" sz="1600" dirty="0"/>
              <a:t>населением.</a:t>
            </a:r>
          </a:p>
          <a:p>
            <a:pPr marL="0" indent="0" algn="just">
              <a:lnSpc>
                <a:spcPct val="100000"/>
              </a:lnSpc>
              <a:buClr>
                <a:srgbClr val="C00000"/>
              </a:buClr>
              <a:buNone/>
            </a:pPr>
            <a:endParaRPr lang="ru-RU" sz="1800" dirty="0"/>
          </a:p>
        </p:txBody>
      </p:sp>
      <p:sp>
        <p:nvSpPr>
          <p:cNvPr id="5" name="TextBox 4"/>
          <p:cNvSpPr txBox="1"/>
          <p:nvPr/>
        </p:nvSpPr>
        <p:spPr>
          <a:xfrm>
            <a:off x="332082" y="4369868"/>
            <a:ext cx="8728769"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 </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907511548"/>
              </p:ext>
            </p:extLst>
          </p:nvPr>
        </p:nvGraphicFramePr>
        <p:xfrm>
          <a:off x="332082" y="4844977"/>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36 209,0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15 175,1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16 940,1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13 059,9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13 059,9</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36 209,0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15 175,1</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16 940,1</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13 059,9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13 059,9</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Заголовок 1"/>
          <p:cNvSpPr>
            <a:spLocks noGrp="1"/>
          </p:cNvSpPr>
          <p:nvPr>
            <p:ph type="title"/>
          </p:nvPr>
        </p:nvSpPr>
        <p:spPr>
          <a:xfrm>
            <a:off x="186612" y="0"/>
            <a:ext cx="8628382" cy="9429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«РАЗВИТИЕ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ФИЗИЧЕСКОЙ КУЛЬТУРЫ И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СПОРТА» на 2024-2028 годы</a:t>
            </a:r>
            <a: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200" dirty="0">
              <a:solidFill>
                <a:schemeClr val="tx1"/>
              </a:solidFill>
            </a:endParaRPr>
          </a:p>
        </p:txBody>
      </p:sp>
    </p:spTree>
    <p:extLst>
      <p:ext uri="{BB962C8B-B14F-4D97-AF65-F5344CB8AC3E}">
        <p14:creationId xmlns:p14="http://schemas.microsoft.com/office/powerpoint/2010/main" val="42692658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«Развитие физической культуры и спорта в Мирнинском </a:t>
            </a:r>
            <a:r>
              <a:rPr lang="ru-RU" sz="1800" b="1" dirty="0" smtClean="0">
                <a:solidFill>
                  <a:schemeClr val="tx1"/>
                </a:solidFill>
                <a:cs typeface="Times New Roman" panose="02020603050405020304" pitchFamily="18" charset="0"/>
              </a:rPr>
              <a:t>районе»</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58527391"/>
              </p:ext>
            </p:extLst>
          </p:nvPr>
        </p:nvGraphicFramePr>
        <p:xfrm>
          <a:off x="297817" y="1374375"/>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67 555,5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66 194,9</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67 555,5</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66 194,9</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65160" y="102246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65160" y="2469093"/>
            <a:ext cx="8556934" cy="165502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600" dirty="0">
                <a:solidFill>
                  <a:schemeClr val="tx1"/>
                </a:solidFill>
              </a:rPr>
              <a:t>Доля населения, систематически занимающегося физкультурой и спортом, в 2023 г. составляет </a:t>
            </a:r>
            <a:r>
              <a:rPr lang="ru-RU" sz="1600" b="1" dirty="0">
                <a:solidFill>
                  <a:schemeClr val="tx1"/>
                </a:solidFill>
              </a:rPr>
              <a:t>49,2 </a:t>
            </a:r>
            <a:r>
              <a:rPr lang="ru-RU" sz="1600" b="1" dirty="0" smtClean="0">
                <a:solidFill>
                  <a:schemeClr val="tx1"/>
                </a:solidFill>
              </a:rPr>
              <a:t>%.</a:t>
            </a:r>
          </a:p>
          <a:p>
            <a:pPr indent="177800" algn="just">
              <a:spcBef>
                <a:spcPts val="600"/>
              </a:spcBef>
            </a:pPr>
            <a:r>
              <a:rPr lang="ru-RU" sz="1400" dirty="0" smtClean="0">
                <a:solidFill>
                  <a:schemeClr val="tx1"/>
                </a:solidFill>
              </a:rPr>
              <a:t>В </a:t>
            </a:r>
            <a:r>
              <a:rPr lang="ru-RU" sz="1400" dirty="0">
                <a:solidFill>
                  <a:schemeClr val="tx1"/>
                </a:solidFill>
              </a:rPr>
              <a:t>рамках </a:t>
            </a:r>
            <a:r>
              <a:rPr lang="ru-RU" sz="1400" dirty="0" smtClean="0">
                <a:solidFill>
                  <a:schemeClr val="tx1"/>
                </a:solidFill>
              </a:rPr>
              <a:t>программы:</a:t>
            </a:r>
          </a:p>
          <a:p>
            <a:pPr marL="285750" indent="-285750" algn="just">
              <a:buFont typeface="Wingdings" panose="05000000000000000000" pitchFamily="2" charset="2"/>
              <a:buChar char="ü"/>
            </a:pPr>
            <a:r>
              <a:rPr lang="ru-RU" sz="1400" dirty="0" smtClean="0">
                <a:solidFill>
                  <a:schemeClr val="tx1"/>
                </a:solidFill>
              </a:rPr>
              <a:t> проведено </a:t>
            </a:r>
            <a:r>
              <a:rPr lang="ru-RU" sz="1400" b="1" dirty="0">
                <a:solidFill>
                  <a:schemeClr val="tx1"/>
                </a:solidFill>
              </a:rPr>
              <a:t>52 спортивно-массовых и физкультурно-оздоровительных мероприятий </a:t>
            </a:r>
            <a:r>
              <a:rPr lang="ru-RU" sz="1400" dirty="0">
                <a:solidFill>
                  <a:schemeClr val="tx1"/>
                </a:solidFill>
              </a:rPr>
              <a:t>районного уровня, в т</a:t>
            </a:r>
            <a:r>
              <a:rPr lang="ru-RU" sz="1400" dirty="0" smtClean="0">
                <a:solidFill>
                  <a:schemeClr val="tx1"/>
                </a:solidFill>
              </a:rPr>
              <a:t>. ч</a:t>
            </a:r>
            <a:r>
              <a:rPr lang="ru-RU" sz="1400" dirty="0">
                <a:solidFill>
                  <a:schemeClr val="tx1"/>
                </a:solidFill>
              </a:rPr>
              <a:t>. в онлайн </a:t>
            </a:r>
            <a:r>
              <a:rPr lang="ru-RU" sz="1400" dirty="0" smtClean="0">
                <a:solidFill>
                  <a:schemeClr val="tx1"/>
                </a:solidFill>
              </a:rPr>
              <a:t>формате;</a:t>
            </a:r>
          </a:p>
          <a:p>
            <a:pPr marL="285750" indent="-285750" algn="just">
              <a:buFont typeface="Wingdings" panose="05000000000000000000" pitchFamily="2" charset="2"/>
              <a:buChar char="ü"/>
            </a:pPr>
            <a:r>
              <a:rPr lang="ru-RU" sz="1400" dirty="0">
                <a:solidFill>
                  <a:schemeClr val="tx1"/>
                </a:solidFill>
              </a:rPr>
              <a:t>спортсмены Мирнинского района приняли участие </a:t>
            </a:r>
            <a:r>
              <a:rPr lang="ru-RU" sz="1400" b="1" dirty="0">
                <a:solidFill>
                  <a:schemeClr val="tx1"/>
                </a:solidFill>
              </a:rPr>
              <a:t>в 55 выездных соревнованиях </a:t>
            </a:r>
            <a:r>
              <a:rPr lang="ru-RU" sz="1400" dirty="0">
                <a:solidFill>
                  <a:schemeClr val="tx1"/>
                </a:solidFill>
              </a:rPr>
              <a:t>различного уровня, завоевав </a:t>
            </a:r>
            <a:r>
              <a:rPr lang="ru-RU" sz="1400" b="1" dirty="0">
                <a:solidFill>
                  <a:schemeClr val="tx1"/>
                </a:solidFill>
              </a:rPr>
              <a:t>200 медалей </a:t>
            </a:r>
            <a:r>
              <a:rPr lang="ru-RU" sz="1400" dirty="0">
                <a:solidFill>
                  <a:schemeClr val="tx1"/>
                </a:solidFill>
              </a:rPr>
              <a:t>различного </a:t>
            </a:r>
            <a:r>
              <a:rPr lang="ru-RU" sz="1400" dirty="0" smtClean="0">
                <a:solidFill>
                  <a:schemeClr val="tx1"/>
                </a:solidFill>
              </a:rPr>
              <a:t>ранга.</a:t>
            </a:r>
          </a:p>
        </p:txBody>
      </p:sp>
      <p:sp>
        <p:nvSpPr>
          <p:cNvPr id="7" name="Прямоугольник с двумя скругленными противолежащими углами 6"/>
          <p:cNvSpPr/>
          <p:nvPr/>
        </p:nvSpPr>
        <p:spPr>
          <a:xfrm>
            <a:off x="265160" y="4352392"/>
            <a:ext cx="8556934" cy="933983"/>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Для участия спортсменов Мирнинского района в Чемпионатах РС (Я) по видам спорта </a:t>
            </a:r>
            <a:r>
              <a:rPr lang="ru-RU" sz="1400" b="1" i="1" dirty="0">
                <a:solidFill>
                  <a:schemeClr val="tx1"/>
                </a:solidFill>
              </a:rPr>
              <a:t>приобретена спортивная формы </a:t>
            </a:r>
            <a:r>
              <a:rPr lang="ru-RU" sz="1400" dirty="0">
                <a:solidFill>
                  <a:schemeClr val="tx1"/>
                </a:solidFill>
              </a:rPr>
              <a:t>на сумму 2 361 тыс</a:t>
            </a:r>
            <a:r>
              <a:rPr lang="ru-RU" sz="1400" dirty="0" smtClean="0">
                <a:solidFill>
                  <a:schemeClr val="tx1"/>
                </a:solidFill>
              </a:rPr>
              <a:t>. руб</a:t>
            </a:r>
            <a:r>
              <a:rPr lang="ru-RU" sz="1400" dirty="0">
                <a:solidFill>
                  <a:schemeClr val="tx1"/>
                </a:solidFill>
              </a:rPr>
              <a:t>., </a:t>
            </a:r>
            <a:r>
              <a:rPr lang="ru-RU" sz="1400" b="1" i="1" dirty="0">
                <a:solidFill>
                  <a:schemeClr val="tx1"/>
                </a:solidFill>
              </a:rPr>
              <a:t>приобретен спортивный инвентарь для зимних видов спорта </a:t>
            </a:r>
            <a:r>
              <a:rPr lang="ru-RU" sz="1400" dirty="0">
                <a:solidFill>
                  <a:schemeClr val="tx1"/>
                </a:solidFill>
              </a:rPr>
              <a:t>на общую сумму </a:t>
            </a:r>
            <a:r>
              <a:rPr lang="ru-RU" sz="1400" dirty="0" smtClean="0">
                <a:solidFill>
                  <a:schemeClr val="tx1"/>
                </a:solidFill>
              </a:rPr>
              <a:t>815,2 тыс. </a:t>
            </a:r>
            <a:r>
              <a:rPr lang="ru-RU" sz="1400" dirty="0">
                <a:solidFill>
                  <a:schemeClr val="tx1"/>
                </a:solidFill>
              </a:rPr>
              <a:t>руб. </a:t>
            </a:r>
          </a:p>
        </p:txBody>
      </p:sp>
      <p:sp>
        <p:nvSpPr>
          <p:cNvPr id="8" name="Прямоугольник с двумя скругленными противолежащими углами 7"/>
          <p:cNvSpPr/>
          <p:nvPr/>
        </p:nvSpPr>
        <p:spPr>
          <a:xfrm>
            <a:off x="265160" y="5528499"/>
            <a:ext cx="8556934" cy="94850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2023 году спортсмены Мирнинского района по адаптивным видам спорта в количестве 18 человек впервые приняли участие в </a:t>
            </a:r>
            <a:r>
              <a:rPr lang="ru-RU" sz="1400" b="1" dirty="0">
                <a:solidFill>
                  <a:schemeClr val="tx1"/>
                </a:solidFill>
              </a:rPr>
              <a:t>Спартакиаде по адаптивным видам спорта </a:t>
            </a:r>
            <a:r>
              <a:rPr lang="ru-RU" sz="1400" dirty="0">
                <a:solidFill>
                  <a:schemeClr val="tx1"/>
                </a:solidFill>
              </a:rPr>
              <a:t>Республики Саха (Якутия) «ДЬУЛУУР» в с. </a:t>
            </a:r>
            <a:r>
              <a:rPr lang="ru-RU" sz="1400" dirty="0" err="1">
                <a:solidFill>
                  <a:schemeClr val="tx1"/>
                </a:solidFill>
              </a:rPr>
              <a:t>Амга</a:t>
            </a:r>
            <a:r>
              <a:rPr lang="ru-RU" sz="1400" dirty="0">
                <a:solidFill>
                  <a:schemeClr val="tx1"/>
                </a:solidFill>
              </a:rPr>
              <a:t> </a:t>
            </a:r>
            <a:r>
              <a:rPr lang="ru-RU" sz="1400" dirty="0" err="1">
                <a:solidFill>
                  <a:schemeClr val="tx1"/>
                </a:solidFill>
              </a:rPr>
              <a:t>Амгинского</a:t>
            </a:r>
            <a:r>
              <a:rPr lang="ru-RU" sz="1400" dirty="0">
                <a:solidFill>
                  <a:schemeClr val="tx1"/>
                </a:solidFill>
              </a:rPr>
              <a:t> улуса</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1732948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125" y="0"/>
            <a:ext cx="8496300" cy="75521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«СОЦИАЛЬНАЯ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ГРАЖДАН» на 2024-2028 годы</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pic>
        <p:nvPicPr>
          <p:cNvPr id="7" name="Изображение 9" descr="photo_2024-03-06_16-43-15"/>
          <p:cNvPicPr/>
          <p:nvPr/>
        </p:nvPicPr>
        <p:blipFill>
          <a:blip r:embed="rId2"/>
          <a:srcRect t="17951"/>
          <a:stretch>
            <a:fillRect/>
          </a:stretch>
        </p:blipFill>
        <p:spPr>
          <a:xfrm>
            <a:off x="1604866" y="840189"/>
            <a:ext cx="5934269" cy="3675827"/>
          </a:xfrm>
          <a:prstGeom prst="rect">
            <a:avLst/>
          </a:prstGeom>
          <a:ln>
            <a:noFill/>
          </a:ln>
          <a:effectLst>
            <a:softEdge rad="112500"/>
          </a:effectLst>
        </p:spPr>
      </p:pic>
      <p:pic>
        <p:nvPicPr>
          <p:cNvPr id="8" name="Изображение 8" descr="photo_2024-03-06_16-43-10"/>
          <p:cNvPicPr/>
          <p:nvPr/>
        </p:nvPicPr>
        <p:blipFill rotWithShape="1">
          <a:blip r:embed="rId3"/>
          <a:srcRect t="10959"/>
          <a:stretch/>
        </p:blipFill>
        <p:spPr>
          <a:xfrm>
            <a:off x="555365" y="4600991"/>
            <a:ext cx="3335499" cy="2191695"/>
          </a:xfrm>
          <a:prstGeom prst="rect">
            <a:avLst/>
          </a:prstGeom>
          <a:ln>
            <a:noFill/>
          </a:ln>
          <a:effectLst>
            <a:softEdge rad="112500"/>
          </a:effectLst>
        </p:spPr>
      </p:pic>
      <p:pic>
        <p:nvPicPr>
          <p:cNvPr id="9" name="Изображение 10" descr="photo_2024-03-06_16-46-05"/>
          <p:cNvPicPr/>
          <p:nvPr/>
        </p:nvPicPr>
        <p:blipFill>
          <a:blip r:embed="rId4"/>
          <a:stretch>
            <a:fillRect/>
          </a:stretch>
        </p:blipFill>
        <p:spPr>
          <a:xfrm>
            <a:off x="5667659" y="4642977"/>
            <a:ext cx="2889485" cy="2107721"/>
          </a:xfrm>
          <a:prstGeom prst="rect">
            <a:avLst/>
          </a:prstGeom>
          <a:ln>
            <a:noFill/>
          </a:ln>
          <a:effectLst>
            <a:softEdge rad="112500"/>
          </a:effectLst>
        </p:spPr>
      </p:pic>
    </p:spTree>
    <p:extLst>
      <p:ext uri="{BB962C8B-B14F-4D97-AF65-F5344CB8AC3E}">
        <p14:creationId xmlns:p14="http://schemas.microsoft.com/office/powerpoint/2010/main" val="662216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8545" y="887137"/>
            <a:ext cx="8815622" cy="3077547"/>
          </a:xfrm>
        </p:spPr>
        <p:txBody>
          <a:bodyPr>
            <a:noAutofit/>
          </a:bodyPr>
          <a:lstStyle/>
          <a:p>
            <a:pPr marL="0" indent="0" algn="just">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smtClean="0">
                <a:solidFill>
                  <a:schemeClr val="accent2">
                    <a:lumMod val="75000"/>
                  </a:schemeClr>
                </a:solidFill>
              </a:rPr>
              <a:t> </a:t>
            </a:r>
            <a:r>
              <a:rPr lang="ru-RU" sz="1600" dirty="0"/>
              <a:t>Создание условий, направленных на повышение </a:t>
            </a:r>
            <a:r>
              <a:rPr lang="ru-RU" sz="1600" dirty="0" smtClean="0"/>
              <a:t>уровня социальной </a:t>
            </a:r>
            <a:r>
              <a:rPr lang="ru-RU" sz="1600" dirty="0"/>
              <a:t>защищенности отдельных категорий граждан</a:t>
            </a:r>
            <a:r>
              <a:rPr lang="ru-RU" sz="1600" dirty="0" smtClean="0"/>
              <a:t>.</a:t>
            </a:r>
          </a:p>
          <a:p>
            <a:pPr marL="0" indent="0">
              <a:buNone/>
            </a:pPr>
            <a:r>
              <a:rPr lang="ru-RU" sz="1600" b="1" u="sng" dirty="0" smtClean="0">
                <a:solidFill>
                  <a:schemeClr val="accent2">
                    <a:lumMod val="75000"/>
                  </a:schemeClr>
                </a:solidFill>
              </a:rPr>
              <a:t>ЗАДАЧИ</a:t>
            </a:r>
            <a:r>
              <a:rPr lang="ru-RU" sz="1600" dirty="0"/>
              <a:t>: </a:t>
            </a:r>
            <a:endParaRPr lang="ru-RU" sz="1600" dirty="0" smtClean="0"/>
          </a:p>
          <a:p>
            <a:pPr lvl="0" algn="just">
              <a:lnSpc>
                <a:spcPct val="100000"/>
              </a:lnSpc>
              <a:spcBef>
                <a:spcPts val="0"/>
              </a:spcBef>
              <a:buClr>
                <a:srgbClr val="C00000"/>
              </a:buClr>
              <a:buFont typeface="Wingdings" panose="05000000000000000000" pitchFamily="2" charset="2"/>
              <a:buChar char="ü"/>
            </a:pPr>
            <a:r>
              <a:rPr lang="ru-RU" sz="1600" dirty="0" smtClean="0"/>
              <a:t>Предоставление дополнительных мер социальной поддержки </a:t>
            </a:r>
            <a:r>
              <a:rPr lang="ru-RU" sz="1600" dirty="0"/>
              <a:t>отдельным категориям </a:t>
            </a:r>
            <a:r>
              <a:rPr lang="ru-RU" sz="1600" dirty="0" smtClean="0"/>
              <a:t>граждан;</a:t>
            </a:r>
          </a:p>
          <a:p>
            <a:pPr lvl="0" algn="just">
              <a:lnSpc>
                <a:spcPct val="100000"/>
              </a:lnSpc>
              <a:spcBef>
                <a:spcPts val="0"/>
              </a:spcBef>
              <a:buClr>
                <a:srgbClr val="C00000"/>
              </a:buClr>
              <a:buFont typeface="Wingdings" panose="05000000000000000000" pitchFamily="2" charset="2"/>
              <a:buChar char="ü"/>
            </a:pPr>
            <a:r>
              <a:rPr lang="ru-RU" sz="1600" dirty="0"/>
              <a:t>Формирование доступной среды жизнедеятельности </a:t>
            </a:r>
            <a:r>
              <a:rPr lang="ru-RU" sz="1600" dirty="0" smtClean="0"/>
              <a:t>для инвалидов </a:t>
            </a:r>
            <a:r>
              <a:rPr lang="ru-RU" sz="1600" dirty="0"/>
              <a:t>и других маломобильных групп </a:t>
            </a:r>
            <a:r>
              <a:rPr lang="ru-RU" sz="1600" dirty="0" smtClean="0"/>
              <a:t>населения;</a:t>
            </a:r>
          </a:p>
          <a:p>
            <a:pPr lvl="0" algn="just">
              <a:lnSpc>
                <a:spcPct val="100000"/>
              </a:lnSpc>
              <a:spcBef>
                <a:spcPts val="0"/>
              </a:spcBef>
              <a:buClr>
                <a:srgbClr val="C00000"/>
              </a:buClr>
              <a:buFont typeface="Wingdings" panose="05000000000000000000" pitchFamily="2" charset="2"/>
              <a:buChar char="ü"/>
            </a:pPr>
            <a:r>
              <a:rPr lang="ru-RU" sz="1600" dirty="0"/>
              <a:t>Вовлечение отдельных категорий граждан в </a:t>
            </a:r>
            <a:r>
              <a:rPr lang="ru-RU" sz="1600" dirty="0" smtClean="0"/>
              <a:t>активную жизнь </a:t>
            </a:r>
            <a:r>
              <a:rPr lang="ru-RU" sz="1600" dirty="0"/>
              <a:t>Мирнинского </a:t>
            </a:r>
            <a:r>
              <a:rPr lang="ru-RU" sz="1600" dirty="0" smtClean="0"/>
              <a:t>района;</a:t>
            </a:r>
          </a:p>
          <a:p>
            <a:pPr lvl="0" algn="just">
              <a:lnSpc>
                <a:spcPct val="100000"/>
              </a:lnSpc>
              <a:spcBef>
                <a:spcPts val="0"/>
              </a:spcBef>
              <a:buClr>
                <a:srgbClr val="C00000"/>
              </a:buClr>
              <a:buFont typeface="Wingdings" panose="05000000000000000000" pitchFamily="2" charset="2"/>
              <a:buChar char="ü"/>
            </a:pPr>
            <a:r>
              <a:rPr lang="ru-RU" sz="1600" dirty="0"/>
              <a:t>Выявление и обеспечение законных прав по опеке </a:t>
            </a:r>
            <a:r>
              <a:rPr lang="ru-RU" sz="1600" dirty="0" smtClean="0"/>
              <a:t>и попечительству </a:t>
            </a:r>
            <a:r>
              <a:rPr lang="ru-RU" sz="1600" dirty="0"/>
              <a:t>лиц, признанных судом недееспособными </a:t>
            </a:r>
            <a:r>
              <a:rPr lang="ru-RU" sz="1600" dirty="0" smtClean="0"/>
              <a:t>или ограниченно </a:t>
            </a:r>
            <a:r>
              <a:rPr lang="ru-RU" sz="1600" dirty="0"/>
              <a:t>дееспособными, а также </a:t>
            </a:r>
            <a:r>
              <a:rPr lang="ru-RU" sz="1600" dirty="0" smtClean="0"/>
              <a:t>совершеннолетних дееспособных </a:t>
            </a:r>
            <a:r>
              <a:rPr lang="ru-RU" sz="1600" dirty="0"/>
              <a:t>граждан, которые по состоянию здоровья </a:t>
            </a:r>
            <a:r>
              <a:rPr lang="ru-RU" sz="1600" dirty="0" smtClean="0"/>
              <a:t>не могут </a:t>
            </a:r>
            <a:r>
              <a:rPr lang="ru-RU" sz="1600" dirty="0"/>
              <a:t>осуществлять или защищать свои права и </a:t>
            </a:r>
            <a:r>
              <a:rPr lang="ru-RU" sz="1600" dirty="0" smtClean="0"/>
              <a:t>исполнять обязанности</a:t>
            </a:r>
            <a:r>
              <a:rPr lang="ru-RU" sz="1600" dirty="0"/>
              <a:t>.</a:t>
            </a:r>
          </a:p>
        </p:txBody>
      </p:sp>
      <p:sp>
        <p:nvSpPr>
          <p:cNvPr id="7" name="Объект 3"/>
          <p:cNvSpPr txBox="1">
            <a:spLocks/>
          </p:cNvSpPr>
          <p:nvPr/>
        </p:nvSpPr>
        <p:spPr>
          <a:xfrm>
            <a:off x="238125" y="4110603"/>
            <a:ext cx="8774503"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11" name="Таблица 10"/>
          <p:cNvGraphicFramePr>
            <a:graphicFrameLocks noGrp="1"/>
          </p:cNvGraphicFramePr>
          <p:nvPr>
            <p:extLst>
              <p:ext uri="{D42A27DB-BD31-4B8C-83A1-F6EECF244321}">
                <p14:modId xmlns:p14="http://schemas.microsoft.com/office/powerpoint/2010/main" val="2003474410"/>
              </p:ext>
            </p:extLst>
          </p:nvPr>
        </p:nvGraphicFramePr>
        <p:xfrm>
          <a:off x="359376" y="4639704"/>
          <a:ext cx="8532000" cy="170013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98576">
                <a:tc>
                  <a:txBody>
                    <a:bodyPr/>
                    <a:lstStyle/>
                    <a:p>
                      <a:pPr>
                        <a:lnSpc>
                          <a:spcPct val="107000"/>
                        </a:lnSpc>
                        <a:spcAft>
                          <a:spcPts val="0"/>
                        </a:spcAft>
                      </a:pPr>
                      <a:r>
                        <a:rPr lang="ru-RU" sz="1400" dirty="0" smtClean="0">
                          <a:effectLst/>
                        </a:rPr>
                        <a:t>Государственный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856,8</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838,5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838,5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a:t>
                      </a:r>
                      <a:r>
                        <a:rPr lang="ru-RU" sz="1400" baseline="0" dirty="0" smtClean="0">
                          <a:effectLst/>
                        </a:rPr>
                        <a:t> 239,5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1 239,5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3981465"/>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29 793,3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14 885,8</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13 740,9</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27 410,0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28 510,0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30 650,1</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15 724,3</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14 579,4</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28 649,5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29 749,5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Заголовок 1"/>
          <p:cNvSpPr>
            <a:spLocks noGrp="1"/>
          </p:cNvSpPr>
          <p:nvPr>
            <p:ph type="title"/>
          </p:nvPr>
        </p:nvSpPr>
        <p:spPr>
          <a:xfrm>
            <a:off x="238125" y="0"/>
            <a:ext cx="8496300" cy="75521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«СОЦИАЛЬНАЯ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ГРАЖДАН» на 2024-2028 годы</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spTree>
    <p:extLst>
      <p:ext uri="{BB962C8B-B14F-4D97-AF65-F5344CB8AC3E}">
        <p14:creationId xmlns:p14="http://schemas.microsoft.com/office/powerpoint/2010/main" val="21871029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«Социальная поддержка населения</a:t>
            </a:r>
            <a:r>
              <a:rPr lang="ru-RU" sz="1800" b="1" dirty="0" smtClean="0">
                <a:solidFill>
                  <a:schemeClr val="tx1"/>
                </a:solidFill>
                <a:cs typeface="Times New Roman" panose="02020603050405020304" pitchFamily="18" charset="0"/>
              </a:rPr>
              <a:t>»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203459017"/>
              </p:ext>
            </p:extLst>
          </p:nvPr>
        </p:nvGraphicFramePr>
        <p:xfrm>
          <a:off x="330474" y="1318399"/>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1 527,5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1 527,5</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9131646"/>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34 568,7</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33</a:t>
                      </a:r>
                      <a:r>
                        <a:rPr lang="ru-RU" sz="1400" b="0" i="0" kern="120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460,1</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36 096,2</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34 987,6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65160" y="90457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7" name="Прямоугольник с двумя скругленными противолежащими углами 6"/>
          <p:cNvSpPr/>
          <p:nvPr/>
        </p:nvSpPr>
        <p:spPr>
          <a:xfrm>
            <a:off x="265160" y="2698049"/>
            <a:ext cx="8556934" cy="677213"/>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 2023 </a:t>
            </a:r>
            <a:r>
              <a:rPr lang="ru-RU" sz="1400" dirty="0">
                <a:solidFill>
                  <a:schemeClr val="tx1"/>
                </a:solidFill>
              </a:rPr>
              <a:t>году оказана материальная помощь гражданам, попавшим в трудную жизненную ситуацию, многодетным и неполным малообеспеченным семьям на сумму </a:t>
            </a:r>
            <a:r>
              <a:rPr lang="ru-RU" sz="1400" b="1" dirty="0">
                <a:solidFill>
                  <a:schemeClr val="tx1"/>
                </a:solidFill>
              </a:rPr>
              <a:t>11 </a:t>
            </a:r>
            <a:r>
              <a:rPr lang="ru-RU" sz="1400" b="1" dirty="0" smtClean="0">
                <a:solidFill>
                  <a:schemeClr val="tx1"/>
                </a:solidFill>
              </a:rPr>
              <a:t>783,0 тыс. руб</a:t>
            </a:r>
            <a:r>
              <a:rPr lang="ru-RU" sz="1400" dirty="0" smtClean="0">
                <a:solidFill>
                  <a:schemeClr val="tx1"/>
                </a:solidFill>
              </a:rPr>
              <a:t>., </a:t>
            </a:r>
            <a:r>
              <a:rPr lang="ru-RU" sz="1400" dirty="0">
                <a:solidFill>
                  <a:schemeClr val="tx1"/>
                </a:solidFill>
              </a:rPr>
              <a:t>в том </a:t>
            </a:r>
            <a:r>
              <a:rPr lang="ru-RU" sz="1400" dirty="0" smtClean="0">
                <a:solidFill>
                  <a:schemeClr val="tx1"/>
                </a:solidFill>
              </a:rPr>
              <a:t>числе </a:t>
            </a:r>
            <a:r>
              <a:rPr lang="ru-RU" sz="1400" dirty="0">
                <a:solidFill>
                  <a:schemeClr val="tx1"/>
                </a:solidFill>
              </a:rPr>
              <a:t>38 членам семей СВО на сумму 3 </a:t>
            </a:r>
            <a:r>
              <a:rPr lang="ru-RU" sz="1400" dirty="0" smtClean="0">
                <a:solidFill>
                  <a:schemeClr val="tx1"/>
                </a:solidFill>
              </a:rPr>
              <a:t>046,8 тыс. руб. </a:t>
            </a:r>
          </a:p>
        </p:txBody>
      </p:sp>
      <p:sp>
        <p:nvSpPr>
          <p:cNvPr id="8" name="Прямоугольник с двумя скругленными противолежащими углами 7"/>
          <p:cNvSpPr/>
          <p:nvPr/>
        </p:nvSpPr>
        <p:spPr>
          <a:xfrm>
            <a:off x="284012" y="3587357"/>
            <a:ext cx="8594638" cy="51780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Оказана поддержка </a:t>
            </a:r>
            <a:r>
              <a:rPr lang="ru-RU" sz="1400" b="1" dirty="0" smtClean="0">
                <a:solidFill>
                  <a:schemeClr val="tx1"/>
                </a:solidFill>
              </a:rPr>
              <a:t>88 гражданам </a:t>
            </a:r>
            <a:r>
              <a:rPr lang="ru-RU" sz="1400" dirty="0" smtClean="0">
                <a:solidFill>
                  <a:schemeClr val="tx1"/>
                </a:solidFill>
              </a:rPr>
              <a:t>на сумму </a:t>
            </a:r>
            <a:r>
              <a:rPr lang="ru-RU" sz="1400" b="1" dirty="0" smtClean="0">
                <a:solidFill>
                  <a:schemeClr val="tx1"/>
                </a:solidFill>
              </a:rPr>
              <a:t>8 859,9 тыс. руб., </a:t>
            </a:r>
            <a:r>
              <a:rPr lang="ru-RU" sz="1400" dirty="0" smtClean="0">
                <a:solidFill>
                  <a:schemeClr val="tx1"/>
                </a:solidFill>
              </a:rPr>
              <a:t>17 военнослужащим в связи с ранением на сумму 1 350,0 тыс. руб., членам семей военнослужащих на сумму 4 000, 0 тыс. </a:t>
            </a:r>
            <a:r>
              <a:rPr lang="ru-RU" sz="1400" dirty="0" smtClean="0">
                <a:solidFill>
                  <a:schemeClr val="tx1"/>
                </a:solidFill>
              </a:rPr>
              <a:t>руб.</a:t>
            </a:r>
            <a:endParaRPr lang="ru-RU" sz="1400" dirty="0">
              <a:solidFill>
                <a:schemeClr val="tx1"/>
              </a:solidFill>
            </a:endParaRPr>
          </a:p>
        </p:txBody>
      </p:sp>
      <p:sp>
        <p:nvSpPr>
          <p:cNvPr id="9" name="Прямоугольник с двумя скругленными противолежащими углами 8"/>
          <p:cNvSpPr/>
          <p:nvPr/>
        </p:nvSpPr>
        <p:spPr>
          <a:xfrm>
            <a:off x="284012" y="4305110"/>
            <a:ext cx="8556934" cy="104881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программы </a:t>
            </a:r>
            <a:r>
              <a:rPr lang="ru-RU" sz="1400" b="1" dirty="0">
                <a:solidFill>
                  <a:schemeClr val="tx1"/>
                </a:solidFill>
              </a:rPr>
              <a:t>«Активное Долголетие 60+» </a:t>
            </a:r>
            <a:r>
              <a:rPr lang="ru-RU" sz="1400" dirty="0">
                <a:solidFill>
                  <a:schemeClr val="tx1"/>
                </a:solidFill>
              </a:rPr>
              <a:t>для граждан старшего возраста проходят бесплатные занятия (обучение игре на </a:t>
            </a:r>
            <a:r>
              <a:rPr lang="ru-RU" sz="1400" dirty="0" err="1">
                <a:solidFill>
                  <a:schemeClr val="tx1"/>
                </a:solidFill>
              </a:rPr>
              <a:t>хомусе</a:t>
            </a:r>
            <a:r>
              <a:rPr lang="ru-RU" sz="1400" dirty="0">
                <a:solidFill>
                  <a:schemeClr val="tx1"/>
                </a:solidFill>
              </a:rPr>
              <a:t>, «</a:t>
            </a:r>
            <a:r>
              <a:rPr lang="ru-RU" sz="1400" dirty="0" err="1">
                <a:solidFill>
                  <a:schemeClr val="tx1"/>
                </a:solidFill>
              </a:rPr>
              <a:t>ИЗОтерапия</a:t>
            </a:r>
            <a:r>
              <a:rPr lang="ru-RU" sz="1400" dirty="0">
                <a:solidFill>
                  <a:schemeClr val="tx1"/>
                </a:solidFill>
              </a:rPr>
              <a:t>», «Мое здоровье», «Рукоделие» и др.). Проведен фестиваль ветеранских организаций «Битва Хоров», развлекательное мероприятие «Ах, мое пионерское лето!», которое собрало более </a:t>
            </a:r>
            <a:r>
              <a:rPr lang="ru-RU" sz="1400" b="1" dirty="0">
                <a:solidFill>
                  <a:schemeClr val="tx1"/>
                </a:solidFill>
              </a:rPr>
              <a:t>200 </a:t>
            </a:r>
            <a:r>
              <a:rPr lang="ru-RU" sz="1400" dirty="0">
                <a:solidFill>
                  <a:schemeClr val="tx1"/>
                </a:solidFill>
              </a:rPr>
              <a:t>участников со всего района. Проводятся уроки финансовой грамотности.</a:t>
            </a:r>
          </a:p>
        </p:txBody>
      </p:sp>
      <p:sp>
        <p:nvSpPr>
          <p:cNvPr id="10" name="Прямоугольник с двумя скругленными противолежащими углами 9"/>
          <p:cNvSpPr/>
          <p:nvPr/>
        </p:nvSpPr>
        <p:spPr>
          <a:xfrm>
            <a:off x="284012" y="5453767"/>
            <a:ext cx="8556934" cy="59242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мероприятий  ко Дню Победы оказана  </a:t>
            </a:r>
            <a:r>
              <a:rPr lang="ru-RU" sz="1400" b="1" dirty="0">
                <a:solidFill>
                  <a:schemeClr val="tx1"/>
                </a:solidFill>
              </a:rPr>
              <a:t>материальная поддержка ветеранам трудового фронта</a:t>
            </a:r>
            <a:r>
              <a:rPr lang="ru-RU" sz="1400" dirty="0">
                <a:solidFill>
                  <a:schemeClr val="tx1"/>
                </a:solidFill>
              </a:rPr>
              <a:t>, вдовам участников Великой Отечественной войны по 10 тысяч рублей каждому.</a:t>
            </a:r>
          </a:p>
        </p:txBody>
      </p:sp>
      <p:sp>
        <p:nvSpPr>
          <p:cNvPr id="11" name="Прямоугольник с двумя скругленными противолежащими углами 10"/>
          <p:cNvSpPr/>
          <p:nvPr/>
        </p:nvSpPr>
        <p:spPr>
          <a:xfrm>
            <a:off x="265160" y="6146036"/>
            <a:ext cx="8556934" cy="55689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Ежегодно предоставляется </a:t>
            </a:r>
            <a:r>
              <a:rPr lang="ru-RU" sz="1400" b="1" dirty="0">
                <a:solidFill>
                  <a:schemeClr val="tx1"/>
                </a:solidFill>
              </a:rPr>
              <a:t>льготный проезд на пассажирском автомобильном и авиационном транспорте </a:t>
            </a:r>
            <a:r>
              <a:rPr lang="ru-RU" sz="1400" dirty="0">
                <a:solidFill>
                  <a:schemeClr val="tx1"/>
                </a:solidFill>
              </a:rPr>
              <a:t>между поселениями в границах Мирнинского </a:t>
            </a:r>
            <a:r>
              <a:rPr lang="ru-RU" sz="1400" dirty="0" smtClean="0">
                <a:solidFill>
                  <a:schemeClr val="tx1"/>
                </a:solidFill>
              </a:rPr>
              <a:t>района для льготной категории граждан.</a:t>
            </a:r>
          </a:p>
        </p:txBody>
      </p:sp>
    </p:spTree>
    <p:extLst>
      <p:ext uri="{BB962C8B-B14F-4D97-AF65-F5344CB8AC3E}">
        <p14:creationId xmlns:p14="http://schemas.microsoft.com/office/powerpoint/2010/main" val="2910665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318" y="0"/>
            <a:ext cx="9041363" cy="847401"/>
          </a:xfrm>
          <a:solidFill>
            <a:schemeClr val="accent3">
              <a:lumMod val="40000"/>
              <a:lumOff val="60000"/>
            </a:schemeClr>
          </a:solidFill>
          <a:ln/>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lvl="0" algn="ctr" defTabSz="914400">
              <a:lnSpc>
                <a:spcPct val="100000"/>
              </a:lnSpc>
              <a:spcBef>
                <a:spcPts val="0"/>
              </a:spcBef>
            </a:pP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ОБЩЕСТВЕННЫХ И ГРАЖДАНСКИХ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ИНИЦИАТИВ» на 2024-2028 годы</a:t>
            </a:r>
            <a:endParaRPr lang="ru-RU" sz="1900" dirty="0">
              <a:solidFill>
                <a:schemeClr val="tx1"/>
              </a:solidFill>
            </a:endParaRPr>
          </a:p>
        </p:txBody>
      </p:sp>
      <p:pic>
        <p:nvPicPr>
          <p:cNvPr id="5" name="Изображение 7" descr="photo_2024-03-18_15-17-21"/>
          <p:cNvPicPr/>
          <p:nvPr/>
        </p:nvPicPr>
        <p:blipFill>
          <a:blip r:embed="rId2"/>
          <a:stretch>
            <a:fillRect/>
          </a:stretch>
        </p:blipFill>
        <p:spPr>
          <a:xfrm>
            <a:off x="2267339" y="847400"/>
            <a:ext cx="4945223" cy="3024803"/>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159" y="3872203"/>
            <a:ext cx="3520750" cy="2640563"/>
          </a:xfrm>
          <a:prstGeom prst="rect">
            <a:avLst/>
          </a:prstGeom>
          <a:ln>
            <a:noFill/>
          </a:ln>
          <a:effectLst>
            <a:softEdge rad="112500"/>
          </a:effec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34422" b="34013"/>
          <a:stretch/>
        </p:blipFill>
        <p:spPr>
          <a:xfrm>
            <a:off x="5449076" y="4180114"/>
            <a:ext cx="3086100" cy="2164702"/>
          </a:xfrm>
          <a:prstGeom prst="rect">
            <a:avLst/>
          </a:prstGeom>
          <a:ln>
            <a:noFill/>
          </a:ln>
          <a:effectLst>
            <a:softEdge rad="112500"/>
          </a:effectLst>
        </p:spPr>
      </p:pic>
    </p:spTree>
    <p:extLst>
      <p:ext uri="{BB962C8B-B14F-4D97-AF65-F5344CB8AC3E}">
        <p14:creationId xmlns:p14="http://schemas.microsoft.com/office/powerpoint/2010/main" val="30034968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1617" y="942974"/>
            <a:ext cx="8797149" cy="2863916"/>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600" dirty="0" smtClean="0"/>
              <a:t>Развитие </a:t>
            </a:r>
            <a:r>
              <a:rPr lang="ru-RU" sz="1600" dirty="0"/>
              <a:t>институтов гражданского общества через поддержку общественных и гражданских инициатив, направленных на решение социально значимых проблем населения МО «Мирнинский </a:t>
            </a:r>
            <a:r>
              <a:rPr lang="ru-RU" sz="1600" dirty="0" smtClean="0"/>
              <a:t>район».</a:t>
            </a:r>
          </a:p>
          <a:p>
            <a:pPr marL="0" indent="0">
              <a:buClr>
                <a:srgbClr val="C00000"/>
              </a:buClr>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600" dirty="0"/>
              <a:t>Реализация гражданских инициатив социально-ориентированных некоммерческих организаций и общественных объединений </a:t>
            </a:r>
            <a:r>
              <a:rPr lang="ru-RU" sz="1600" dirty="0" smtClean="0"/>
              <a:t>граждан;</a:t>
            </a:r>
            <a:endParaRPr lang="ru-RU" sz="1600" dirty="0"/>
          </a:p>
          <a:p>
            <a:pPr lvl="0" algn="just">
              <a:buClr>
                <a:srgbClr val="C00000"/>
              </a:buClr>
              <a:buFont typeface="Wingdings" panose="05000000000000000000" pitchFamily="2" charset="2"/>
              <a:buChar char="ü"/>
            </a:pPr>
            <a:r>
              <a:rPr lang="ru-RU" sz="1600" dirty="0"/>
              <a:t>Содействие в развитии территориальных общественных самоуправлений, направленных на социально-экономическое развитие территории Мирнинского района</a:t>
            </a:r>
            <a:r>
              <a:rPr lang="ru-RU" sz="1600" dirty="0" smtClean="0"/>
              <a:t>;</a:t>
            </a:r>
            <a:endParaRPr lang="ru-RU" sz="1600" dirty="0"/>
          </a:p>
          <a:p>
            <a:pPr lvl="0" algn="just">
              <a:buClr>
                <a:srgbClr val="C00000"/>
              </a:buClr>
              <a:buFont typeface="Wingdings" panose="05000000000000000000" pitchFamily="2" charset="2"/>
              <a:buChar char="ü"/>
            </a:pPr>
            <a:r>
              <a:rPr lang="ru-RU" sz="1600" dirty="0"/>
              <a:t>Развитие местных инициатив граждан, направленных </a:t>
            </a:r>
            <a:r>
              <a:rPr lang="ru-RU" sz="1600" dirty="0" smtClean="0"/>
              <a:t>на улучшение </a:t>
            </a:r>
            <a:r>
              <a:rPr lang="ru-RU" sz="1600" dirty="0"/>
              <a:t>социальной среды, благосостояния и </a:t>
            </a:r>
            <a:r>
              <a:rPr lang="ru-RU" sz="1600" dirty="0" smtClean="0"/>
              <a:t>развития территории </a:t>
            </a:r>
            <a:r>
              <a:rPr lang="ru-RU" sz="1600" dirty="0"/>
              <a:t>Мирнинского района.</a:t>
            </a:r>
          </a:p>
        </p:txBody>
      </p:sp>
      <p:sp>
        <p:nvSpPr>
          <p:cNvPr id="7" name="Объект 3"/>
          <p:cNvSpPr txBox="1">
            <a:spLocks/>
          </p:cNvSpPr>
          <p:nvPr/>
        </p:nvSpPr>
        <p:spPr>
          <a:xfrm>
            <a:off x="276601" y="4182382"/>
            <a:ext cx="8507180"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 </a:t>
            </a:r>
            <a:endParaRPr lang="ru-RU" sz="1400" dirty="0"/>
          </a:p>
        </p:txBody>
      </p:sp>
      <p:graphicFrame>
        <p:nvGraphicFramePr>
          <p:cNvPr id="11" name="Таблица 10"/>
          <p:cNvGraphicFramePr>
            <a:graphicFrameLocks noGrp="1"/>
          </p:cNvGraphicFramePr>
          <p:nvPr>
            <p:extLst>
              <p:ext uri="{D42A27DB-BD31-4B8C-83A1-F6EECF244321}">
                <p14:modId xmlns:p14="http://schemas.microsoft.com/office/powerpoint/2010/main" val="848758592"/>
              </p:ext>
            </p:extLst>
          </p:nvPr>
        </p:nvGraphicFramePr>
        <p:xfrm>
          <a:off x="305999" y="4670467"/>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2 853,2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8 810,5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9 580,5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2 853,2</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8 810,5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9 580,5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Заголовок 1"/>
          <p:cNvSpPr>
            <a:spLocks noGrp="1"/>
          </p:cNvSpPr>
          <p:nvPr>
            <p:ph type="title"/>
          </p:nvPr>
        </p:nvSpPr>
        <p:spPr>
          <a:xfrm>
            <a:off x="51318" y="0"/>
            <a:ext cx="9041363" cy="847401"/>
          </a:xfrm>
          <a:solidFill>
            <a:schemeClr val="accent3">
              <a:lumMod val="40000"/>
              <a:lumOff val="60000"/>
            </a:schemeClr>
          </a:solidFill>
          <a:ln/>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lvl="0" algn="ctr" defTabSz="914400">
              <a:lnSpc>
                <a:spcPct val="100000"/>
              </a:lnSpc>
              <a:spcBef>
                <a:spcPts val="0"/>
              </a:spcBef>
            </a:pP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ОБЩЕСТВЕННЫХ И ГРАЖДАНСКИХ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ИНИЦИАТИВ» на 2024-2028 годы</a:t>
            </a:r>
            <a:endParaRPr lang="ru-RU" sz="1900" dirty="0">
              <a:solidFill>
                <a:schemeClr val="tx1"/>
              </a:solidFill>
            </a:endParaRPr>
          </a:p>
        </p:txBody>
      </p:sp>
    </p:spTree>
    <p:extLst>
      <p:ext uri="{BB962C8B-B14F-4D97-AF65-F5344CB8AC3E}">
        <p14:creationId xmlns:p14="http://schemas.microsoft.com/office/powerpoint/2010/main" val="24630261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«Поддержка общественных и гражданских инициатив на 2019-2023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88668187"/>
              </p:ext>
            </p:extLst>
          </p:nvPr>
        </p:nvGraphicFramePr>
        <p:xfrm>
          <a:off x="330474" y="1142415"/>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765,0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765,0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9131646"/>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4 683,2</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4 423,2</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5 448,2</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5 188,2</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65160" y="82050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235132" y="2343364"/>
            <a:ext cx="8692398" cy="12739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a:solidFill>
                  <a:schemeClr val="tx1"/>
                </a:solidFill>
              </a:rPr>
              <a:t>В 2023 году на поддержку деятельности общественных объединений и организаций было </a:t>
            </a:r>
            <a:r>
              <a:rPr lang="ru-RU" sz="1200" dirty="0" smtClean="0">
                <a:solidFill>
                  <a:schemeClr val="tx1"/>
                </a:solidFill>
              </a:rPr>
              <a:t>направлено </a:t>
            </a:r>
            <a:r>
              <a:rPr lang="ru-RU" sz="1200" b="1" dirty="0" smtClean="0">
                <a:solidFill>
                  <a:schemeClr val="tx1"/>
                </a:solidFill>
              </a:rPr>
              <a:t>5 448,2 тыс. руб. </a:t>
            </a:r>
            <a:r>
              <a:rPr lang="ru-RU" sz="1200" dirty="0" smtClean="0">
                <a:solidFill>
                  <a:schemeClr val="tx1"/>
                </a:solidFill>
              </a:rPr>
              <a:t>Финансовые </a:t>
            </a:r>
            <a:r>
              <a:rPr lang="ru-RU" sz="1200" dirty="0">
                <a:solidFill>
                  <a:schemeClr val="tx1"/>
                </a:solidFill>
              </a:rPr>
              <a:t>средства были предоставлены в форме </a:t>
            </a:r>
            <a:r>
              <a:rPr lang="ru-RU" sz="1200" dirty="0" smtClean="0">
                <a:solidFill>
                  <a:schemeClr val="tx1"/>
                </a:solidFill>
              </a:rPr>
              <a:t>субсидий:</a:t>
            </a:r>
          </a:p>
          <a:p>
            <a:pPr marL="285750" indent="161925" algn="just">
              <a:buFont typeface="Arial" panose="020B0604020202020204" pitchFamily="34" charset="0"/>
              <a:buChar char="•"/>
            </a:pPr>
            <a:r>
              <a:rPr lang="ru-RU" sz="1200" dirty="0" smtClean="0">
                <a:solidFill>
                  <a:schemeClr val="tx1"/>
                </a:solidFill>
              </a:rPr>
              <a:t>общественному движению МО ОД Ассамблеи </a:t>
            </a:r>
            <a:r>
              <a:rPr lang="ru-RU" sz="1200" dirty="0">
                <a:solidFill>
                  <a:schemeClr val="tx1"/>
                </a:solidFill>
              </a:rPr>
              <a:t>народов </a:t>
            </a:r>
            <a:r>
              <a:rPr lang="ru-RU" sz="1200" dirty="0" smtClean="0">
                <a:solidFill>
                  <a:schemeClr val="tx1"/>
                </a:solidFill>
              </a:rPr>
              <a:t>РС (Я);</a:t>
            </a:r>
          </a:p>
          <a:p>
            <a:pPr marL="285750" indent="161925" algn="just">
              <a:buFont typeface="Arial" panose="020B0604020202020204" pitchFamily="34" charset="0"/>
              <a:buChar char="•"/>
            </a:pPr>
            <a:r>
              <a:rPr lang="ru-RU" sz="1200" dirty="0" smtClean="0">
                <a:solidFill>
                  <a:schemeClr val="tx1"/>
                </a:solidFill>
              </a:rPr>
              <a:t>общественной </a:t>
            </a:r>
            <a:r>
              <a:rPr lang="ru-RU" sz="1200" dirty="0">
                <a:solidFill>
                  <a:schemeClr val="tx1"/>
                </a:solidFill>
              </a:rPr>
              <a:t>организации Автомобильно-мотоциклетный клуб Мирнинского района «</a:t>
            </a:r>
            <a:r>
              <a:rPr lang="ru-RU" sz="1200" dirty="0" err="1">
                <a:solidFill>
                  <a:schemeClr val="tx1"/>
                </a:solidFill>
              </a:rPr>
              <a:t>Байанай</a:t>
            </a:r>
            <a:r>
              <a:rPr lang="ru-RU" sz="1200" dirty="0" smtClean="0">
                <a:solidFill>
                  <a:schemeClr val="tx1"/>
                </a:solidFill>
              </a:rPr>
              <a:t>»;</a:t>
            </a:r>
          </a:p>
          <a:p>
            <a:pPr marL="285750" indent="161925" algn="just">
              <a:buFont typeface="Arial" panose="020B0604020202020204" pitchFamily="34" charset="0"/>
              <a:buChar char="•"/>
            </a:pPr>
            <a:r>
              <a:rPr lang="ru-RU" sz="1200" dirty="0" smtClean="0">
                <a:solidFill>
                  <a:schemeClr val="tx1"/>
                </a:solidFill>
              </a:rPr>
              <a:t>общественной </a:t>
            </a:r>
            <a:r>
              <a:rPr lang="ru-RU" sz="1200" dirty="0">
                <a:solidFill>
                  <a:schemeClr val="tx1"/>
                </a:solidFill>
              </a:rPr>
              <a:t>организации «Приют для бездомных животных» «Верный друг» </a:t>
            </a:r>
            <a:r>
              <a:rPr lang="ru-RU" sz="1200" dirty="0" err="1" smtClean="0">
                <a:solidFill>
                  <a:schemeClr val="tx1"/>
                </a:solidFill>
              </a:rPr>
              <a:t>п.Айхал</a:t>
            </a:r>
            <a:r>
              <a:rPr lang="ru-RU" sz="1200" dirty="0">
                <a:solidFill>
                  <a:schemeClr val="tx1"/>
                </a:solidFill>
              </a:rPr>
              <a:t>;</a:t>
            </a:r>
            <a:endParaRPr lang="ru-RU" sz="1200" dirty="0" smtClean="0">
              <a:solidFill>
                <a:schemeClr val="tx1"/>
              </a:solidFill>
            </a:endParaRPr>
          </a:p>
          <a:p>
            <a:pPr marL="285750" indent="161925" algn="just">
              <a:buFont typeface="Arial" panose="020B0604020202020204" pitchFamily="34" charset="0"/>
              <a:buChar char="•"/>
            </a:pPr>
            <a:r>
              <a:rPr lang="ru-RU" sz="1200" dirty="0" smtClean="0">
                <a:solidFill>
                  <a:schemeClr val="tx1"/>
                </a:solidFill>
              </a:rPr>
              <a:t>АНО </a:t>
            </a:r>
            <a:r>
              <a:rPr lang="ru-RU" sz="1200" dirty="0">
                <a:solidFill>
                  <a:schemeClr val="tx1"/>
                </a:solidFill>
              </a:rPr>
              <a:t>«Дебют</a:t>
            </a:r>
            <a:r>
              <a:rPr lang="ru-RU" sz="1200" dirty="0" smtClean="0">
                <a:solidFill>
                  <a:schemeClr val="tx1"/>
                </a:solidFill>
              </a:rPr>
              <a:t>»;</a:t>
            </a:r>
          </a:p>
          <a:p>
            <a:pPr marL="285750" indent="161925" algn="just">
              <a:buFont typeface="Arial" panose="020B0604020202020204" pitchFamily="34" charset="0"/>
              <a:buChar char="•"/>
            </a:pPr>
            <a:r>
              <a:rPr lang="ru-RU" sz="1200" dirty="0" smtClean="0">
                <a:solidFill>
                  <a:schemeClr val="tx1"/>
                </a:solidFill>
              </a:rPr>
              <a:t>ОО </a:t>
            </a:r>
            <a:r>
              <a:rPr lang="ru-RU" sz="1200" dirty="0">
                <a:solidFill>
                  <a:schemeClr val="tx1"/>
                </a:solidFill>
              </a:rPr>
              <a:t>Мирнинского отделения ЯРО Всероссийского общества </a:t>
            </a:r>
            <a:r>
              <a:rPr lang="ru-RU" sz="1200" dirty="0" smtClean="0">
                <a:solidFill>
                  <a:schemeClr val="tx1"/>
                </a:solidFill>
              </a:rPr>
              <a:t>инвалидов.</a:t>
            </a:r>
            <a:endParaRPr lang="ru-RU" sz="1200" dirty="0">
              <a:solidFill>
                <a:schemeClr val="tx1"/>
              </a:solidFill>
            </a:endParaRPr>
          </a:p>
        </p:txBody>
      </p:sp>
      <p:sp>
        <p:nvSpPr>
          <p:cNvPr id="6" name="Прямоугольник с двумя скругленными противолежащими углами 5"/>
          <p:cNvSpPr/>
          <p:nvPr/>
        </p:nvSpPr>
        <p:spPr>
          <a:xfrm>
            <a:off x="250146" y="3679594"/>
            <a:ext cx="8692398" cy="59770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a:solidFill>
                  <a:schemeClr val="tx1"/>
                </a:solidFill>
              </a:rPr>
              <a:t>Районная детская общественная организация </a:t>
            </a:r>
            <a:r>
              <a:rPr lang="ru-RU" sz="1200" b="1" dirty="0">
                <a:solidFill>
                  <a:schemeClr val="tx1"/>
                </a:solidFill>
              </a:rPr>
              <a:t>«Юность»</a:t>
            </a:r>
            <a:r>
              <a:rPr lang="ru-RU" sz="1200" dirty="0">
                <a:solidFill>
                  <a:schemeClr val="tx1"/>
                </a:solidFill>
              </a:rPr>
              <a:t> (п. Айхал) выиграла грант в размере </a:t>
            </a:r>
            <a:r>
              <a:rPr lang="ru-RU" sz="1200" b="1" dirty="0" smtClean="0">
                <a:solidFill>
                  <a:schemeClr val="tx1"/>
                </a:solidFill>
              </a:rPr>
              <a:t>499,5</a:t>
            </a:r>
            <a:r>
              <a:rPr lang="ru-RU" sz="1200" dirty="0" smtClean="0">
                <a:solidFill>
                  <a:schemeClr val="tx1"/>
                </a:solidFill>
              </a:rPr>
              <a:t> тыс. руб. на </a:t>
            </a:r>
            <a:r>
              <a:rPr lang="ru-RU" sz="1200" dirty="0">
                <a:solidFill>
                  <a:schemeClr val="tx1"/>
                </a:solidFill>
              </a:rPr>
              <a:t>развитие гражданского общества. </a:t>
            </a:r>
            <a:r>
              <a:rPr lang="ru-RU" sz="1200" dirty="0" smtClean="0">
                <a:solidFill>
                  <a:schemeClr val="tx1"/>
                </a:solidFill>
              </a:rPr>
              <a:t>Средства </a:t>
            </a:r>
            <a:r>
              <a:rPr lang="ru-RU" sz="1200" dirty="0">
                <a:solidFill>
                  <a:schemeClr val="tx1"/>
                </a:solidFill>
              </a:rPr>
              <a:t>направлены на оказание адресной помощи и педагогической, психологической и моральной поддержки, преодоление стрессового состояния членов семей участников СВО, призванных в рамках частичной мобилизации. </a:t>
            </a:r>
          </a:p>
        </p:txBody>
      </p:sp>
      <p:sp>
        <p:nvSpPr>
          <p:cNvPr id="7" name="Прямоугольник с двумя скругленными противолежащими углами 6"/>
          <p:cNvSpPr/>
          <p:nvPr/>
        </p:nvSpPr>
        <p:spPr>
          <a:xfrm>
            <a:off x="235132" y="4339629"/>
            <a:ext cx="8662370" cy="112720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a:solidFill>
                  <a:schemeClr val="tx1"/>
                </a:solidFill>
              </a:rPr>
              <a:t>По итогам конкурса Грантов Главы </a:t>
            </a:r>
            <a:r>
              <a:rPr lang="ru-RU" sz="1200" dirty="0" smtClean="0">
                <a:solidFill>
                  <a:schemeClr val="tx1"/>
                </a:solidFill>
              </a:rPr>
              <a:t>РС (Я) в 2023 году распределены субсидии из Государственного бюджета РС (Я</a:t>
            </a:r>
            <a:r>
              <a:rPr lang="ru-RU" sz="1200" dirty="0">
                <a:solidFill>
                  <a:schemeClr val="tx1"/>
                </a:solidFill>
              </a:rPr>
              <a:t>) по </a:t>
            </a:r>
            <a:r>
              <a:rPr lang="ru-RU" sz="1200" b="1" dirty="0">
                <a:solidFill>
                  <a:schemeClr val="tx1"/>
                </a:solidFill>
              </a:rPr>
              <a:t>поддержке </a:t>
            </a:r>
            <a:r>
              <a:rPr lang="ru-RU" sz="1200" b="1" dirty="0" smtClean="0">
                <a:solidFill>
                  <a:schemeClr val="tx1"/>
                </a:solidFill>
              </a:rPr>
              <a:t>территориально-общественных самоуправлений (ТОС). </a:t>
            </a:r>
            <a:r>
              <a:rPr lang="ru-RU" sz="1200" dirty="0">
                <a:solidFill>
                  <a:schemeClr val="tx1"/>
                </a:solidFill>
              </a:rPr>
              <a:t>Администрация Мирнинского района стала победителем и </a:t>
            </a:r>
            <a:r>
              <a:rPr lang="ru-RU" sz="1200" dirty="0" smtClean="0">
                <a:solidFill>
                  <a:schemeClr val="tx1"/>
                </a:solidFill>
              </a:rPr>
              <a:t>получила </a:t>
            </a:r>
            <a:r>
              <a:rPr lang="ru-RU" sz="1200" dirty="0">
                <a:solidFill>
                  <a:schemeClr val="tx1"/>
                </a:solidFill>
              </a:rPr>
              <a:t>субсидию в размере </a:t>
            </a:r>
            <a:r>
              <a:rPr lang="ru-RU" sz="1200" dirty="0" smtClean="0">
                <a:solidFill>
                  <a:schemeClr val="tx1"/>
                </a:solidFill>
              </a:rPr>
              <a:t>765,0 тыс. руб</a:t>
            </a:r>
            <a:r>
              <a:rPr lang="ru-RU" sz="1200" dirty="0">
                <a:solidFill>
                  <a:schemeClr val="tx1"/>
                </a:solidFill>
              </a:rPr>
              <a:t>. При </a:t>
            </a:r>
            <a:r>
              <a:rPr lang="ru-RU" sz="1200" dirty="0" err="1">
                <a:solidFill>
                  <a:schemeClr val="tx1"/>
                </a:solidFill>
              </a:rPr>
              <a:t>софинансировании</a:t>
            </a:r>
            <a:r>
              <a:rPr lang="ru-RU" sz="1200" dirty="0">
                <a:solidFill>
                  <a:schemeClr val="tx1"/>
                </a:solidFill>
              </a:rPr>
              <a:t> в размере </a:t>
            </a:r>
            <a:r>
              <a:rPr lang="ru-RU" sz="1200" b="1" dirty="0" smtClean="0">
                <a:solidFill>
                  <a:schemeClr val="tx1"/>
                </a:solidFill>
              </a:rPr>
              <a:t>900,0 тыс. </a:t>
            </a:r>
            <a:r>
              <a:rPr lang="ru-RU" sz="1200" b="1" dirty="0">
                <a:solidFill>
                  <a:schemeClr val="tx1"/>
                </a:solidFill>
              </a:rPr>
              <a:t>руб</a:t>
            </a:r>
            <a:r>
              <a:rPr lang="ru-RU" sz="1200" dirty="0">
                <a:solidFill>
                  <a:schemeClr val="tx1"/>
                </a:solidFill>
              </a:rPr>
              <a:t>. средства были распределены между </a:t>
            </a:r>
            <a:r>
              <a:rPr lang="ru-RU" sz="1200" dirty="0" smtClean="0">
                <a:solidFill>
                  <a:schemeClr val="tx1"/>
                </a:solidFill>
              </a:rPr>
              <a:t>поселениями района, </a:t>
            </a:r>
            <a:r>
              <a:rPr lang="ru-RU" sz="1200" dirty="0">
                <a:solidFill>
                  <a:schemeClr val="tx1"/>
                </a:solidFill>
              </a:rPr>
              <a:t>подавшими заявку на участие в </a:t>
            </a:r>
            <a:r>
              <a:rPr lang="ru-RU" sz="1200" dirty="0" smtClean="0">
                <a:solidFill>
                  <a:schemeClr val="tx1"/>
                </a:solidFill>
              </a:rPr>
              <a:t>конкурсе на реализацию социально-значимых проектов: МО </a:t>
            </a:r>
            <a:r>
              <a:rPr lang="ru-RU" sz="1200" dirty="0">
                <a:solidFill>
                  <a:schemeClr val="tx1"/>
                </a:solidFill>
              </a:rPr>
              <a:t>«Поселок Чернышевский» ТОС «Мир» – </a:t>
            </a:r>
            <a:r>
              <a:rPr lang="ru-RU" sz="1200" dirty="0" smtClean="0">
                <a:solidFill>
                  <a:schemeClr val="tx1"/>
                </a:solidFill>
              </a:rPr>
              <a:t>581,0 тыс. </a:t>
            </a:r>
            <a:r>
              <a:rPr lang="ru-RU" sz="1200" dirty="0">
                <a:solidFill>
                  <a:schemeClr val="tx1"/>
                </a:solidFill>
              </a:rPr>
              <a:t>руб</a:t>
            </a:r>
            <a:r>
              <a:rPr lang="ru-RU" sz="1200" dirty="0" smtClean="0">
                <a:solidFill>
                  <a:schemeClr val="tx1"/>
                </a:solidFill>
              </a:rPr>
              <a:t>.;  МО </a:t>
            </a:r>
            <a:r>
              <a:rPr lang="ru-RU" sz="1200" dirty="0">
                <a:solidFill>
                  <a:schemeClr val="tx1"/>
                </a:solidFill>
              </a:rPr>
              <a:t>«Поселок Алмазный» ТОС «Жилой микрорайон» – </a:t>
            </a:r>
            <a:r>
              <a:rPr lang="ru-RU" sz="1200" dirty="0" smtClean="0">
                <a:solidFill>
                  <a:schemeClr val="tx1"/>
                </a:solidFill>
              </a:rPr>
              <a:t>700,0 тыс. </a:t>
            </a:r>
            <a:r>
              <a:rPr lang="ru-RU" sz="1200" dirty="0">
                <a:solidFill>
                  <a:schemeClr val="tx1"/>
                </a:solidFill>
              </a:rPr>
              <a:t>руб</a:t>
            </a:r>
            <a:r>
              <a:rPr lang="ru-RU" sz="1200" dirty="0" smtClean="0">
                <a:solidFill>
                  <a:schemeClr val="tx1"/>
                </a:solidFill>
              </a:rPr>
              <a:t>.; МО </a:t>
            </a:r>
            <a:r>
              <a:rPr lang="ru-RU" sz="1200" dirty="0">
                <a:solidFill>
                  <a:schemeClr val="tx1"/>
                </a:solidFill>
              </a:rPr>
              <a:t>«Ботуобуйинский наслег» ТОС «</a:t>
            </a:r>
            <a:r>
              <a:rPr lang="ru-RU" sz="1200" dirty="0" err="1">
                <a:solidFill>
                  <a:schemeClr val="tx1"/>
                </a:solidFill>
              </a:rPr>
              <a:t>Чолбон</a:t>
            </a:r>
            <a:r>
              <a:rPr lang="ru-RU" sz="1200" dirty="0">
                <a:solidFill>
                  <a:schemeClr val="tx1"/>
                </a:solidFill>
              </a:rPr>
              <a:t>» – </a:t>
            </a:r>
            <a:r>
              <a:rPr lang="ru-RU" sz="1200" dirty="0" smtClean="0">
                <a:solidFill>
                  <a:schemeClr val="tx1"/>
                </a:solidFill>
              </a:rPr>
              <a:t>384,0 тыс. </a:t>
            </a:r>
            <a:r>
              <a:rPr lang="ru-RU" sz="1200" dirty="0">
                <a:solidFill>
                  <a:schemeClr val="tx1"/>
                </a:solidFill>
              </a:rPr>
              <a:t>руб</a:t>
            </a:r>
            <a:r>
              <a:rPr lang="ru-RU" sz="1200" dirty="0" smtClean="0">
                <a:solidFill>
                  <a:schemeClr val="tx1"/>
                </a:solidFill>
              </a:rPr>
              <a:t>.</a:t>
            </a:r>
            <a:endParaRPr lang="ru-RU" sz="1200" dirty="0">
              <a:solidFill>
                <a:schemeClr val="tx1"/>
              </a:solidFill>
            </a:endParaRPr>
          </a:p>
        </p:txBody>
      </p:sp>
      <p:sp>
        <p:nvSpPr>
          <p:cNvPr id="8" name="Прямоугольник с двумя скругленными противолежащими углами 7"/>
          <p:cNvSpPr/>
          <p:nvPr/>
        </p:nvSpPr>
        <p:spPr>
          <a:xfrm>
            <a:off x="220118" y="5543581"/>
            <a:ext cx="8692398" cy="117620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smtClean="0">
                <a:solidFill>
                  <a:schemeClr val="tx1"/>
                </a:solidFill>
              </a:rPr>
              <a:t>Также в рамках данной программы реализуются </a:t>
            </a:r>
            <a:r>
              <a:rPr lang="ru-RU" sz="1200" b="1" dirty="0">
                <a:solidFill>
                  <a:schemeClr val="tx1"/>
                </a:solidFill>
              </a:rPr>
              <a:t>программы поддержки местных инициатив (ППМИ</a:t>
            </a:r>
            <a:r>
              <a:rPr lang="ru-RU" sz="1200" b="1" dirty="0" smtClean="0">
                <a:solidFill>
                  <a:schemeClr val="tx1"/>
                </a:solidFill>
              </a:rPr>
              <a:t>). </a:t>
            </a:r>
            <a:r>
              <a:rPr lang="ru-RU" sz="1200" dirty="0" smtClean="0">
                <a:solidFill>
                  <a:schemeClr val="tx1"/>
                </a:solidFill>
              </a:rPr>
              <a:t>В 2023 году субсидии из государственного бюджета РС (Я) на софинансирование ППМИ получили:</a:t>
            </a:r>
          </a:p>
          <a:p>
            <a:pPr indent="177800" algn="just"/>
            <a:r>
              <a:rPr lang="ru-RU" sz="1200" dirty="0" smtClean="0">
                <a:solidFill>
                  <a:schemeClr val="tx1"/>
                </a:solidFill>
              </a:rPr>
              <a:t>г</a:t>
            </a:r>
            <a:r>
              <a:rPr lang="ru-RU" sz="1200" dirty="0">
                <a:solidFill>
                  <a:schemeClr val="tx1"/>
                </a:solidFill>
              </a:rPr>
              <a:t>. Мирный – благоустройство дворовой территории по улице 50 лет Октября, дом №5 (обустройство детской площадки)</a:t>
            </a:r>
          </a:p>
          <a:p>
            <a:pPr indent="177800" algn="just"/>
            <a:r>
              <a:rPr lang="ru-RU" sz="1200" dirty="0">
                <a:solidFill>
                  <a:schemeClr val="tx1"/>
                </a:solidFill>
              </a:rPr>
              <a:t>г. Мирный – благоустройство по </a:t>
            </a:r>
            <a:r>
              <a:rPr lang="ru-RU" sz="1200" dirty="0" smtClean="0">
                <a:solidFill>
                  <a:schemeClr val="tx1"/>
                </a:solidFill>
              </a:rPr>
              <a:t>ул. </a:t>
            </a:r>
            <a:r>
              <a:rPr lang="ru-RU" sz="1200" dirty="0">
                <a:solidFill>
                  <a:schemeClr val="tx1"/>
                </a:solidFill>
              </a:rPr>
              <a:t>Газовиков, з/у №31б (устройство спортивной площадки)</a:t>
            </a:r>
          </a:p>
          <a:p>
            <a:pPr indent="177800" algn="just"/>
            <a:r>
              <a:rPr lang="ru-RU" sz="1200" dirty="0">
                <a:solidFill>
                  <a:schemeClr val="tx1"/>
                </a:solidFill>
              </a:rPr>
              <a:t>г. Мирный – благоустройство дворовой территории по </a:t>
            </a:r>
            <a:r>
              <a:rPr lang="ru-RU" sz="1200" dirty="0" smtClean="0">
                <a:solidFill>
                  <a:schemeClr val="tx1"/>
                </a:solidFill>
              </a:rPr>
              <a:t>ул. </a:t>
            </a:r>
            <a:r>
              <a:rPr lang="ru-RU" sz="1200" dirty="0">
                <a:solidFill>
                  <a:schemeClr val="tx1"/>
                </a:solidFill>
              </a:rPr>
              <a:t>Солдатова, дом №11 и №13 (обустройство детской площадки)</a:t>
            </a:r>
          </a:p>
          <a:p>
            <a:pPr indent="177800" algn="just"/>
            <a:r>
              <a:rPr lang="ru-RU" sz="1200" dirty="0">
                <a:solidFill>
                  <a:schemeClr val="tx1"/>
                </a:solidFill>
              </a:rPr>
              <a:t>п. Светлый – благоустройство сквера по ул. </a:t>
            </a:r>
            <a:r>
              <a:rPr lang="ru-RU" sz="1200" dirty="0" smtClean="0">
                <a:solidFill>
                  <a:schemeClr val="tx1"/>
                </a:solidFill>
              </a:rPr>
              <a:t>Гидростроителей.</a:t>
            </a:r>
            <a:endParaRPr lang="ru-RU" sz="1200" dirty="0">
              <a:solidFill>
                <a:schemeClr val="tx1"/>
              </a:solidFill>
            </a:endParaRPr>
          </a:p>
        </p:txBody>
      </p:sp>
    </p:spTree>
    <p:extLst>
      <p:ext uri="{BB962C8B-B14F-4D97-AF65-F5344CB8AC3E}">
        <p14:creationId xmlns:p14="http://schemas.microsoft.com/office/powerpoint/2010/main" val="198757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250" y="263742"/>
            <a:ext cx="8606585" cy="450056"/>
          </a:xfrm>
        </p:spPr>
        <p:txBody>
          <a:bodyPr>
            <a:noAutofit/>
          </a:bodyPr>
          <a:lstStyle/>
          <a:p>
            <a:pPr algn="ctr"/>
            <a:r>
              <a:rPr lang="ru-RU" sz="2000" b="1" dirty="0" smtClean="0">
                <a:solidFill>
                  <a:srgbClr val="996600"/>
                </a:solidFill>
                <a:latin typeface="+mn-lt"/>
                <a:cs typeface="Times New Roman" panose="02020603050405020304" pitchFamily="18" charset="0"/>
              </a:rPr>
              <a:t>СТРУКТУРА СОБСТВЕННЫХ ДОХОДОВ БЮДЖЕТА </a:t>
            </a:r>
            <a:br>
              <a:rPr lang="ru-RU" sz="2000" b="1" dirty="0" smtClean="0">
                <a:solidFill>
                  <a:srgbClr val="996600"/>
                </a:solidFill>
                <a:latin typeface="+mn-lt"/>
                <a:cs typeface="Times New Roman" panose="02020603050405020304" pitchFamily="18" charset="0"/>
              </a:rPr>
            </a:br>
            <a:r>
              <a:rPr lang="ru-RU" sz="2000" b="1" dirty="0" smtClean="0">
                <a:solidFill>
                  <a:srgbClr val="996600"/>
                </a:solidFill>
                <a:latin typeface="+mn-lt"/>
                <a:cs typeface="Times New Roman" panose="02020603050405020304" pitchFamily="18" charset="0"/>
              </a:rPr>
              <a:t>МО «МИРНИНСКИЙ РАЙОН» В 2024 ГОДУ</a:t>
            </a:r>
            <a:endParaRPr lang="ru-RU" sz="2000" b="1" dirty="0">
              <a:solidFill>
                <a:srgbClr val="996600"/>
              </a:solidFill>
              <a:latin typeface="+mn-lt"/>
              <a:cs typeface="Times New Roman" panose="02020603050405020304" pitchFamily="18" charset="0"/>
            </a:endParaRPr>
          </a:p>
        </p:txBody>
      </p:sp>
      <p:graphicFrame>
        <p:nvGraphicFramePr>
          <p:cNvPr id="9" name="Диаграмма 8"/>
          <p:cNvGraphicFramePr>
            <a:graphicFrameLocks/>
          </p:cNvGraphicFramePr>
          <p:nvPr>
            <p:extLst>
              <p:ext uri="{D42A27DB-BD31-4B8C-83A1-F6EECF244321}">
                <p14:modId xmlns:p14="http://schemas.microsoft.com/office/powerpoint/2010/main" val="1406192850"/>
              </p:ext>
            </p:extLst>
          </p:nvPr>
        </p:nvGraphicFramePr>
        <p:xfrm>
          <a:off x="95943" y="859549"/>
          <a:ext cx="4519599" cy="58497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3919420527"/>
              </p:ext>
            </p:extLst>
          </p:nvPr>
        </p:nvGraphicFramePr>
        <p:xfrm>
          <a:off x="4394717" y="859549"/>
          <a:ext cx="4674637" cy="6108816"/>
        </p:xfrm>
        <a:graphic>
          <a:graphicData uri="http://schemas.openxmlformats.org/drawingml/2006/chart">
            <c:chart xmlns:c="http://schemas.openxmlformats.org/drawingml/2006/chart" xmlns:r="http://schemas.openxmlformats.org/officeDocument/2006/relationships" r:id="rId3"/>
          </a:graphicData>
        </a:graphic>
      </p:graphicFrame>
      <p:sp>
        <p:nvSpPr>
          <p:cNvPr id="3" name="Овал 2"/>
          <p:cNvSpPr/>
          <p:nvPr/>
        </p:nvSpPr>
        <p:spPr>
          <a:xfrm>
            <a:off x="5271796" y="3442996"/>
            <a:ext cx="1250303" cy="113083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635 629,95 тыс. руб.</a:t>
            </a:r>
            <a:endParaRPr lang="ru-RU" sz="1200" b="1" dirty="0">
              <a:solidFill>
                <a:schemeClr val="tx1"/>
              </a:solidFill>
            </a:endParaRPr>
          </a:p>
        </p:txBody>
      </p:sp>
    </p:spTree>
    <p:extLst>
      <p:ext uri="{BB962C8B-B14F-4D97-AF65-F5344CB8AC3E}">
        <p14:creationId xmlns:p14="http://schemas.microsoft.com/office/powerpoint/2010/main" val="33772861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7794" y="83977"/>
            <a:ext cx="8708413" cy="6875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8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800" b="1" dirty="0" smtClean="0">
                <a:latin typeface="Calibri" panose="020F0502020204030204" pitchFamily="34" charset="0"/>
                <a:ea typeface="Times New Roman" panose="02020603050405020304" pitchFamily="18" charset="0"/>
                <a:cs typeface="Calibri" panose="020F0502020204030204" pitchFamily="34" charset="0"/>
              </a:rPr>
              <a:t>МУНИЦИПАЛЬНАЯ 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«ПОДДЕРЖКА СЕМЬИ, МАТЕРИНСТВА, ОТЦОВСТВА И ДЕТСТВА» на 2024-2028 годы</a:t>
            </a:r>
            <a:r>
              <a:rPr lang="en-US" sz="1800" b="1" dirty="0">
                <a:latin typeface="Calibri" panose="020F0502020204030204" pitchFamily="34" charset="0"/>
                <a:ea typeface="Calibri" panose="020F0502020204030204" pitchFamily="34" charset="0"/>
                <a:cs typeface="Calibri" panose="020F0502020204030204" pitchFamily="34" charset="0"/>
              </a:rPr>
              <a:t/>
            </a:r>
            <a:br>
              <a:rPr lang="en-US" sz="1800" b="1" dirty="0">
                <a:latin typeface="Calibri" panose="020F0502020204030204" pitchFamily="34" charset="0"/>
                <a:ea typeface="Calibri" panose="020F0502020204030204" pitchFamily="34" charset="0"/>
                <a:cs typeface="Calibri" panose="020F0502020204030204" pitchFamily="34" charset="0"/>
              </a:rPr>
            </a:br>
            <a:endParaRPr lang="ru-RU" sz="1800" dirty="0"/>
          </a:p>
        </p:txBody>
      </p:sp>
      <p:pic>
        <p:nvPicPr>
          <p:cNvPr id="8" name="Рисунок 7" descr="M:\Хранилище\УСП\Общая папка\Программы УСП\НОВЫЕ ПРОГРАММЫ  2024-28\Бюджет для граждан\IMG-20230705-WA0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93" y="3554964"/>
            <a:ext cx="4979357" cy="3303036"/>
          </a:xfrm>
          <a:prstGeom prst="rect">
            <a:avLst/>
          </a:prstGeom>
          <a:ln>
            <a:noFill/>
          </a:ln>
          <a:effectLst>
            <a:softEdge rad="112500"/>
          </a:effectLst>
        </p:spPr>
      </p:pic>
      <p:pic>
        <p:nvPicPr>
          <p:cNvPr id="7"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3605232" y="867747"/>
            <a:ext cx="5199677" cy="3675166"/>
          </a:xfrm>
          <a:prstGeom prst="rect">
            <a:avLst/>
          </a:prstGeom>
          <a:ln>
            <a:noFill/>
          </a:ln>
          <a:effectLst>
            <a:softEdge rad="112500"/>
          </a:effectLst>
        </p:spPr>
      </p:pic>
      <p:pic>
        <p:nvPicPr>
          <p:cNvPr id="10" name="Рисунок 9" descr="C:\Users\a.trifonova\AppData\Local\Microsoft\Windows\INetCache\Content.Word\b10c4fc3ce74cfa0dcdbc7f4b9ca237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45" y="4659545"/>
            <a:ext cx="3243864" cy="2081822"/>
          </a:xfrm>
          <a:prstGeom prst="rect">
            <a:avLst/>
          </a:prstGeom>
          <a:ln>
            <a:noFill/>
          </a:ln>
          <a:effectLst>
            <a:softEdge rad="112500"/>
          </a:effectLst>
        </p:spPr>
      </p:pic>
    </p:spTree>
    <p:extLst>
      <p:ext uri="{BB962C8B-B14F-4D97-AF65-F5344CB8AC3E}">
        <p14:creationId xmlns:p14="http://schemas.microsoft.com/office/powerpoint/2010/main" val="6143838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1305" y="771524"/>
            <a:ext cx="8708413" cy="3405668"/>
          </a:xfrm>
        </p:spPr>
        <p:txBody>
          <a:bodyPr>
            <a:normAutofit lnSpcReduction="10000"/>
          </a:bodyPr>
          <a:lstStyle/>
          <a:p>
            <a:pPr marL="0" indent="0" algn="just">
              <a:buNone/>
            </a:pPr>
            <a:r>
              <a:rPr lang="ru-RU" sz="1600" b="1" u="sng" dirty="0" smtClean="0">
                <a:solidFill>
                  <a:schemeClr val="accent2">
                    <a:lumMod val="75000"/>
                  </a:schemeClr>
                </a:solidFill>
              </a:rPr>
              <a:t>ЦЕЛИ:</a:t>
            </a:r>
            <a:endParaRPr lang="ru-RU" sz="1600" dirty="0">
              <a:solidFill>
                <a:schemeClr val="accent2">
                  <a:lumMod val="75000"/>
                </a:schemeClr>
              </a:solidFill>
            </a:endParaRPr>
          </a:p>
          <a:p>
            <a:pPr marL="0" indent="177800" algn="just">
              <a:lnSpc>
                <a:spcPct val="100000"/>
              </a:lnSpc>
              <a:spcBef>
                <a:spcPts val="0"/>
              </a:spcBef>
              <a:buNone/>
            </a:pPr>
            <a:r>
              <a:rPr lang="ru-RU" sz="1600" dirty="0" smtClean="0"/>
              <a:t>1. </a:t>
            </a:r>
            <a:r>
              <a:rPr lang="ru-RU" sz="1600" dirty="0"/>
              <a:t>Предоставление мер социальной поддержки семьям </a:t>
            </a:r>
            <a:r>
              <a:rPr lang="ru-RU" sz="1600" dirty="0" smtClean="0"/>
              <a:t>с детьми, нуждающихся в социальной находящимся </a:t>
            </a:r>
            <a:r>
              <a:rPr lang="ru-RU" sz="1600" dirty="0"/>
              <a:t>в трудной жизненной ситуации;</a:t>
            </a:r>
          </a:p>
          <a:p>
            <a:pPr marL="0" indent="177800" algn="just">
              <a:lnSpc>
                <a:spcPct val="100000"/>
              </a:lnSpc>
              <a:spcBef>
                <a:spcPts val="0"/>
              </a:spcBef>
              <a:buNone/>
            </a:pPr>
            <a:r>
              <a:rPr lang="ru-RU" sz="1600" dirty="0" smtClean="0"/>
              <a:t>2. </a:t>
            </a:r>
            <a:r>
              <a:rPr lang="ru-RU" sz="1600" dirty="0"/>
              <a:t>Поддержка деятельности талантливых </a:t>
            </a:r>
            <a:r>
              <a:rPr lang="ru-RU" sz="1600" dirty="0" smtClean="0"/>
              <a:t>детей;</a:t>
            </a:r>
          </a:p>
          <a:p>
            <a:pPr marL="0" indent="177800" algn="just">
              <a:lnSpc>
                <a:spcPct val="100000"/>
              </a:lnSpc>
              <a:spcBef>
                <a:spcPts val="0"/>
              </a:spcBef>
              <a:buNone/>
            </a:pPr>
            <a:r>
              <a:rPr lang="ru-RU" sz="1600" dirty="0" smtClean="0"/>
              <a:t>3. </a:t>
            </a:r>
            <a:r>
              <a:rPr lang="ru-RU" sz="1600" dirty="0"/>
              <a:t>Пропаганда института семьи</a:t>
            </a:r>
            <a:r>
              <a:rPr lang="ru-RU" sz="1600" dirty="0" smtClean="0"/>
              <a:t>.</a:t>
            </a:r>
          </a:p>
          <a:p>
            <a:pPr marL="0" indent="0" algn="just">
              <a:buNone/>
            </a:pPr>
            <a:r>
              <a:rPr lang="ru-RU" sz="1600" b="1" u="sng" dirty="0" smtClean="0">
                <a:solidFill>
                  <a:schemeClr val="accent2">
                    <a:lumMod val="75000"/>
                  </a:schemeClr>
                </a:solidFill>
              </a:rPr>
              <a:t>ЗАДАЧИ</a:t>
            </a:r>
            <a:r>
              <a:rPr lang="ru-RU" sz="1600" dirty="0"/>
              <a:t>: </a:t>
            </a:r>
            <a:endParaRPr lang="ru-RU" sz="1600" dirty="0" smtClean="0"/>
          </a:p>
          <a:p>
            <a:pPr algn="just">
              <a:buClr>
                <a:srgbClr val="C00000"/>
              </a:buClr>
              <a:buFont typeface="Wingdings" panose="05000000000000000000" pitchFamily="2" charset="2"/>
              <a:buChar char="ü"/>
            </a:pPr>
            <a:r>
              <a:rPr lang="ru-RU" sz="1600" dirty="0" smtClean="0"/>
              <a:t>Оказание </a:t>
            </a:r>
            <a:r>
              <a:rPr lang="ru-RU" sz="1600" dirty="0"/>
              <a:t>социальной поддержки семьям, находящимся </a:t>
            </a:r>
            <a:r>
              <a:rPr lang="ru-RU" sz="1600" dirty="0" smtClean="0"/>
              <a:t>в трудной </a:t>
            </a:r>
            <a:r>
              <a:rPr lang="ru-RU" sz="1600" dirty="0"/>
              <a:t>жизненной ситуации;</a:t>
            </a:r>
          </a:p>
          <a:p>
            <a:pPr algn="just">
              <a:buClr>
                <a:srgbClr val="C00000"/>
              </a:buClr>
              <a:buFont typeface="Wingdings" panose="05000000000000000000" pitchFamily="2" charset="2"/>
              <a:buChar char="ü"/>
            </a:pPr>
            <a:r>
              <a:rPr lang="ru-RU" sz="1600" dirty="0" smtClean="0"/>
              <a:t>Оказание </a:t>
            </a:r>
            <a:r>
              <a:rPr lang="ru-RU" sz="1600" dirty="0"/>
              <a:t>социальной поддержки детям-инвалидам </a:t>
            </a:r>
            <a:r>
              <a:rPr lang="ru-RU" sz="1600" dirty="0" smtClean="0"/>
              <a:t>и детям </a:t>
            </a:r>
            <a:r>
              <a:rPr lang="ru-RU" sz="1600" dirty="0"/>
              <a:t>с ограниченными возможностями здоровья;</a:t>
            </a:r>
          </a:p>
          <a:p>
            <a:pPr indent="6350" algn="just">
              <a:buClr>
                <a:srgbClr val="C00000"/>
              </a:buClr>
              <a:buFont typeface="Wingdings" panose="05000000000000000000" pitchFamily="2" charset="2"/>
              <a:buChar char="ü"/>
            </a:pPr>
            <a:r>
              <a:rPr lang="ru-RU" sz="1600" dirty="0" smtClean="0"/>
              <a:t>Стимулирование </a:t>
            </a:r>
            <a:r>
              <a:rPr lang="ru-RU" sz="1600" dirty="0"/>
              <a:t>активной деятельности школьников </a:t>
            </a:r>
            <a:r>
              <a:rPr lang="ru-RU" sz="1600" dirty="0" smtClean="0"/>
              <a:t>по реализации </a:t>
            </a:r>
            <a:r>
              <a:rPr lang="ru-RU" sz="1600" dirty="0"/>
              <a:t>социальных проектов, поощрение </a:t>
            </a:r>
            <a:r>
              <a:rPr lang="ru-RU" sz="1600" dirty="0" smtClean="0"/>
              <a:t>талантливых детей </a:t>
            </a:r>
            <a:r>
              <a:rPr lang="ru-RU" sz="1600" dirty="0"/>
              <a:t>и их инициатив;</a:t>
            </a:r>
          </a:p>
          <a:p>
            <a:pPr algn="just">
              <a:buClr>
                <a:srgbClr val="C00000"/>
              </a:buClr>
              <a:buFont typeface="Wingdings" panose="05000000000000000000" pitchFamily="2" charset="2"/>
              <a:buChar char="ü"/>
            </a:pPr>
            <a:r>
              <a:rPr lang="ru-RU" sz="1600" dirty="0" smtClean="0"/>
              <a:t>Организация семейных многодетных </a:t>
            </a:r>
            <a:r>
              <a:rPr lang="ru-RU" sz="1600" dirty="0"/>
              <a:t>матерей, семей с новорожденными </a:t>
            </a:r>
            <a:r>
              <a:rPr lang="ru-RU" sz="1600" dirty="0" smtClean="0"/>
              <a:t>детьми, просвещение </a:t>
            </a:r>
            <a:r>
              <a:rPr lang="ru-RU" sz="1600" dirty="0"/>
              <a:t>населения по вопросам семьи, </a:t>
            </a:r>
            <a:r>
              <a:rPr lang="ru-RU" sz="1600" dirty="0" smtClean="0"/>
              <a:t>материнства, отцовства </a:t>
            </a:r>
            <a:r>
              <a:rPr lang="ru-RU" sz="1600" dirty="0"/>
              <a:t>и </a:t>
            </a:r>
            <a:r>
              <a:rPr lang="ru-RU" sz="1600" dirty="0" smtClean="0"/>
              <a:t>детства.</a:t>
            </a:r>
            <a:endParaRPr lang="ru-RU" sz="1800" dirty="0"/>
          </a:p>
        </p:txBody>
      </p:sp>
      <p:sp>
        <p:nvSpPr>
          <p:cNvPr id="7" name="Объект 3"/>
          <p:cNvSpPr txBox="1">
            <a:spLocks/>
          </p:cNvSpPr>
          <p:nvPr/>
        </p:nvSpPr>
        <p:spPr>
          <a:xfrm>
            <a:off x="201304" y="4344206"/>
            <a:ext cx="8499349"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9" name="Заголовок 1"/>
          <p:cNvSpPr txBox="1">
            <a:spLocks/>
          </p:cNvSpPr>
          <p:nvPr/>
        </p:nvSpPr>
        <p:spPr>
          <a:xfrm>
            <a:off x="217794" y="60697"/>
            <a:ext cx="8708413" cy="628245"/>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8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800" b="1" dirty="0" smtClean="0">
                <a:latin typeface="Calibri" panose="020F0502020204030204" pitchFamily="34" charset="0"/>
                <a:ea typeface="Times New Roman" panose="02020603050405020304" pitchFamily="18" charset="0"/>
                <a:cs typeface="Calibri" panose="020F0502020204030204" pitchFamily="34" charset="0"/>
              </a:rPr>
              <a:t>МУНИЦИПАЛЬНАЯ 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«ПОДДЕРЖКА СЕМЬИ, МАТЕРИНСТВА, ОТЦОВСТВА И ДЕТСТВА» на 2024-2028 годы</a:t>
            </a:r>
            <a:r>
              <a:rPr lang="en-US" sz="1800" b="1" dirty="0">
                <a:latin typeface="Calibri" panose="020F0502020204030204" pitchFamily="34" charset="0"/>
                <a:ea typeface="Calibri" panose="020F0502020204030204" pitchFamily="34" charset="0"/>
                <a:cs typeface="Calibri" panose="020F0502020204030204" pitchFamily="34" charset="0"/>
              </a:rPr>
              <a:t/>
            </a:r>
            <a:br>
              <a:rPr lang="en-US" sz="1800" b="1" dirty="0">
                <a:latin typeface="Calibri" panose="020F0502020204030204" pitchFamily="34" charset="0"/>
                <a:ea typeface="Calibri" panose="020F0502020204030204" pitchFamily="34" charset="0"/>
                <a:cs typeface="Calibri" panose="020F0502020204030204" pitchFamily="34" charset="0"/>
              </a:rPr>
            </a:br>
            <a:endParaRPr lang="ru-RU" sz="1800" dirty="0"/>
          </a:p>
        </p:txBody>
      </p:sp>
      <p:graphicFrame>
        <p:nvGraphicFramePr>
          <p:cNvPr id="10" name="Таблица 9"/>
          <p:cNvGraphicFramePr>
            <a:graphicFrameLocks noGrp="1"/>
          </p:cNvGraphicFramePr>
          <p:nvPr>
            <p:extLst>
              <p:ext uri="{D42A27DB-BD31-4B8C-83A1-F6EECF244321}">
                <p14:modId xmlns:p14="http://schemas.microsoft.com/office/powerpoint/2010/main" val="1684182846"/>
              </p:ext>
            </p:extLst>
          </p:nvPr>
        </p:nvGraphicFramePr>
        <p:xfrm>
          <a:off x="289510" y="4894402"/>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13 094,8</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8 294,8</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10 294,8</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10 294,8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10 294,8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13 094,8</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8 294,8</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10 294,8</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10 294,8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10 294,8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72871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«Мирнинский район, доброжелательный к детям» на 2019 - 2023 годы  </a:t>
            </a:r>
          </a:p>
        </p:txBody>
      </p:sp>
      <p:graphicFrame>
        <p:nvGraphicFramePr>
          <p:cNvPr id="4" name="Таблица 3"/>
          <p:cNvGraphicFramePr>
            <a:graphicFrameLocks noGrp="1"/>
          </p:cNvGraphicFramePr>
          <p:nvPr>
            <p:extLst>
              <p:ext uri="{D42A27DB-BD31-4B8C-83A1-F6EECF244321}">
                <p14:modId xmlns:p14="http://schemas.microsoft.com/office/powerpoint/2010/main" val="172220008"/>
              </p:ext>
            </p:extLst>
          </p:nvPr>
        </p:nvGraphicFramePr>
        <p:xfrm>
          <a:off x="330474" y="1142415"/>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13 136,8</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12 882,2</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13 136,8</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12 882,2</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265160" y="82050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7" name="Прямоугольник с двумя скругленными противолежащими углами 6"/>
          <p:cNvSpPr/>
          <p:nvPr/>
        </p:nvSpPr>
        <p:spPr>
          <a:xfrm>
            <a:off x="265160" y="2081201"/>
            <a:ext cx="8692398" cy="12739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a:t>
            </a:r>
            <a:r>
              <a:rPr lang="ru-RU" sz="1400" dirty="0" smtClean="0">
                <a:solidFill>
                  <a:schemeClr val="tx1"/>
                </a:solidFill>
              </a:rPr>
              <a:t>2023 года </a:t>
            </a:r>
            <a:r>
              <a:rPr lang="ru-RU" sz="1400" dirty="0">
                <a:solidFill>
                  <a:schemeClr val="tx1"/>
                </a:solidFill>
              </a:rPr>
              <a:t>проведен прием граждан по различным социальным вопросам, оказана консультационная, социальная и материальная помощь</a:t>
            </a:r>
            <a:r>
              <a:rPr lang="ru-RU" sz="1400" dirty="0" smtClean="0">
                <a:solidFill>
                  <a:schemeClr val="tx1"/>
                </a:solidFill>
              </a:rPr>
              <a:t>.</a:t>
            </a:r>
          </a:p>
          <a:p>
            <a:pPr indent="177800" algn="just"/>
            <a:r>
              <a:rPr lang="ru-RU" sz="1400" dirty="0">
                <a:solidFill>
                  <a:schemeClr val="tx1"/>
                </a:solidFill>
              </a:rPr>
              <a:t>В целях поддержки семей участников СВО и малоимущих семей приобретены продуктовые наборы в количестве 92 </a:t>
            </a:r>
            <a:r>
              <a:rPr lang="ru-RU" sz="1400" dirty="0" smtClean="0">
                <a:solidFill>
                  <a:schemeClr val="tx1"/>
                </a:solidFill>
              </a:rPr>
              <a:t>штуки, </a:t>
            </a:r>
            <a:r>
              <a:rPr lang="ru-RU" sz="1400" dirty="0">
                <a:solidFill>
                  <a:schemeClr val="tx1"/>
                </a:solidFill>
              </a:rPr>
              <a:t>школьные товары 152 шт., новогодние подарки 24 шт. При </a:t>
            </a:r>
            <a:r>
              <a:rPr lang="ru-RU" sz="1400" dirty="0" err="1">
                <a:solidFill>
                  <a:schemeClr val="tx1"/>
                </a:solidFill>
              </a:rPr>
              <a:t>софинанасировании</a:t>
            </a:r>
            <a:r>
              <a:rPr lang="ru-RU" sz="1400" dirty="0">
                <a:solidFill>
                  <a:schemeClr val="tx1"/>
                </a:solidFill>
              </a:rPr>
              <a:t> АК «АЛРОСА» (ПАО) 55 детям участников СВО и детям, находящимся в трудной жизненной ситуации, были предоставлены путевки в ДОЛ «Орленок» на сумму 3 </a:t>
            </a:r>
            <a:r>
              <a:rPr lang="ru-RU" sz="1400" dirty="0" smtClean="0">
                <a:solidFill>
                  <a:schemeClr val="tx1"/>
                </a:solidFill>
              </a:rPr>
              <a:t>586,0 тыс. </a:t>
            </a:r>
            <a:r>
              <a:rPr lang="ru-RU" sz="1400" dirty="0">
                <a:solidFill>
                  <a:schemeClr val="tx1"/>
                </a:solidFill>
              </a:rPr>
              <a:t>руб.</a:t>
            </a:r>
          </a:p>
        </p:txBody>
      </p:sp>
      <p:sp>
        <p:nvSpPr>
          <p:cNvPr id="8" name="Прямоугольник с двумя скругленными противолежащими углами 7"/>
          <p:cNvSpPr/>
          <p:nvPr/>
        </p:nvSpPr>
        <p:spPr>
          <a:xfrm>
            <a:off x="235132" y="3454932"/>
            <a:ext cx="8692398" cy="108568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По </a:t>
            </a:r>
            <a:r>
              <a:rPr lang="ru-RU" sz="1400" dirty="0">
                <a:solidFill>
                  <a:schemeClr val="tx1"/>
                </a:solidFill>
              </a:rPr>
              <a:t>направлению </a:t>
            </a:r>
            <a:r>
              <a:rPr lang="ru-RU" sz="1400" b="1" dirty="0">
                <a:solidFill>
                  <a:schemeClr val="tx1"/>
                </a:solidFill>
              </a:rPr>
              <a:t>«Помощь детям-инвалидам, детям с ограниченными возможностями здоровья, охрана здоровья детей» </a:t>
            </a:r>
            <a:r>
              <a:rPr lang="ru-RU" sz="1400" dirty="0">
                <a:solidFill>
                  <a:schemeClr val="tx1"/>
                </a:solidFill>
              </a:rPr>
              <a:t>оказана материальная помощь 37 детям-инвалидам с тяжелой патологией, </a:t>
            </a:r>
            <a:r>
              <a:rPr lang="ru-RU" sz="1400" dirty="0" smtClean="0">
                <a:solidFill>
                  <a:schemeClr val="tx1"/>
                </a:solidFill>
              </a:rPr>
              <a:t>ежемесячно </a:t>
            </a:r>
            <a:r>
              <a:rPr lang="ru-RU" sz="1400" dirty="0">
                <a:solidFill>
                  <a:schemeClr val="tx1"/>
                </a:solidFill>
              </a:rPr>
              <a:t>предоставлялись молоко и кефир 130 детям-инвалидам, проживающим во всех поселениях района на сумму </a:t>
            </a:r>
            <a:r>
              <a:rPr lang="ru-RU" sz="1400" dirty="0" smtClean="0">
                <a:solidFill>
                  <a:schemeClr val="tx1"/>
                </a:solidFill>
              </a:rPr>
              <a:t>446,9 тыс. </a:t>
            </a:r>
            <a:r>
              <a:rPr lang="ru-RU" sz="1400" dirty="0">
                <a:solidFill>
                  <a:schemeClr val="tx1"/>
                </a:solidFill>
              </a:rPr>
              <a:t>руб. </a:t>
            </a:r>
            <a:r>
              <a:rPr lang="ru-RU" sz="1400" dirty="0" smtClean="0">
                <a:solidFill>
                  <a:schemeClr val="tx1"/>
                </a:solidFill>
              </a:rPr>
              <a:t>Организован </a:t>
            </a:r>
            <a:r>
              <a:rPr lang="ru-RU" sz="1400" dirty="0">
                <a:solidFill>
                  <a:schemeClr val="tx1"/>
                </a:solidFill>
              </a:rPr>
              <a:t>трудовой лагерь для 20 детей-инвалидов и детей с ограниченными возможностями здоровья на базе ЦДОД г</a:t>
            </a:r>
            <a:r>
              <a:rPr lang="ru-RU" sz="1400" dirty="0" smtClean="0">
                <a:solidFill>
                  <a:schemeClr val="tx1"/>
                </a:solidFill>
              </a:rPr>
              <a:t>. Мирного</a:t>
            </a:r>
            <a:r>
              <a:rPr lang="ru-RU" sz="1400" dirty="0">
                <a:solidFill>
                  <a:schemeClr val="tx1"/>
                </a:solidFill>
              </a:rPr>
              <a:t>. 	</a:t>
            </a:r>
            <a:endParaRPr lang="ru-RU" sz="1400" dirty="0" smtClean="0">
              <a:solidFill>
                <a:schemeClr val="tx1"/>
              </a:solidFill>
            </a:endParaRPr>
          </a:p>
        </p:txBody>
      </p:sp>
      <p:sp>
        <p:nvSpPr>
          <p:cNvPr id="9" name="Прямоугольник с двумя скругленными противолежащими углами 8"/>
          <p:cNvSpPr/>
          <p:nvPr/>
        </p:nvSpPr>
        <p:spPr>
          <a:xfrm>
            <a:off x="235132" y="4609337"/>
            <a:ext cx="8692398" cy="1664238"/>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По направлению </a:t>
            </a:r>
            <a:r>
              <a:rPr lang="ru-RU" sz="1400" b="1" dirty="0">
                <a:solidFill>
                  <a:schemeClr val="tx1"/>
                </a:solidFill>
              </a:rPr>
              <a:t>«Стимулирование активной деятельности школьников по реализации социальных проектов; поддержка одаренных детей» </a:t>
            </a:r>
            <a:r>
              <a:rPr lang="ru-RU" sz="1400" dirty="0">
                <a:solidFill>
                  <a:schemeClr val="tx1"/>
                </a:solidFill>
              </a:rPr>
              <a:t>вручена </a:t>
            </a:r>
            <a:r>
              <a:rPr lang="ru-RU" sz="1400" dirty="0" smtClean="0">
                <a:solidFill>
                  <a:schemeClr val="tx1"/>
                </a:solidFill>
              </a:rPr>
              <a:t>Премия Главы района 20 </a:t>
            </a:r>
            <a:r>
              <a:rPr lang="ru-RU" sz="1400" dirty="0">
                <a:solidFill>
                  <a:schemeClr val="tx1"/>
                </a:solidFill>
              </a:rPr>
              <a:t>детям в размере 10 тыс. руб. </a:t>
            </a:r>
            <a:r>
              <a:rPr lang="ru-RU" sz="1400" dirty="0" smtClean="0">
                <a:solidFill>
                  <a:schemeClr val="tx1"/>
                </a:solidFill>
              </a:rPr>
              <a:t>каждому</a:t>
            </a:r>
            <a:r>
              <a:rPr lang="ru-RU" sz="1400" dirty="0">
                <a:solidFill>
                  <a:schemeClr val="tx1"/>
                </a:solidFill>
              </a:rPr>
              <a:t>. </a:t>
            </a:r>
            <a:r>
              <a:rPr lang="ru-RU" sz="1400" dirty="0" smtClean="0">
                <a:solidFill>
                  <a:schemeClr val="tx1"/>
                </a:solidFill>
              </a:rPr>
              <a:t>Организован </a:t>
            </a:r>
            <a:r>
              <a:rPr lang="ru-RU" sz="1400" dirty="0">
                <a:solidFill>
                  <a:schemeClr val="tx1"/>
                </a:solidFill>
              </a:rPr>
              <a:t>конкурс социальных проектов «Дети-детям». На конкурс поступило 26 </a:t>
            </a:r>
            <a:r>
              <a:rPr lang="ru-RU" sz="1400" dirty="0" smtClean="0">
                <a:solidFill>
                  <a:schemeClr val="tx1"/>
                </a:solidFill>
              </a:rPr>
              <a:t>проектов</a:t>
            </a:r>
            <a:r>
              <a:rPr lang="ru-RU" sz="1400" dirty="0">
                <a:solidFill>
                  <a:schemeClr val="tx1"/>
                </a:solidFill>
              </a:rPr>
              <a:t>, победителями конкурса </a:t>
            </a:r>
            <a:r>
              <a:rPr lang="ru-RU" sz="1400" dirty="0" smtClean="0">
                <a:solidFill>
                  <a:schemeClr val="tx1"/>
                </a:solidFill>
              </a:rPr>
              <a:t>стали:</a:t>
            </a:r>
          </a:p>
          <a:p>
            <a:pPr indent="177800" algn="just"/>
            <a:r>
              <a:rPr lang="ru-RU" sz="1200" dirty="0">
                <a:solidFill>
                  <a:schemeClr val="tx1"/>
                </a:solidFill>
              </a:rPr>
              <a:t>Проект «Театр для всех</a:t>
            </a:r>
            <a:r>
              <a:rPr lang="ru-RU" sz="1200" dirty="0" smtClean="0">
                <a:solidFill>
                  <a:schemeClr val="tx1"/>
                </a:solidFill>
              </a:rPr>
              <a:t>» (СОШ №10) – 100 тыс. руб.;</a:t>
            </a:r>
          </a:p>
          <a:p>
            <a:pPr indent="177800" algn="just"/>
            <a:r>
              <a:rPr lang="ru-RU" sz="1200" dirty="0">
                <a:solidFill>
                  <a:schemeClr val="tx1"/>
                </a:solidFill>
              </a:rPr>
              <a:t>Проект «Школьная шахматная студия «Удачный дебют», </a:t>
            </a:r>
            <a:r>
              <a:rPr lang="ru-RU" sz="1200" dirty="0" smtClean="0">
                <a:solidFill>
                  <a:schemeClr val="tx1"/>
                </a:solidFill>
              </a:rPr>
              <a:t>СОШ №19 - 49,7 тыс. руб.</a:t>
            </a:r>
          </a:p>
          <a:p>
            <a:pPr indent="177800" algn="just"/>
            <a:r>
              <a:rPr lang="ru-RU" sz="1200" dirty="0">
                <a:solidFill>
                  <a:schemeClr val="tx1"/>
                </a:solidFill>
              </a:rPr>
              <a:t>Проект «Зеленая школа – уютная школа», </a:t>
            </a:r>
            <a:r>
              <a:rPr lang="ru-RU" sz="1200" dirty="0" smtClean="0">
                <a:solidFill>
                  <a:schemeClr val="tx1"/>
                </a:solidFill>
              </a:rPr>
              <a:t>СОШ №</a:t>
            </a:r>
            <a:r>
              <a:rPr lang="ru-RU" sz="1200" dirty="0">
                <a:solidFill>
                  <a:schemeClr val="tx1"/>
                </a:solidFill>
              </a:rPr>
              <a:t>4</a:t>
            </a:r>
            <a:r>
              <a:rPr lang="ru-RU" sz="1200" dirty="0" smtClean="0">
                <a:solidFill>
                  <a:schemeClr val="tx1"/>
                </a:solidFill>
              </a:rPr>
              <a:t>» - 48,5 тыс. руб.</a:t>
            </a:r>
          </a:p>
          <a:p>
            <a:pPr indent="177800" algn="just"/>
            <a:r>
              <a:rPr lang="ru-RU" sz="1200" dirty="0">
                <a:solidFill>
                  <a:schemeClr val="tx1"/>
                </a:solidFill>
              </a:rPr>
              <a:t>Проект «Путешествие в мир безопасности», ЦДО «Надежда» </a:t>
            </a:r>
            <a:r>
              <a:rPr lang="ru-RU" sz="1200" dirty="0" err="1" smtClean="0">
                <a:solidFill>
                  <a:schemeClr val="tx1"/>
                </a:solidFill>
              </a:rPr>
              <a:t>п.Айхал</a:t>
            </a:r>
            <a:r>
              <a:rPr lang="ru-RU" sz="1200" dirty="0" smtClean="0">
                <a:solidFill>
                  <a:schemeClr val="tx1"/>
                </a:solidFill>
              </a:rPr>
              <a:t> – 34,3 </a:t>
            </a:r>
            <a:r>
              <a:rPr lang="ru-RU" sz="1200" dirty="0" err="1" smtClean="0">
                <a:solidFill>
                  <a:schemeClr val="tx1"/>
                </a:solidFill>
              </a:rPr>
              <a:t>тыс.руб</a:t>
            </a:r>
            <a:r>
              <a:rPr lang="ru-RU" sz="1200" dirty="0" smtClean="0">
                <a:solidFill>
                  <a:schemeClr val="tx1"/>
                </a:solidFill>
              </a:rPr>
              <a:t>. и др.</a:t>
            </a:r>
            <a:endParaRPr lang="ru-RU" sz="1400" dirty="0" smtClean="0">
              <a:solidFill>
                <a:schemeClr val="tx1"/>
              </a:solidFill>
            </a:endParaRPr>
          </a:p>
        </p:txBody>
      </p:sp>
      <p:sp>
        <p:nvSpPr>
          <p:cNvPr id="10" name="Прямоугольник с двумя скругленными противолежащими углами 9"/>
          <p:cNvSpPr/>
          <p:nvPr/>
        </p:nvSpPr>
        <p:spPr>
          <a:xfrm>
            <a:off x="265160" y="6342293"/>
            <a:ext cx="8692398" cy="4202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По направлению «</a:t>
            </a:r>
            <a:r>
              <a:rPr lang="ru-RU" sz="1400" b="1" dirty="0">
                <a:solidFill>
                  <a:schemeClr val="tx1"/>
                </a:solidFill>
              </a:rPr>
              <a:t>Пропаганда семейных ценностей, просвещение по вопросам семьи и детства» </a:t>
            </a:r>
            <a:r>
              <a:rPr lang="ru-RU" sz="1400" dirty="0">
                <a:solidFill>
                  <a:schemeClr val="tx1"/>
                </a:solidFill>
              </a:rPr>
              <a:t>в</a:t>
            </a:r>
            <a:r>
              <a:rPr lang="ru-RU" sz="1400" dirty="0" smtClean="0">
                <a:solidFill>
                  <a:schemeClr val="tx1"/>
                </a:solidFill>
              </a:rPr>
              <a:t>ыдано подарков для новорожденных в количестве </a:t>
            </a:r>
            <a:r>
              <a:rPr lang="ru-RU" sz="1400" dirty="0">
                <a:solidFill>
                  <a:schemeClr val="tx1"/>
                </a:solidFill>
              </a:rPr>
              <a:t>555 </a:t>
            </a:r>
            <a:r>
              <a:rPr lang="ru-RU" sz="1400" dirty="0" smtClean="0">
                <a:solidFill>
                  <a:schemeClr val="tx1"/>
                </a:solidFill>
              </a:rPr>
              <a:t>штук.   </a:t>
            </a:r>
          </a:p>
        </p:txBody>
      </p:sp>
    </p:spTree>
    <p:extLst>
      <p:ext uri="{BB962C8B-B14F-4D97-AF65-F5344CB8AC3E}">
        <p14:creationId xmlns:p14="http://schemas.microsoft.com/office/powerpoint/2010/main" val="1095677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98580" y="0"/>
            <a:ext cx="8546840" cy="961620"/>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6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6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6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«МЕРЫ СОЦИАЛЬНОЙ ПОДДЕРЖКИ ДЕТЕЙ-СИРОТ И ДЕТЕЙ, ОСТАВШИХСЯ БЕЗ</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ПОПЕЧЕНИЯ РОДИТЕЛЕЙ И ЛИЦ ИЗ ИХ ЧИСЛА В МИРНИНСКОМ РАЙОНЕ» на 2024-2028 годы</a:t>
            </a:r>
            <a:r>
              <a:rPr lang="en-US" sz="1600" b="1" dirty="0">
                <a:latin typeface="Calibri" panose="020F0502020204030204" pitchFamily="34" charset="0"/>
                <a:ea typeface="Calibri" panose="020F0502020204030204" pitchFamily="34" charset="0"/>
                <a:cs typeface="Calibri" panose="020F0502020204030204" pitchFamily="34" charset="0"/>
              </a:rPr>
              <a:t/>
            </a:r>
            <a:br>
              <a:rPr lang="en-US" sz="1600" b="1" dirty="0">
                <a:latin typeface="Calibri" panose="020F0502020204030204" pitchFamily="34" charset="0"/>
                <a:ea typeface="Calibri" panose="020F0502020204030204" pitchFamily="34" charset="0"/>
                <a:cs typeface="Calibri" panose="020F0502020204030204" pitchFamily="34" charset="0"/>
              </a:rPr>
            </a:br>
            <a:endParaRPr lang="ru-RU" sz="1600" dirty="0"/>
          </a:p>
        </p:txBody>
      </p:sp>
      <p:pic>
        <p:nvPicPr>
          <p:cNvPr id="6" name="Рисунок 5" descr="Отдел по опеке и попечительству, защите прав несовершеннолетних /  Администрация городского округа Семеновский Нижегородской области"/>
          <p:cNvPicPr/>
          <p:nvPr/>
        </p:nvPicPr>
        <p:blipFill>
          <a:blip r:embed="rId2">
            <a:extLst>
              <a:ext uri="{28A0092B-C50C-407E-A947-70E740481C1C}">
                <a14:useLocalDpi xmlns:a14="http://schemas.microsoft.com/office/drawing/2010/main" val="0"/>
              </a:ext>
            </a:extLst>
          </a:blip>
          <a:srcRect/>
          <a:stretch>
            <a:fillRect/>
          </a:stretch>
        </p:blipFill>
        <p:spPr bwMode="auto">
          <a:xfrm>
            <a:off x="1623526" y="1454558"/>
            <a:ext cx="6125754" cy="3779916"/>
          </a:xfrm>
          <a:prstGeom prst="rect">
            <a:avLst/>
          </a:prstGeom>
          <a:ln>
            <a:noFill/>
          </a:ln>
          <a:effectLst>
            <a:softEdge rad="112500"/>
          </a:effectLst>
        </p:spPr>
      </p:pic>
    </p:spTree>
    <p:extLst>
      <p:ext uri="{BB962C8B-B14F-4D97-AF65-F5344CB8AC3E}">
        <p14:creationId xmlns:p14="http://schemas.microsoft.com/office/powerpoint/2010/main" val="19800725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7794" y="961622"/>
            <a:ext cx="8708413" cy="3358452"/>
          </a:xfrm>
        </p:spPr>
        <p:txBody>
          <a:bodyPr>
            <a:normAutofit lnSpcReduction="10000"/>
          </a:bodyPr>
          <a:lstStyle/>
          <a:p>
            <a:pPr marL="0" indent="0" algn="just">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П</a:t>
            </a:r>
            <a:r>
              <a:rPr lang="ru-RU" sz="1600" dirty="0" smtClean="0"/>
              <a:t>редоставление </a:t>
            </a:r>
            <a:r>
              <a:rPr lang="ru-RU" sz="1600" dirty="0"/>
              <a:t>мер социальной поддержки детям-сиротам и </a:t>
            </a:r>
            <a:r>
              <a:rPr lang="ru-RU" sz="1600" dirty="0" smtClean="0"/>
              <a:t>детям, оставшимся </a:t>
            </a:r>
            <a:r>
              <a:rPr lang="ru-RU" sz="1600" dirty="0"/>
              <a:t>без попечения родителей, лицам из числа детей-сирот и </a:t>
            </a:r>
            <a:r>
              <a:rPr lang="ru-RU" sz="1600" dirty="0" smtClean="0"/>
              <a:t>детей, оставшихся </a:t>
            </a:r>
            <a:r>
              <a:rPr lang="ru-RU" sz="1600" dirty="0"/>
              <a:t>без попечения родителей, опекунам (попечителям</a:t>
            </a:r>
            <a:r>
              <a:rPr lang="ru-RU" sz="1600" dirty="0" smtClean="0"/>
              <a:t>), усыновителям</a:t>
            </a:r>
            <a:r>
              <a:rPr lang="ru-RU" sz="1600" dirty="0"/>
              <a:t>, приемным родителям.</a:t>
            </a:r>
            <a:endParaRPr lang="ru-RU" sz="1600" dirty="0" smtClean="0"/>
          </a:p>
          <a:p>
            <a:pPr marL="0" indent="0" algn="just">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a:t>Материальная поддержка семей с детьми-сиротами и детьми, </a:t>
            </a:r>
            <a:r>
              <a:rPr lang="ru-RU" sz="1600" dirty="0" smtClean="0"/>
              <a:t>оставшимися без </a:t>
            </a:r>
            <a:r>
              <a:rPr lang="ru-RU" sz="1600" dirty="0"/>
              <a:t>попечения родителей, лиц из числа детей-сирот и детей, оставшихся </a:t>
            </a:r>
            <a:r>
              <a:rPr lang="ru-RU" sz="1600" dirty="0" smtClean="0"/>
              <a:t>без попечения </a:t>
            </a:r>
            <a:r>
              <a:rPr lang="ru-RU" sz="1600" dirty="0"/>
              <a:t>родителей;</a:t>
            </a:r>
          </a:p>
          <a:p>
            <a:pPr lvl="0" algn="just">
              <a:buClr>
                <a:srgbClr val="C00000"/>
              </a:buClr>
              <a:buFont typeface="Wingdings" panose="05000000000000000000" pitchFamily="2" charset="2"/>
              <a:buChar char="ü"/>
            </a:pPr>
            <a:r>
              <a:rPr lang="ru-RU" sz="1600" dirty="0" smtClean="0"/>
              <a:t>Обеспечение </a:t>
            </a:r>
            <a:r>
              <a:rPr lang="ru-RU" sz="1600" dirty="0"/>
              <a:t>подготовки лиц, желающих принять на воспитание в </a:t>
            </a:r>
            <a:r>
              <a:rPr lang="ru-RU" sz="1600" dirty="0" smtClean="0"/>
              <a:t>свою семью </a:t>
            </a:r>
            <a:r>
              <a:rPr lang="ru-RU" sz="1600" dirty="0"/>
              <a:t>ребенка, оставшегося без попечения </a:t>
            </a:r>
            <a:r>
              <a:rPr lang="ru-RU" sz="1600" dirty="0" smtClean="0"/>
              <a:t>родителей;</a:t>
            </a:r>
            <a:endParaRPr lang="ru-RU" sz="1600" dirty="0"/>
          </a:p>
          <a:p>
            <a:pPr lvl="0" algn="just">
              <a:buClr>
                <a:srgbClr val="C00000"/>
              </a:buClr>
              <a:buFont typeface="Wingdings" panose="05000000000000000000" pitchFamily="2" charset="2"/>
              <a:buChar char="ü"/>
            </a:pPr>
            <a:r>
              <a:rPr lang="ru-RU" sz="1600" dirty="0" smtClean="0"/>
              <a:t>Организация </a:t>
            </a:r>
            <a:r>
              <a:rPr lang="ru-RU" sz="1600" dirty="0"/>
              <a:t>работы по защите жилищных прав граждан, относящихся </a:t>
            </a:r>
            <a:r>
              <a:rPr lang="ru-RU" sz="1600" dirty="0" smtClean="0"/>
              <a:t>к категории </a:t>
            </a:r>
            <a:r>
              <a:rPr lang="ru-RU" sz="1600" dirty="0"/>
              <a:t>детей-сирот и детей, оставшихся без попечения родителей, лиц </a:t>
            </a:r>
            <a:r>
              <a:rPr lang="ru-RU" sz="1600" dirty="0" smtClean="0"/>
              <a:t>из числа </a:t>
            </a:r>
            <a:r>
              <a:rPr lang="ru-RU" sz="1600" dirty="0"/>
              <a:t>детей-сирот и детей, оставшихся без попечения </a:t>
            </a:r>
            <a:r>
              <a:rPr lang="ru-RU" sz="1600" dirty="0" smtClean="0"/>
              <a:t>родителей;</a:t>
            </a:r>
            <a:endParaRPr lang="ru-RU" sz="1600" dirty="0"/>
          </a:p>
          <a:p>
            <a:pPr lvl="0" algn="just">
              <a:buClr>
                <a:srgbClr val="C00000"/>
              </a:buClr>
              <a:buFont typeface="Wingdings" panose="05000000000000000000" pitchFamily="2" charset="2"/>
              <a:buChar char="ü"/>
            </a:pPr>
            <a:r>
              <a:rPr lang="ru-RU" sz="1600" dirty="0" smtClean="0"/>
              <a:t>Выполнение </a:t>
            </a:r>
            <a:r>
              <a:rPr lang="ru-RU" sz="1600" dirty="0"/>
              <a:t>отдельных государственных полномочий по </a:t>
            </a:r>
            <a:r>
              <a:rPr lang="ru-RU" sz="1600" dirty="0" smtClean="0"/>
              <a:t>осуществлению деятельности </a:t>
            </a:r>
            <a:r>
              <a:rPr lang="ru-RU" sz="1600" dirty="0"/>
              <a:t>по опеке и попечительству.</a:t>
            </a:r>
          </a:p>
        </p:txBody>
      </p:sp>
      <p:sp>
        <p:nvSpPr>
          <p:cNvPr id="4" name="Заголовок 1"/>
          <p:cNvSpPr txBox="1">
            <a:spLocks/>
          </p:cNvSpPr>
          <p:nvPr/>
        </p:nvSpPr>
        <p:spPr>
          <a:xfrm>
            <a:off x="298580" y="0"/>
            <a:ext cx="8546840" cy="961620"/>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ru-RU" sz="16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6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6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«МЕРЫ СОЦИАЛЬНОЙ ПОДДЕРЖКИ ДЕТЕЙ-СИРОТ И ДЕТЕЙ, ОСТАВШИХСЯ БЕЗ</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ПОПЕЧЕНИЯ РОДИТЕЛЕЙ И ЛИЦ ИЗ ИХ ЧИСЛА В МИРНИНСКОМ РАЙОНЕ» на 2024-2028 годы</a:t>
            </a:r>
            <a:r>
              <a:rPr lang="en-US" sz="1600" b="1" dirty="0">
                <a:latin typeface="Calibri" panose="020F0502020204030204" pitchFamily="34" charset="0"/>
                <a:ea typeface="Calibri" panose="020F0502020204030204" pitchFamily="34" charset="0"/>
                <a:cs typeface="Calibri" panose="020F0502020204030204" pitchFamily="34" charset="0"/>
              </a:rPr>
              <a:t/>
            </a:r>
            <a:br>
              <a:rPr lang="en-US" sz="1600" b="1" dirty="0">
                <a:latin typeface="Calibri" panose="020F0502020204030204" pitchFamily="34" charset="0"/>
                <a:ea typeface="Calibri" panose="020F0502020204030204" pitchFamily="34" charset="0"/>
                <a:cs typeface="Calibri" panose="020F0502020204030204" pitchFamily="34" charset="0"/>
              </a:rPr>
            </a:br>
            <a:endParaRPr lang="ru-RU" sz="1600" dirty="0"/>
          </a:p>
        </p:txBody>
      </p:sp>
      <p:sp>
        <p:nvSpPr>
          <p:cNvPr id="5" name="Объект 3"/>
          <p:cNvSpPr txBox="1">
            <a:spLocks/>
          </p:cNvSpPr>
          <p:nvPr/>
        </p:nvSpPr>
        <p:spPr>
          <a:xfrm>
            <a:off x="315607" y="4320074"/>
            <a:ext cx="8610600"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 </a:t>
            </a:r>
            <a:endParaRPr lang="ru-RU" sz="1400" dirty="0"/>
          </a:p>
        </p:txBody>
      </p:sp>
      <p:graphicFrame>
        <p:nvGraphicFramePr>
          <p:cNvPr id="7" name="Таблица 6"/>
          <p:cNvGraphicFramePr>
            <a:graphicFrameLocks noGrp="1"/>
          </p:cNvGraphicFramePr>
          <p:nvPr>
            <p:extLst>
              <p:ext uri="{D42A27DB-BD31-4B8C-83A1-F6EECF244321}">
                <p14:modId xmlns:p14="http://schemas.microsoft.com/office/powerpoint/2010/main" val="2182897658"/>
              </p:ext>
            </p:extLst>
          </p:nvPr>
        </p:nvGraphicFramePr>
        <p:xfrm>
          <a:off x="298581" y="4717121"/>
          <a:ext cx="8532000" cy="171602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14466">
                <a:tc>
                  <a:txBody>
                    <a:bodyPr/>
                    <a:lstStyle/>
                    <a:p>
                      <a:pPr>
                        <a:lnSpc>
                          <a:spcPct val="107000"/>
                        </a:lnSpc>
                        <a:spcAft>
                          <a:spcPts val="0"/>
                        </a:spcAft>
                      </a:pPr>
                      <a:r>
                        <a:rPr lang="ru-RU" sz="1400" dirty="0" smtClean="0">
                          <a:effectLst/>
                        </a:rPr>
                        <a:t>Государственный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54 838,7</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74 219,4</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74 219,4</a:t>
                      </a:r>
                      <a:endParaRPr kumimoji="0" lang="ru-RU" sz="1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76 613,3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76 613,3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901204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315,1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315,1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315,1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55 153,8</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74 534,5</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74 534,5</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74 849,5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74 849,5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671854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«Социальные меры реабилитации детей - сирот и детей, оставшихся без попечения родителей, в Мирнинском районе 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37977703"/>
              </p:ext>
            </p:extLst>
          </p:nvPr>
        </p:nvGraphicFramePr>
        <p:xfrm>
          <a:off x="330474" y="1647978"/>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05542">
                <a:tc>
                  <a:txBody>
                    <a:bodyPr/>
                    <a:lstStyle/>
                    <a:p>
                      <a:pPr>
                        <a:lnSpc>
                          <a:spcPct val="107000"/>
                        </a:lnSpc>
                        <a:spcAft>
                          <a:spcPts val="0"/>
                        </a:spcAft>
                      </a:pPr>
                      <a:r>
                        <a:rPr lang="ru-RU" sz="14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a:t>
                      </a:r>
                      <a:r>
                        <a:rPr lang="ru-RU" sz="1400" b="0" baseline="0" dirty="0" smtClean="0">
                          <a:effectLst/>
                          <a:latin typeface="Calibri" panose="020F0502020204030204" pitchFamily="34" charset="0"/>
                          <a:ea typeface="Calibri" panose="020F0502020204030204" pitchFamily="34" charset="0"/>
                          <a:cs typeface="Times New Roman" panose="02020603050405020304" pitchFamily="18" charset="0"/>
                        </a:rPr>
                        <a:t>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59 976,1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59 805,4</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1339828"/>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315,1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212,4</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60 291,2</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60 017,8</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65160" y="130230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44300" y="3005356"/>
            <a:ext cx="8692398" cy="10626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Мирнинском районе количество детей, находящихся под опекой, составляет 125 человек, из них 31 сирота. В 6-и приемных семьях находятся 15 детей. За 2023 г. опекунами (попечителями) было усыновлено 7 детей. Так же в </a:t>
            </a:r>
            <a:r>
              <a:rPr lang="ru-RU" sz="1400" dirty="0" smtClean="0">
                <a:solidFill>
                  <a:schemeClr val="tx1"/>
                </a:solidFill>
              </a:rPr>
              <a:t> отделе опеки и попечительства </a:t>
            </a:r>
            <a:r>
              <a:rPr lang="ru-RU" sz="1400" dirty="0">
                <a:solidFill>
                  <a:schemeClr val="tx1"/>
                </a:solidFill>
              </a:rPr>
              <a:t>состоит на учете 51 граждан, признанных судом недееспособными, 6 взрослых граждан, которым назначено попечительство в форме патронажа.</a:t>
            </a:r>
          </a:p>
        </p:txBody>
      </p:sp>
      <p:sp>
        <p:nvSpPr>
          <p:cNvPr id="6" name="Прямоугольник с двумя скругленными противолежащими углами 5"/>
          <p:cNvSpPr/>
          <p:nvPr/>
        </p:nvSpPr>
        <p:spPr>
          <a:xfrm>
            <a:off x="330474" y="4338450"/>
            <a:ext cx="8692398" cy="101185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Важное направление работы семейной политики – повышение эффективности мер поддержки опекунских семей. Предоставляется компенсация расходов на обследование и лечение детей-сирот и детей, оставшихся без попечения родителей, приобретение лекарственных препаратов. В 2023 году </a:t>
            </a:r>
            <a:r>
              <a:rPr lang="ru-RU" sz="1400" dirty="0" smtClean="0">
                <a:solidFill>
                  <a:schemeClr val="tx1"/>
                </a:solidFill>
              </a:rPr>
              <a:t>путевку </a:t>
            </a:r>
            <a:r>
              <a:rPr lang="ru-RU" sz="1400" dirty="0">
                <a:solidFill>
                  <a:schemeClr val="tx1"/>
                </a:solidFill>
              </a:rPr>
              <a:t>в </a:t>
            </a:r>
            <a:r>
              <a:rPr lang="ru-RU" sz="1400" dirty="0" smtClean="0">
                <a:solidFill>
                  <a:schemeClr val="tx1"/>
                </a:solidFill>
              </a:rPr>
              <a:t>летний оздоровительный лагерь </a:t>
            </a:r>
            <a:r>
              <a:rPr lang="ru-RU" sz="1400" dirty="0">
                <a:solidFill>
                  <a:schemeClr val="tx1"/>
                </a:solidFill>
              </a:rPr>
              <a:t>«Орленок</a:t>
            </a:r>
            <a:r>
              <a:rPr lang="ru-RU" sz="1400" dirty="0" smtClean="0">
                <a:solidFill>
                  <a:schemeClr val="tx1"/>
                </a:solidFill>
              </a:rPr>
              <a:t>» получили </a:t>
            </a:r>
            <a:r>
              <a:rPr lang="ru-RU" sz="1400" dirty="0">
                <a:solidFill>
                  <a:schemeClr val="tx1"/>
                </a:solidFill>
              </a:rPr>
              <a:t>18 человек. </a:t>
            </a:r>
          </a:p>
        </p:txBody>
      </p:sp>
      <p:sp>
        <p:nvSpPr>
          <p:cNvPr id="7" name="Прямоугольник с двумя скругленными противолежащими углами 6"/>
          <p:cNvSpPr/>
          <p:nvPr/>
        </p:nvSpPr>
        <p:spPr>
          <a:xfrm>
            <a:off x="265160" y="5625788"/>
            <a:ext cx="8692398" cy="88593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Одно из направлений </a:t>
            </a:r>
            <a:r>
              <a:rPr lang="ru-RU" sz="1400" dirty="0" smtClean="0">
                <a:solidFill>
                  <a:schemeClr val="tx1"/>
                </a:solidFill>
              </a:rPr>
              <a:t>программы - </a:t>
            </a:r>
            <a:r>
              <a:rPr lang="ru-RU" sz="1400" dirty="0">
                <a:solidFill>
                  <a:schemeClr val="tx1"/>
                </a:solidFill>
              </a:rPr>
              <a:t>это </a:t>
            </a:r>
            <a:r>
              <a:rPr lang="ru-RU" sz="1400" b="1" dirty="0">
                <a:solidFill>
                  <a:schemeClr val="tx1"/>
                </a:solidFill>
              </a:rPr>
              <a:t>обеспечение жилыми помещениями </a:t>
            </a:r>
            <a:r>
              <a:rPr lang="ru-RU" sz="1400" dirty="0">
                <a:solidFill>
                  <a:schemeClr val="tx1"/>
                </a:solidFill>
              </a:rPr>
              <a:t>граждан из категории детей-сирот и детей, оставшихся без попечения </a:t>
            </a:r>
            <a:r>
              <a:rPr lang="ru-RU" sz="1400" dirty="0" smtClean="0">
                <a:solidFill>
                  <a:schemeClr val="tx1"/>
                </a:solidFill>
              </a:rPr>
              <a:t>родителей. В </a:t>
            </a:r>
            <a:r>
              <a:rPr lang="ru-RU" sz="1400" dirty="0">
                <a:solidFill>
                  <a:schemeClr val="tx1"/>
                </a:solidFill>
              </a:rPr>
              <a:t>2023 году жилыми помещениями обеспечены 11 </a:t>
            </a:r>
            <a:r>
              <a:rPr lang="ru-RU" sz="1400" dirty="0" smtClean="0">
                <a:solidFill>
                  <a:schemeClr val="tx1"/>
                </a:solidFill>
              </a:rPr>
              <a:t>человек </a:t>
            </a:r>
            <a:r>
              <a:rPr lang="ru-RU" sz="1400" dirty="0">
                <a:solidFill>
                  <a:schemeClr val="tx1"/>
                </a:solidFill>
              </a:rPr>
              <a:t>(5 сертификатов, 6 жилых помещений на вторичном рынке жилья).</a:t>
            </a:r>
          </a:p>
        </p:txBody>
      </p:sp>
    </p:spTree>
    <p:extLst>
      <p:ext uri="{BB962C8B-B14F-4D97-AF65-F5344CB8AC3E}">
        <p14:creationId xmlns:p14="http://schemas.microsoft.com/office/powerpoint/2010/main" val="2784541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260" y="104777"/>
            <a:ext cx="8588375" cy="955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«РЕАЛИЗАЦИЯ МОЛОДЕЖНОЙ ПОЛИТИКИ В  МИРНИНСКОМ РАЙОНЕ»</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6" name="Рисунок 5"/>
          <p:cNvPicPr/>
          <p:nvPr/>
        </p:nvPicPr>
        <p:blipFill>
          <a:blip r:embed="rId2" cstate="print">
            <a:extLst>
              <a:ext uri="{28A0092B-C50C-407E-A947-70E740481C1C}">
                <a14:useLocalDpi xmlns:a14="http://schemas.microsoft.com/office/drawing/2010/main" val="0"/>
              </a:ext>
            </a:extLst>
          </a:blip>
          <a:stretch>
            <a:fillRect/>
          </a:stretch>
        </p:blipFill>
        <p:spPr>
          <a:xfrm>
            <a:off x="1464907" y="3150350"/>
            <a:ext cx="7515146" cy="3444414"/>
          </a:xfrm>
          <a:prstGeom prst="rect">
            <a:avLst/>
          </a:prstGeom>
          <a:ln>
            <a:noFill/>
          </a:ln>
          <a:effectLst>
            <a:softEdge rad="112500"/>
          </a:effectLst>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389370" y="1060451"/>
            <a:ext cx="3905540" cy="3012785"/>
          </a:xfrm>
          <a:prstGeom prst="rect">
            <a:avLst/>
          </a:prstGeom>
          <a:ln>
            <a:noFill/>
          </a:ln>
          <a:effectLst>
            <a:softEdge rad="112500"/>
          </a:effectLst>
        </p:spPr>
      </p:pic>
    </p:spTree>
    <p:extLst>
      <p:ext uri="{BB962C8B-B14F-4D97-AF65-F5344CB8AC3E}">
        <p14:creationId xmlns:p14="http://schemas.microsoft.com/office/powerpoint/2010/main" val="30924022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9260" y="976063"/>
            <a:ext cx="8708413" cy="3578818"/>
          </a:xfrm>
        </p:spPr>
        <p:txBody>
          <a:bodyPr>
            <a:normAutofit fontScale="85000" lnSpcReduction="20000"/>
          </a:bodyPr>
          <a:lstStyle/>
          <a:p>
            <a:pPr marL="0" indent="0">
              <a:buNone/>
            </a:pPr>
            <a:r>
              <a:rPr lang="ru-RU" sz="2000" b="1" u="sng" dirty="0" smtClean="0">
                <a:solidFill>
                  <a:schemeClr val="accent2">
                    <a:lumMod val="75000"/>
                  </a:schemeClr>
                </a:solidFill>
              </a:rPr>
              <a:t>ЦЕЛЬ:</a:t>
            </a:r>
            <a:r>
              <a:rPr lang="ru-RU" sz="2000" dirty="0" smtClean="0">
                <a:solidFill>
                  <a:schemeClr val="accent2">
                    <a:lumMod val="75000"/>
                  </a:schemeClr>
                </a:solidFill>
              </a:rPr>
              <a:t> </a:t>
            </a:r>
            <a:r>
              <a:rPr lang="ru-RU" sz="1900" dirty="0" smtClean="0"/>
              <a:t>Создание </a:t>
            </a:r>
            <a:r>
              <a:rPr lang="ru-RU" sz="1900" dirty="0"/>
              <a:t>условий для развития молодёжи Мирнинского района, её самореализации в различных сферах жизнедеятельности, гражданско-патриотического и духовно-нравственного воспитания молодых граждан.</a:t>
            </a:r>
          </a:p>
          <a:p>
            <a:pPr marL="0" indent="0" algn="just">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900" dirty="0"/>
              <a:t>Воспитание гражданственности, патриотизма, преемственности традиций, уважения к отечественной истории, национальным и иным традициям народов Российской </a:t>
            </a:r>
            <a:r>
              <a:rPr lang="ru-RU" sz="1900" dirty="0" smtClean="0"/>
              <a:t>Федерации;</a:t>
            </a:r>
            <a:endParaRPr lang="ru-RU" sz="1900" dirty="0"/>
          </a:p>
          <a:p>
            <a:pPr algn="just">
              <a:buClr>
                <a:srgbClr val="C00000"/>
              </a:buClr>
              <a:buFont typeface="Wingdings" panose="05000000000000000000" pitchFamily="2" charset="2"/>
              <a:buChar char="ü"/>
            </a:pPr>
            <a:r>
              <a:rPr lang="ru-RU" sz="1900" dirty="0"/>
              <a:t>Оказание содействия деятельности молодёжных общественных объединений и инициатив </a:t>
            </a:r>
            <a:r>
              <a:rPr lang="ru-RU" sz="1900" dirty="0" smtClean="0"/>
              <a:t>молодёжи;</a:t>
            </a:r>
            <a:endParaRPr lang="ru-RU" sz="1900" b="1" dirty="0"/>
          </a:p>
          <a:p>
            <a:pPr algn="just">
              <a:buClr>
                <a:srgbClr val="C00000"/>
              </a:buClr>
              <a:buFont typeface="Wingdings" panose="05000000000000000000" pitchFamily="2" charset="2"/>
              <a:buChar char="ü"/>
            </a:pPr>
            <a:r>
              <a:rPr lang="ru-RU" sz="1900" dirty="0" smtClean="0"/>
              <a:t>Формирование </a:t>
            </a:r>
            <a:r>
              <a:rPr lang="ru-RU" sz="1900" dirty="0"/>
              <a:t>условий для занятий физической культурой, спортом, содействие здоровому образу жизни </a:t>
            </a:r>
            <a:r>
              <a:rPr lang="ru-RU" sz="1900" dirty="0" smtClean="0"/>
              <a:t>молодёжи;       </a:t>
            </a:r>
          </a:p>
          <a:p>
            <a:pPr algn="just">
              <a:buClr>
                <a:srgbClr val="C00000"/>
              </a:buClr>
              <a:buFont typeface="Wingdings" panose="05000000000000000000" pitchFamily="2" charset="2"/>
              <a:buChar char="ü"/>
            </a:pPr>
            <a:r>
              <a:rPr lang="ru-RU" sz="1900" dirty="0" smtClean="0"/>
              <a:t>Выявление</a:t>
            </a:r>
            <a:r>
              <a:rPr lang="ru-RU" sz="1900" dirty="0"/>
              <a:t>, сопровождение и поддержка одарённой </a:t>
            </a:r>
            <a:r>
              <a:rPr lang="ru-RU" sz="1900" dirty="0" smtClean="0"/>
              <a:t>молодёжи</a:t>
            </a:r>
            <a:r>
              <a:rPr lang="ru-RU" sz="1900" dirty="0"/>
              <a:t>;</a:t>
            </a:r>
            <a:endParaRPr lang="ru-RU" sz="1900" dirty="0" smtClean="0"/>
          </a:p>
          <a:p>
            <a:pPr algn="just">
              <a:buClr>
                <a:srgbClr val="C00000"/>
              </a:buClr>
              <a:buFont typeface="Wingdings" panose="05000000000000000000" pitchFamily="2" charset="2"/>
              <a:buChar char="ü"/>
            </a:pPr>
            <a:r>
              <a:rPr lang="ru-RU" sz="1900" dirty="0" smtClean="0"/>
              <a:t>Содействие </a:t>
            </a:r>
            <a:r>
              <a:rPr lang="ru-RU" sz="1900" dirty="0"/>
              <a:t>трудоустройству молодых граждан, посредством студенческих </a:t>
            </a:r>
            <a:r>
              <a:rPr lang="ru-RU" sz="1900" dirty="0" smtClean="0"/>
              <a:t>отрядов</a:t>
            </a:r>
            <a:r>
              <a:rPr lang="ru-RU" sz="1900" dirty="0"/>
              <a:t>;</a:t>
            </a:r>
            <a:r>
              <a:rPr lang="ru-RU" sz="1900" dirty="0" smtClean="0"/>
              <a:t> </a:t>
            </a:r>
          </a:p>
          <a:p>
            <a:pPr algn="just">
              <a:buClr>
                <a:srgbClr val="C00000"/>
              </a:buClr>
              <a:buFont typeface="Wingdings" panose="05000000000000000000" pitchFamily="2" charset="2"/>
              <a:buChar char="ü"/>
            </a:pPr>
            <a:r>
              <a:rPr lang="ru-RU" sz="1900" dirty="0" smtClean="0"/>
              <a:t>Содействие </a:t>
            </a:r>
            <a:r>
              <a:rPr lang="ru-RU" sz="1900" dirty="0"/>
              <a:t>участию молодёжи в добровольческой (волонтёрской) </a:t>
            </a:r>
            <a:r>
              <a:rPr lang="ru-RU" sz="1900" dirty="0" smtClean="0"/>
              <a:t>деятельности</a:t>
            </a:r>
            <a:r>
              <a:rPr lang="ru-RU" sz="1900" dirty="0"/>
              <a:t>;</a:t>
            </a:r>
            <a:endParaRPr lang="ru-RU" sz="1900" dirty="0" smtClean="0"/>
          </a:p>
          <a:p>
            <a:pPr algn="just">
              <a:buClr>
                <a:srgbClr val="C00000"/>
              </a:buClr>
              <a:buFont typeface="Wingdings" panose="05000000000000000000" pitchFamily="2" charset="2"/>
              <a:buChar char="ü"/>
            </a:pPr>
            <a:r>
              <a:rPr lang="ru-RU" sz="1900" dirty="0" smtClean="0"/>
              <a:t>Предупреждение </a:t>
            </a:r>
            <a:r>
              <a:rPr lang="ru-RU" sz="1900" dirty="0"/>
              <a:t>правонарушений и антиобщественных действий молодёжи</a:t>
            </a:r>
            <a:r>
              <a:rPr lang="ru-RU" sz="1900" dirty="0" smtClean="0"/>
              <a:t>.                                        </a:t>
            </a:r>
            <a:endParaRPr lang="ru-RU" sz="1900" dirty="0"/>
          </a:p>
          <a:p>
            <a:pPr algn="just">
              <a:buClr>
                <a:srgbClr val="C00000"/>
              </a:buClr>
              <a:buFont typeface="Wingdings" panose="05000000000000000000" pitchFamily="2" charset="2"/>
              <a:buChar char="ü"/>
            </a:pPr>
            <a:endParaRPr lang="ru-RU" sz="1900" dirty="0"/>
          </a:p>
        </p:txBody>
      </p:sp>
      <p:sp>
        <p:nvSpPr>
          <p:cNvPr id="7" name="Объект 3"/>
          <p:cNvSpPr txBox="1">
            <a:spLocks/>
          </p:cNvSpPr>
          <p:nvPr/>
        </p:nvSpPr>
        <p:spPr>
          <a:xfrm>
            <a:off x="209260" y="4576139"/>
            <a:ext cx="8536709"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1926890729"/>
              </p:ext>
            </p:extLst>
          </p:nvPr>
        </p:nvGraphicFramePr>
        <p:xfrm>
          <a:off x="183426" y="4917771"/>
          <a:ext cx="8532000" cy="161134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0000"/>
                        </a:lnSpc>
                        <a:spcAft>
                          <a:spcPts val="0"/>
                        </a:spcAft>
                      </a:pPr>
                      <a:r>
                        <a:rPr lang="ru-RU" sz="1400" spc="0" baseline="0" dirty="0">
                          <a:effectLst/>
                        </a:rPr>
                        <a:t>Источники финансирования</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2024 </a:t>
                      </a:r>
                      <a:r>
                        <a:rPr lang="ru-RU" sz="1400" spc="0" baseline="0" dirty="0">
                          <a:effectLst/>
                        </a:rPr>
                        <a:t>г.</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2025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2026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2027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2028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85811">
                <a:tc>
                  <a:txBody>
                    <a:bodyPr/>
                    <a:lstStyle/>
                    <a:p>
                      <a:pPr>
                        <a:lnSpc>
                          <a:spcPct val="107000"/>
                        </a:lnSpc>
                        <a:spcAft>
                          <a:spcPts val="0"/>
                        </a:spcAft>
                      </a:pPr>
                      <a:r>
                        <a:rPr lang="ru-RU" sz="1400" dirty="0">
                          <a:effectLst/>
                        </a:rPr>
                        <a:t>Бюджет МО </a:t>
                      </a:r>
                      <a:r>
                        <a:rPr lang="ru-RU" sz="1400" dirty="0" smtClean="0">
                          <a:effectLst/>
                        </a:rPr>
                        <a:t>«Мирнинский </a:t>
                      </a:r>
                      <a:r>
                        <a:rPr lang="ru-RU" sz="1400" dirty="0">
                          <a:effectLst/>
                        </a:rPr>
                        <a:t>район</a:t>
                      </a:r>
                      <a:r>
                        <a:rPr lang="ru-RU" sz="1400" dirty="0" smtClean="0">
                          <a:effectLst/>
                        </a:rPr>
                        <a:t>»</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14 377,1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10 177,1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11 177,1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21 731,5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17 445,4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57175">
                <a:tc>
                  <a:txBody>
                    <a:bodyPr/>
                    <a:lstStyle/>
                    <a:p>
                      <a:pPr>
                        <a:lnSpc>
                          <a:spcPct val="107000"/>
                        </a:lnSpc>
                        <a:spcAft>
                          <a:spcPts val="0"/>
                        </a:spcAft>
                      </a:pPr>
                      <a:r>
                        <a:rPr lang="ru-RU" sz="1400" dirty="0" smtClean="0">
                          <a:effectLst/>
                        </a:rPr>
                        <a:t>Иные</a:t>
                      </a:r>
                      <a:r>
                        <a:rPr lang="ru-RU" sz="1400" baseline="0" dirty="0" smtClean="0">
                          <a:effectLst/>
                        </a:rPr>
                        <a:t> источники</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a:t>
                      </a:r>
                      <a:endParaRPr lang="ru-RU"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925,5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925,5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186612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14 377,1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10 177,1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11 177,1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22 657,0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18 370,9 </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Заголовок 1"/>
          <p:cNvSpPr>
            <a:spLocks noGrp="1"/>
          </p:cNvSpPr>
          <p:nvPr>
            <p:ph type="title"/>
          </p:nvPr>
        </p:nvSpPr>
        <p:spPr>
          <a:xfrm>
            <a:off x="209260" y="104777"/>
            <a:ext cx="8588375" cy="955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«РЕАЛИЗАЦИЯ МОЛОДЕЖНОЙ ПОЛИТИКИ В  МИРНИНСКОМ РАЙОНЕ»</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1505229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55992" y="-18661"/>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«Молодежь Мирнинского </a:t>
            </a:r>
            <a:r>
              <a:rPr lang="ru-RU" sz="1800" b="1" dirty="0" smtClean="0">
                <a:solidFill>
                  <a:schemeClr val="tx1"/>
                </a:solidFill>
                <a:cs typeface="Times New Roman" panose="02020603050405020304" pitchFamily="18" charset="0"/>
              </a:rPr>
              <a:t>района» на </a:t>
            </a:r>
            <a:r>
              <a:rPr lang="ru-RU" sz="1800" b="1" dirty="0">
                <a:solidFill>
                  <a:schemeClr val="tx1"/>
                </a:solidFill>
                <a:cs typeface="Times New Roman" panose="02020603050405020304" pitchFamily="18" charset="0"/>
              </a:rPr>
              <a:t>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081032289"/>
              </p:ext>
            </p:extLst>
          </p:nvPr>
        </p:nvGraphicFramePr>
        <p:xfrm>
          <a:off x="297817" y="1035262"/>
          <a:ext cx="8627084" cy="953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бюджет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1 851,6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1 851,6</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1339828"/>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13 785,4</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13 140,0</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a:t>
                      </a:r>
                      <a:r>
                        <a:rPr lang="ru-RU" sz="1400" b="1" i="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637,0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14 991,6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65160" y="727485"/>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265160" y="2109165"/>
            <a:ext cx="8692398" cy="66775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реализации мероприятий по направлениям молодежной политики привлечена субсидия из государственного бюджета </a:t>
            </a:r>
            <a:r>
              <a:rPr lang="ru-RU" sz="1400" dirty="0" smtClean="0">
                <a:solidFill>
                  <a:schemeClr val="tx1"/>
                </a:solidFill>
              </a:rPr>
              <a:t>РС(Я) </a:t>
            </a:r>
            <a:r>
              <a:rPr lang="ru-RU" sz="1400" dirty="0">
                <a:solidFill>
                  <a:schemeClr val="tx1"/>
                </a:solidFill>
              </a:rPr>
              <a:t>местным бюджетам на реализацию мероприятий в области </a:t>
            </a:r>
            <a:r>
              <a:rPr lang="ru-RU" sz="1400" dirty="0" smtClean="0">
                <a:solidFill>
                  <a:schemeClr val="tx1"/>
                </a:solidFill>
              </a:rPr>
              <a:t>молодежной </a:t>
            </a:r>
            <a:r>
              <a:rPr lang="ru-RU" sz="1400" dirty="0">
                <a:solidFill>
                  <a:schemeClr val="tx1"/>
                </a:solidFill>
              </a:rPr>
              <a:t>политики и патриотического воспитания граждан </a:t>
            </a:r>
            <a:r>
              <a:rPr lang="ru-RU" sz="1400" b="1" dirty="0">
                <a:solidFill>
                  <a:schemeClr val="tx1"/>
                </a:solidFill>
              </a:rPr>
              <a:t>«Молодежь Якутии» </a:t>
            </a:r>
            <a:r>
              <a:rPr lang="ru-RU" sz="1400" dirty="0">
                <a:solidFill>
                  <a:schemeClr val="tx1"/>
                </a:solidFill>
              </a:rPr>
              <a:t>в размере 1 </a:t>
            </a:r>
            <a:r>
              <a:rPr lang="ru-RU" sz="1400" dirty="0" smtClean="0">
                <a:solidFill>
                  <a:schemeClr val="tx1"/>
                </a:solidFill>
              </a:rPr>
              <a:t>851,6 тыс. руб. </a:t>
            </a:r>
            <a:endParaRPr lang="ru-RU" sz="1400" dirty="0">
              <a:solidFill>
                <a:schemeClr val="tx1"/>
              </a:solidFill>
            </a:endParaRPr>
          </a:p>
        </p:txBody>
      </p:sp>
      <p:sp>
        <p:nvSpPr>
          <p:cNvPr id="6" name="Прямоугольник с двумя скругленными противолежащими углами 5"/>
          <p:cNvSpPr/>
          <p:nvPr/>
        </p:nvSpPr>
        <p:spPr>
          <a:xfrm>
            <a:off x="232503" y="2897223"/>
            <a:ext cx="8692398" cy="21025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Основные организационные и культурно-массовые </a:t>
            </a:r>
            <a:r>
              <a:rPr lang="ru-RU" sz="1400" dirty="0" smtClean="0">
                <a:solidFill>
                  <a:schemeClr val="tx1"/>
                </a:solidFill>
              </a:rPr>
              <a:t>мероприятия в 2023 году:</a:t>
            </a:r>
          </a:p>
          <a:p>
            <a:pPr marL="285750" indent="-285750" algn="just">
              <a:buFont typeface="Calibri" panose="020F0502020204030204" pitchFamily="34" charset="0"/>
              <a:buChar char="»"/>
            </a:pPr>
            <a:r>
              <a:rPr lang="ru-RU" sz="1300" dirty="0" smtClean="0">
                <a:solidFill>
                  <a:schemeClr val="tx1"/>
                </a:solidFill>
              </a:rPr>
              <a:t>юбилейный </a:t>
            </a:r>
            <a:r>
              <a:rPr lang="ru-RU" sz="1300" dirty="0">
                <a:solidFill>
                  <a:schemeClr val="tx1"/>
                </a:solidFill>
              </a:rPr>
              <a:t>XX молодежный фестиваль </a:t>
            </a:r>
            <a:r>
              <a:rPr lang="ru-RU" sz="1300" b="1" dirty="0">
                <a:solidFill>
                  <a:schemeClr val="tx1"/>
                </a:solidFill>
              </a:rPr>
              <a:t>«Мирный поет о мире» </a:t>
            </a:r>
          </a:p>
          <a:p>
            <a:pPr marL="285750" indent="-285750" algn="just">
              <a:buFont typeface="Calibri" panose="020F0502020204030204" pitchFamily="34" charset="0"/>
              <a:buChar char="»"/>
            </a:pPr>
            <a:r>
              <a:rPr lang="ru-RU" sz="1300" dirty="0" smtClean="0">
                <a:solidFill>
                  <a:schemeClr val="tx1"/>
                </a:solidFill>
              </a:rPr>
              <a:t>районный </a:t>
            </a:r>
            <a:r>
              <a:rPr lang="ru-RU" sz="1300" dirty="0">
                <a:solidFill>
                  <a:schemeClr val="tx1"/>
                </a:solidFill>
              </a:rPr>
              <a:t>слет местного штаба движения </a:t>
            </a:r>
            <a:r>
              <a:rPr lang="ru-RU" sz="1300" b="1" dirty="0">
                <a:solidFill>
                  <a:schemeClr val="tx1"/>
                </a:solidFill>
              </a:rPr>
              <a:t>«ЮНАРМИЯ», </a:t>
            </a:r>
            <a:r>
              <a:rPr lang="ru-RU" sz="1300" dirty="0">
                <a:solidFill>
                  <a:schemeClr val="tx1"/>
                </a:solidFill>
              </a:rPr>
              <a:t>в котором приняли участие 22 юнармейца и 12 </a:t>
            </a:r>
            <a:r>
              <a:rPr lang="ru-RU" sz="1300" dirty="0" smtClean="0">
                <a:solidFill>
                  <a:schemeClr val="tx1"/>
                </a:solidFill>
              </a:rPr>
              <a:t>кураторов;</a:t>
            </a:r>
          </a:p>
          <a:p>
            <a:pPr marL="285750" indent="-285750" algn="just">
              <a:buFont typeface="Calibri" panose="020F0502020204030204" pitchFamily="34" charset="0"/>
              <a:buChar char="»"/>
            </a:pPr>
            <a:r>
              <a:rPr lang="ru-RU" sz="1300" dirty="0">
                <a:solidFill>
                  <a:schemeClr val="tx1"/>
                </a:solidFill>
              </a:rPr>
              <a:t>военно-патриотический лагерь </a:t>
            </a:r>
            <a:r>
              <a:rPr lang="ru-RU" sz="1300" b="1" dirty="0">
                <a:solidFill>
                  <a:schemeClr val="tx1"/>
                </a:solidFill>
              </a:rPr>
              <a:t>«Честь имею</a:t>
            </a:r>
            <a:r>
              <a:rPr lang="ru-RU" sz="1300" b="1" dirty="0" smtClean="0">
                <a:solidFill>
                  <a:schemeClr val="tx1"/>
                </a:solidFill>
              </a:rPr>
              <a:t>»;</a:t>
            </a:r>
          </a:p>
          <a:p>
            <a:pPr marL="285750" indent="-285750" algn="just">
              <a:buFont typeface="Calibri" panose="020F0502020204030204" pitchFamily="34" charset="0"/>
              <a:buChar char="»"/>
            </a:pPr>
            <a:r>
              <a:rPr lang="ru-RU" sz="1300" dirty="0" smtClean="0">
                <a:solidFill>
                  <a:schemeClr val="tx1"/>
                </a:solidFill>
              </a:rPr>
              <a:t>поведены </a:t>
            </a:r>
            <a:r>
              <a:rPr lang="ru-RU" sz="1300" dirty="0">
                <a:solidFill>
                  <a:schemeClr val="tx1"/>
                </a:solidFill>
              </a:rPr>
              <a:t>военно-спортивные игры </a:t>
            </a:r>
            <a:r>
              <a:rPr lang="ru-RU" sz="1300" b="1" dirty="0">
                <a:solidFill>
                  <a:schemeClr val="tx1"/>
                </a:solidFill>
              </a:rPr>
              <a:t>«Зарница</a:t>
            </a:r>
            <a:r>
              <a:rPr lang="ru-RU" sz="1300" dirty="0" smtClean="0">
                <a:solidFill>
                  <a:schemeClr val="tx1"/>
                </a:solidFill>
              </a:rPr>
              <a:t>»;</a:t>
            </a:r>
          </a:p>
          <a:p>
            <a:pPr marL="285750" indent="-285750" algn="just">
              <a:buFont typeface="Calibri" panose="020F0502020204030204" pitchFamily="34" charset="0"/>
              <a:buChar char="»"/>
            </a:pPr>
            <a:r>
              <a:rPr lang="ru-RU" sz="1300" dirty="0" smtClean="0">
                <a:solidFill>
                  <a:schemeClr val="tx1"/>
                </a:solidFill>
              </a:rPr>
              <a:t>состоялся </a:t>
            </a:r>
            <a:r>
              <a:rPr lang="ru-RU" sz="1300" b="1" dirty="0" smtClean="0">
                <a:solidFill>
                  <a:schemeClr val="tx1"/>
                </a:solidFill>
              </a:rPr>
              <a:t>автопробег</a:t>
            </a:r>
            <a:r>
              <a:rPr lang="ru-RU" sz="1300" dirty="0" smtClean="0">
                <a:solidFill>
                  <a:schemeClr val="tx1"/>
                </a:solidFill>
              </a:rPr>
              <a:t>, </a:t>
            </a:r>
            <a:r>
              <a:rPr lang="ru-RU" sz="1300" dirty="0">
                <a:solidFill>
                  <a:schemeClr val="tx1"/>
                </a:solidFill>
              </a:rPr>
              <a:t>посвященный годовщине голосования за присоединение ДНР, ЛНР, Запорожской и Херсонской </a:t>
            </a:r>
            <a:r>
              <a:rPr lang="ru-RU" sz="1300" dirty="0" smtClean="0">
                <a:solidFill>
                  <a:schemeClr val="tx1"/>
                </a:solidFill>
              </a:rPr>
              <a:t>областей </a:t>
            </a:r>
            <a:r>
              <a:rPr lang="ru-RU" sz="1300" dirty="0">
                <a:solidFill>
                  <a:schemeClr val="tx1"/>
                </a:solidFill>
              </a:rPr>
              <a:t>за вхождение в состав </a:t>
            </a:r>
            <a:r>
              <a:rPr lang="ru-RU" sz="1300" dirty="0" smtClean="0">
                <a:solidFill>
                  <a:schemeClr val="tx1"/>
                </a:solidFill>
              </a:rPr>
              <a:t>России;</a:t>
            </a:r>
          </a:p>
          <a:p>
            <a:pPr marL="285750" indent="-285750" algn="just">
              <a:buFont typeface="Calibri" panose="020F0502020204030204" pitchFamily="34" charset="0"/>
              <a:buChar char="»"/>
            </a:pPr>
            <a:r>
              <a:rPr lang="ru-RU" sz="1300" dirty="0">
                <a:solidFill>
                  <a:schemeClr val="tx1"/>
                </a:solidFill>
              </a:rPr>
              <a:t>II Чемпионат по </a:t>
            </a:r>
            <a:r>
              <a:rPr lang="ru-RU" sz="1300" dirty="0" err="1">
                <a:solidFill>
                  <a:schemeClr val="tx1"/>
                </a:solidFill>
              </a:rPr>
              <a:t>сборске</a:t>
            </a:r>
            <a:r>
              <a:rPr lang="ru-RU" sz="1300" dirty="0">
                <a:solidFill>
                  <a:schemeClr val="tx1"/>
                </a:solidFill>
              </a:rPr>
              <a:t> </a:t>
            </a:r>
            <a:r>
              <a:rPr lang="ru-RU" sz="1300" dirty="0" err="1">
                <a:solidFill>
                  <a:schemeClr val="tx1"/>
                </a:solidFill>
              </a:rPr>
              <a:t>спилс</a:t>
            </a:r>
            <a:r>
              <a:rPr lang="ru-RU" sz="1300" dirty="0">
                <a:solidFill>
                  <a:schemeClr val="tx1"/>
                </a:solidFill>
              </a:rPr>
              <a:t>-карт </a:t>
            </a:r>
            <a:r>
              <a:rPr lang="ru-RU" sz="1300" b="1" dirty="0">
                <a:solidFill>
                  <a:schemeClr val="tx1"/>
                </a:solidFill>
              </a:rPr>
              <a:t>«Знаю Россию - Служу Отечеству</a:t>
            </a:r>
            <a:r>
              <a:rPr lang="ru-RU" sz="1300" b="1" dirty="0" smtClean="0">
                <a:solidFill>
                  <a:schemeClr val="tx1"/>
                </a:solidFill>
              </a:rPr>
              <a:t>» </a:t>
            </a:r>
            <a:r>
              <a:rPr lang="ru-RU" sz="1300" dirty="0" smtClean="0">
                <a:solidFill>
                  <a:schemeClr val="tx1"/>
                </a:solidFill>
              </a:rPr>
              <a:t>и др.</a:t>
            </a:r>
          </a:p>
          <a:p>
            <a:pPr indent="177800" algn="just"/>
            <a:r>
              <a:rPr lang="ru-RU" sz="1300" dirty="0">
                <a:solidFill>
                  <a:schemeClr val="tx1"/>
                </a:solidFill>
              </a:rPr>
              <a:t>Общий охват патриотическими </a:t>
            </a:r>
            <a:r>
              <a:rPr lang="ru-RU" sz="1300" dirty="0" smtClean="0">
                <a:solidFill>
                  <a:schemeClr val="tx1"/>
                </a:solidFill>
              </a:rPr>
              <a:t>мероприятиями </a:t>
            </a:r>
            <a:r>
              <a:rPr lang="ru-RU" sz="1300" dirty="0">
                <a:solidFill>
                  <a:schemeClr val="tx1"/>
                </a:solidFill>
              </a:rPr>
              <a:t>составил </a:t>
            </a:r>
            <a:r>
              <a:rPr lang="ru-RU" sz="1300" b="1" dirty="0" smtClean="0">
                <a:solidFill>
                  <a:schemeClr val="tx1"/>
                </a:solidFill>
              </a:rPr>
              <a:t>1 942 </a:t>
            </a:r>
            <a:r>
              <a:rPr lang="ru-RU" sz="1300" b="1" dirty="0">
                <a:solidFill>
                  <a:schemeClr val="tx1"/>
                </a:solidFill>
              </a:rPr>
              <a:t>человека</a:t>
            </a:r>
            <a:r>
              <a:rPr lang="ru-RU" sz="1300" dirty="0" smtClean="0">
                <a:solidFill>
                  <a:schemeClr val="tx1"/>
                </a:solidFill>
              </a:rPr>
              <a:t>.</a:t>
            </a:r>
            <a:endParaRPr lang="ru-RU" sz="1300" dirty="0">
              <a:solidFill>
                <a:schemeClr val="tx1"/>
              </a:solidFill>
            </a:endParaRPr>
          </a:p>
        </p:txBody>
      </p:sp>
      <p:sp>
        <p:nvSpPr>
          <p:cNvPr id="7" name="Прямоугольник с двумя скругленными противолежащими углами 6"/>
          <p:cNvSpPr/>
          <p:nvPr/>
        </p:nvSpPr>
        <p:spPr>
          <a:xfrm>
            <a:off x="232503" y="5101842"/>
            <a:ext cx="8692398" cy="168151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300" dirty="0">
                <a:solidFill>
                  <a:schemeClr val="tx1"/>
                </a:solidFill>
              </a:rPr>
              <a:t>В рамках работы по развитию волонтерского движения </a:t>
            </a:r>
            <a:r>
              <a:rPr lang="ru-RU" sz="1300" dirty="0" smtClean="0">
                <a:solidFill>
                  <a:schemeClr val="tx1"/>
                </a:solidFill>
              </a:rPr>
              <a:t>в 2023 году организована </a:t>
            </a:r>
            <a:r>
              <a:rPr lang="ru-RU" sz="1300" dirty="0" err="1">
                <a:solidFill>
                  <a:schemeClr val="tx1"/>
                </a:solidFill>
              </a:rPr>
              <a:t>фасилитационная</a:t>
            </a:r>
            <a:r>
              <a:rPr lang="ru-RU" sz="1300" dirty="0">
                <a:solidFill>
                  <a:schemeClr val="tx1"/>
                </a:solidFill>
              </a:rPr>
              <a:t> сессия по вопросам добровольчества, участия в грантах для волонтерских организаций и студентов, в которой приняли участие 22 куратора волонтерской </a:t>
            </a:r>
            <a:r>
              <a:rPr lang="ru-RU" sz="1300" dirty="0" smtClean="0">
                <a:solidFill>
                  <a:schemeClr val="tx1"/>
                </a:solidFill>
              </a:rPr>
              <a:t>деятельности. В 2023 году </a:t>
            </a:r>
            <a:r>
              <a:rPr lang="ru-RU" sz="1300" dirty="0">
                <a:solidFill>
                  <a:schemeClr val="tx1"/>
                </a:solidFill>
              </a:rPr>
              <a:t>открылся первый на территории </a:t>
            </a:r>
            <a:r>
              <a:rPr lang="ru-RU" sz="1300" dirty="0" smtClean="0">
                <a:solidFill>
                  <a:schemeClr val="tx1"/>
                </a:solidFill>
              </a:rPr>
              <a:t>района </a:t>
            </a:r>
            <a:r>
              <a:rPr lang="ru-RU" sz="1300" b="1" dirty="0">
                <a:solidFill>
                  <a:schemeClr val="tx1"/>
                </a:solidFill>
              </a:rPr>
              <a:t>«</a:t>
            </a:r>
            <a:r>
              <a:rPr lang="ru-RU" sz="1300" b="1" dirty="0" err="1">
                <a:solidFill>
                  <a:schemeClr val="tx1"/>
                </a:solidFill>
              </a:rPr>
              <a:t>Добро.Центр</a:t>
            </a:r>
            <a:r>
              <a:rPr lang="ru-RU" sz="1300" b="1" dirty="0">
                <a:solidFill>
                  <a:schemeClr val="tx1"/>
                </a:solidFill>
              </a:rPr>
              <a:t>» </a:t>
            </a:r>
            <a:r>
              <a:rPr lang="ru-RU" sz="1300" dirty="0">
                <a:solidFill>
                  <a:schemeClr val="tx1"/>
                </a:solidFill>
              </a:rPr>
              <a:t>на базе Центра дополнительного образования г. Удачный</a:t>
            </a:r>
            <a:r>
              <a:rPr lang="ru-RU" sz="1300" dirty="0" smtClean="0">
                <a:solidFill>
                  <a:schemeClr val="tx1"/>
                </a:solidFill>
              </a:rPr>
              <a:t>.</a:t>
            </a:r>
          </a:p>
          <a:p>
            <a:pPr indent="177800" algn="just"/>
            <a:r>
              <a:rPr lang="ru-RU" sz="1300" dirty="0">
                <a:solidFill>
                  <a:schemeClr val="tx1"/>
                </a:solidFill>
              </a:rPr>
              <a:t>Оказана поддержка волонтерам гостеприимства и организован выезд на VI Межнациональный молодежный форум «Импульс» - </a:t>
            </a:r>
            <a:r>
              <a:rPr lang="ru-RU" sz="1300" dirty="0" smtClean="0">
                <a:solidFill>
                  <a:schemeClr val="tx1"/>
                </a:solidFill>
              </a:rPr>
              <a:t>2023.</a:t>
            </a:r>
          </a:p>
          <a:p>
            <a:pPr indent="177800" algn="just"/>
            <a:r>
              <a:rPr lang="ru-RU" sz="1300" dirty="0">
                <a:solidFill>
                  <a:schemeClr val="tx1"/>
                </a:solidFill>
              </a:rPr>
              <a:t>В рамках развития работы добровольных народных дружин получено 2 субсидии на общую сумму более 400 тыс. руб.: МО "Город Удачный» - </a:t>
            </a:r>
            <a:r>
              <a:rPr lang="ru-RU" sz="1300" dirty="0" smtClean="0">
                <a:solidFill>
                  <a:schemeClr val="tx1"/>
                </a:solidFill>
              </a:rPr>
              <a:t>172 216,32 </a:t>
            </a:r>
            <a:r>
              <a:rPr lang="ru-RU" sz="1300" dirty="0">
                <a:solidFill>
                  <a:schemeClr val="tx1"/>
                </a:solidFill>
              </a:rPr>
              <a:t>руб.; МО "Поселок Айхал" </a:t>
            </a:r>
            <a:r>
              <a:rPr lang="ru-RU" sz="1300" dirty="0" smtClean="0">
                <a:solidFill>
                  <a:schemeClr val="tx1"/>
                </a:solidFill>
              </a:rPr>
              <a:t>– 231 640,66 </a:t>
            </a:r>
            <a:r>
              <a:rPr lang="ru-RU" sz="1300" dirty="0">
                <a:solidFill>
                  <a:schemeClr val="tx1"/>
                </a:solidFill>
              </a:rPr>
              <a:t>руб.</a:t>
            </a:r>
          </a:p>
        </p:txBody>
      </p:sp>
    </p:spTree>
    <p:extLst>
      <p:ext uri="{BB962C8B-B14F-4D97-AF65-F5344CB8AC3E}">
        <p14:creationId xmlns:p14="http://schemas.microsoft.com/office/powerpoint/2010/main" val="2682998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Новости Якутии: Администрация Мирнинского района приобрел� | 24.12.2020"/>
          <p:cNvSpPr>
            <a:spLocks noChangeAspect="1" noChangeArrowheads="1"/>
          </p:cNvSpPr>
          <p:nvPr/>
        </p:nvSpPr>
        <p:spPr bwMode="auto">
          <a:xfrm>
            <a:off x="5426074" y="2082801"/>
            <a:ext cx="2141531" cy="21415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Новости Якутии: Администрация Мирнинского района приобрел� | 24.12.202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Заголовок 1"/>
          <p:cNvSpPr>
            <a:spLocks noGrp="1"/>
          </p:cNvSpPr>
          <p:nvPr>
            <p:ph type="title"/>
          </p:nvPr>
        </p:nvSpPr>
        <p:spPr>
          <a:xfrm>
            <a:off x="219458" y="19541"/>
            <a:ext cx="8743372" cy="86536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УСЛОВИЙ ДЛЯ ОКАЗАНИЯ МЕДИЦИНСКОЙ ПОМОЩИ НАСЕЛЕНИЮ И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УКРЕПЛЕНИЯ ОБЩЕСТВЕННОГО ЗДОРОВЬЯ» на 2024-2028 годы</a:t>
            </a:r>
            <a:endParaRPr lang="ru-RU" sz="2000" dirty="0">
              <a:solidFill>
                <a:schemeClr val="tx1"/>
              </a:solidFill>
            </a:endParaRPr>
          </a:p>
        </p:txBody>
      </p:sp>
      <p:pic>
        <p:nvPicPr>
          <p:cNvPr id="9" name="Рисунок 8" descr="F:\Desktop\врачи.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916" y="1026367"/>
            <a:ext cx="4918169" cy="3197972"/>
          </a:xfrm>
          <a:prstGeom prst="rect">
            <a:avLst/>
          </a:prstGeom>
          <a:ln>
            <a:noFill/>
          </a:ln>
          <a:effectLst>
            <a:softEdge rad="112500"/>
          </a:effectLst>
        </p:spPr>
      </p:pic>
      <p:pic>
        <p:nvPicPr>
          <p:cNvPr id="10" name="Рисунок 9" descr="F:\Desktop\медколледж.png"/>
          <p:cNvPicPr/>
          <p:nvPr/>
        </p:nvPicPr>
        <p:blipFill>
          <a:blip r:embed="rId3">
            <a:extLst>
              <a:ext uri="{28A0092B-C50C-407E-A947-70E740481C1C}">
                <a14:useLocalDpi xmlns:a14="http://schemas.microsoft.com/office/drawing/2010/main" val="0"/>
              </a:ext>
            </a:extLst>
          </a:blip>
          <a:srcRect/>
          <a:stretch>
            <a:fillRect/>
          </a:stretch>
        </p:blipFill>
        <p:spPr bwMode="auto">
          <a:xfrm>
            <a:off x="422575" y="4137058"/>
            <a:ext cx="2040229" cy="2514114"/>
          </a:xfrm>
          <a:prstGeom prst="rect">
            <a:avLst/>
          </a:prstGeom>
          <a:ln>
            <a:noFill/>
          </a:ln>
          <a:effectLst>
            <a:softEdge rad="112500"/>
          </a:effectLst>
        </p:spPr>
      </p:pic>
      <p:pic>
        <p:nvPicPr>
          <p:cNvPr id="11" name="Рисунок 10" descr="F:\Desktop\кардиологи.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781" y="4156108"/>
            <a:ext cx="2301874" cy="2476014"/>
          </a:xfrm>
          <a:prstGeom prst="rect">
            <a:avLst/>
          </a:prstGeom>
          <a:ln>
            <a:noFill/>
          </a:ln>
          <a:effectLst>
            <a:softEdge rad="112500"/>
          </a:effectLst>
        </p:spPr>
      </p:pic>
      <p:pic>
        <p:nvPicPr>
          <p:cNvPr id="12" name="Рисунок 11" descr="F:\Desktop\подвес.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7895" y="4224339"/>
            <a:ext cx="1914448" cy="2481014"/>
          </a:xfrm>
          <a:prstGeom prst="rect">
            <a:avLst/>
          </a:prstGeom>
          <a:ln>
            <a:noFill/>
          </a:ln>
          <a:effectLst>
            <a:softEdge rad="112500"/>
          </a:effectLst>
        </p:spPr>
      </p:pic>
    </p:spTree>
    <p:extLst>
      <p:ext uri="{BB962C8B-B14F-4D97-AF65-F5344CB8AC3E}">
        <p14:creationId xmlns:p14="http://schemas.microsoft.com/office/powerpoint/2010/main" val="3027079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8365" y="183779"/>
            <a:ext cx="7200900" cy="360947"/>
          </a:xfrm>
        </p:spPr>
        <p:txBody>
          <a:bodyPr>
            <a:noAutofit/>
          </a:bodyPr>
          <a:lstStyle/>
          <a:p>
            <a:pPr algn="ctr"/>
            <a:r>
              <a:rPr lang="ru-RU" sz="2000" b="1" dirty="0">
                <a:solidFill>
                  <a:srgbClr val="996600"/>
                </a:solidFill>
                <a:latin typeface="+mn-lt"/>
                <a:cs typeface="Times New Roman" panose="02020603050405020304" pitchFamily="18" charset="0"/>
              </a:rPr>
              <a:t>ДИНАМИКА НАЛОГОВЫХ ДОХОДОВ </a:t>
            </a:r>
            <a:r>
              <a:rPr lang="ru-RU" sz="2000" b="1" i="1" dirty="0">
                <a:solidFill>
                  <a:srgbClr val="996600"/>
                </a:solidFill>
                <a:latin typeface="+mn-lt"/>
                <a:cs typeface="Times New Roman" panose="02020603050405020304" pitchFamily="18" charset="0"/>
              </a:rPr>
              <a:t>(</a:t>
            </a:r>
            <a:r>
              <a:rPr lang="ru-RU" sz="2000" b="1" i="1" dirty="0" err="1">
                <a:solidFill>
                  <a:srgbClr val="996600"/>
                </a:solidFill>
                <a:latin typeface="+mn-lt"/>
                <a:cs typeface="Times New Roman" panose="02020603050405020304" pitchFamily="18" charset="0"/>
              </a:rPr>
              <a:t>тыс.руб</a:t>
            </a:r>
            <a:r>
              <a:rPr lang="ru-RU" sz="2000" b="1" i="1" dirty="0">
                <a:solidFill>
                  <a:srgbClr val="996600"/>
                </a:solidFill>
                <a:latin typeface="+mn-lt"/>
                <a:cs typeface="Times New Roman" panose="02020603050405020304" pitchFamily="18" charset="0"/>
              </a:rPr>
              <a:t>.)</a:t>
            </a:r>
          </a:p>
        </p:txBody>
      </p:sp>
      <p:graphicFrame>
        <p:nvGraphicFramePr>
          <p:cNvPr id="4" name="Объект 3"/>
          <p:cNvGraphicFramePr>
            <a:graphicFrameLocks noGrp="1"/>
          </p:cNvGraphicFramePr>
          <p:nvPr>
            <p:ph idx="1"/>
            <p:extLst/>
          </p:nvPr>
        </p:nvGraphicFramePr>
        <p:xfrm>
          <a:off x="156755" y="835804"/>
          <a:ext cx="4557219" cy="28403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a:graphicFrameLocks/>
          </p:cNvGraphicFramePr>
          <p:nvPr>
            <p:extLst/>
          </p:nvPr>
        </p:nvGraphicFramePr>
        <p:xfrm>
          <a:off x="4578815" y="814903"/>
          <a:ext cx="4272348" cy="29324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a:graphicFrameLocks/>
          </p:cNvGraphicFramePr>
          <p:nvPr>
            <p:extLst/>
          </p:nvPr>
        </p:nvGraphicFramePr>
        <p:xfrm>
          <a:off x="156755" y="3897343"/>
          <a:ext cx="4300946" cy="28605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a:graphicFrameLocks/>
          </p:cNvGraphicFramePr>
          <p:nvPr>
            <p:extLst/>
          </p:nvPr>
        </p:nvGraphicFramePr>
        <p:xfrm>
          <a:off x="4578815" y="3818612"/>
          <a:ext cx="4312635" cy="29392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591514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458" y="968881"/>
            <a:ext cx="8708413" cy="3239225"/>
          </a:xfrm>
        </p:spPr>
        <p:txBody>
          <a:bodyPr>
            <a:normAutofit fontScale="92500" lnSpcReduction="20000"/>
          </a:bodyPr>
          <a:lstStyle/>
          <a:p>
            <a:pPr marL="0" indent="0" algn="just" fontAlgn="base">
              <a:lnSpc>
                <a:spcPct val="110000"/>
              </a:lnSpc>
              <a:buNone/>
            </a:pPr>
            <a:r>
              <a:rPr lang="ru-RU" sz="2000" b="1" u="sng" dirty="0">
                <a:solidFill>
                  <a:schemeClr val="accent2">
                    <a:lumMod val="75000"/>
                  </a:schemeClr>
                </a:solidFill>
              </a:rPr>
              <a:t>ЦЕЛЬ:</a:t>
            </a:r>
            <a:r>
              <a:rPr lang="ru-RU" sz="1600" dirty="0"/>
              <a:t> </a:t>
            </a:r>
            <a:r>
              <a:rPr lang="ru-RU" sz="1700" dirty="0"/>
              <a:t>С</a:t>
            </a:r>
            <a:r>
              <a:rPr lang="ru-RU" sz="1700" dirty="0" smtClean="0"/>
              <a:t>оздание </a:t>
            </a:r>
            <a:r>
              <a:rPr lang="ru-RU" sz="1700" dirty="0"/>
              <a:t>условий для обеспечения доступности </a:t>
            </a:r>
            <a:r>
              <a:rPr lang="ru-RU" sz="1700" dirty="0" smtClean="0"/>
              <a:t>оказания качественной </a:t>
            </a:r>
            <a:r>
              <a:rPr lang="ru-RU" sz="1700" dirty="0"/>
              <a:t>медицинской помощи населению </a:t>
            </a:r>
            <a:r>
              <a:rPr lang="ru-RU" sz="1700" dirty="0" smtClean="0"/>
              <a:t>Мирнинского района.</a:t>
            </a:r>
            <a:endParaRPr lang="ru-RU" sz="1700" dirty="0"/>
          </a:p>
          <a:p>
            <a:pPr marL="0" indent="0" algn="just" fontAlgn="base" hangingPunct="0">
              <a:buNone/>
            </a:pPr>
            <a:r>
              <a:rPr lang="ru-RU" b="1" u="sng" dirty="0" smtClean="0">
                <a:solidFill>
                  <a:schemeClr val="accent2">
                    <a:lumMod val="75000"/>
                  </a:schemeClr>
                </a:solidFill>
              </a:rPr>
              <a:t>ЗАДАЧИ</a:t>
            </a:r>
            <a:r>
              <a:rPr lang="ru-RU" sz="1800" dirty="0"/>
              <a:t>: </a:t>
            </a:r>
            <a:endParaRPr lang="ru-RU" sz="1800" dirty="0" smtClean="0"/>
          </a:p>
          <a:p>
            <a:pPr lvl="0" algn="just" fontAlgn="base" hangingPunct="0">
              <a:buClr>
                <a:srgbClr val="C00000"/>
              </a:buClr>
              <a:buFont typeface="Wingdings" panose="05000000000000000000" pitchFamily="2" charset="2"/>
              <a:buChar char="ü"/>
            </a:pPr>
            <a:r>
              <a:rPr lang="ru-RU" sz="1700" dirty="0"/>
              <a:t>Создание условий для повышения </a:t>
            </a:r>
            <a:r>
              <a:rPr lang="ru-RU" sz="1700" dirty="0" smtClean="0"/>
              <a:t>укомплектованности кадрами </a:t>
            </a:r>
            <a:r>
              <a:rPr lang="ru-RU" sz="1700" dirty="0"/>
              <a:t>медицинских организаций района и </a:t>
            </a:r>
            <a:r>
              <a:rPr lang="ru-RU" sz="1700" dirty="0" smtClean="0"/>
              <a:t>медицинских кабинетов </a:t>
            </a:r>
            <a:r>
              <a:rPr lang="ru-RU" sz="1700" dirty="0"/>
              <a:t>образовательных </a:t>
            </a:r>
            <a:r>
              <a:rPr lang="ru-RU" sz="1700" dirty="0" smtClean="0"/>
              <a:t>учреждений;</a:t>
            </a:r>
            <a:endParaRPr lang="ru-RU" sz="1700" dirty="0"/>
          </a:p>
          <a:p>
            <a:pPr lvl="0" algn="just" fontAlgn="base" hangingPunct="0">
              <a:buClr>
                <a:srgbClr val="C00000"/>
              </a:buClr>
              <a:buFont typeface="Wingdings" panose="05000000000000000000" pitchFamily="2" charset="2"/>
              <a:buChar char="ü"/>
            </a:pPr>
            <a:r>
              <a:rPr lang="ru-RU" sz="1700" dirty="0" smtClean="0"/>
              <a:t>Повышение </a:t>
            </a:r>
            <a:r>
              <a:rPr lang="ru-RU" sz="1700" dirty="0"/>
              <a:t>лекарственной обеспеченности населения </a:t>
            </a:r>
            <a:r>
              <a:rPr lang="ru-RU" sz="1700" dirty="0" smtClean="0"/>
              <a:t>и доступности </a:t>
            </a:r>
            <a:r>
              <a:rPr lang="ru-RU" sz="1700" dirty="0"/>
              <a:t>реабилитационной </a:t>
            </a:r>
            <a:r>
              <a:rPr lang="ru-RU" sz="1700" dirty="0" smtClean="0"/>
              <a:t>помощи;</a:t>
            </a:r>
            <a:endParaRPr lang="ru-RU" sz="1700" dirty="0"/>
          </a:p>
          <a:p>
            <a:pPr lvl="0" algn="just" fontAlgn="base" hangingPunct="0">
              <a:buClr>
                <a:srgbClr val="C00000"/>
              </a:buClr>
              <a:buFont typeface="Wingdings" panose="05000000000000000000" pitchFamily="2" charset="2"/>
              <a:buChar char="ü"/>
            </a:pPr>
            <a:r>
              <a:rPr lang="ru-RU" sz="1700" dirty="0" smtClean="0"/>
              <a:t>Пропаганда </a:t>
            </a:r>
            <a:r>
              <a:rPr lang="ru-RU" sz="1700" dirty="0"/>
              <a:t>и повышение престижа массового </a:t>
            </a:r>
            <a:r>
              <a:rPr lang="ru-RU" sz="1700" dirty="0" smtClean="0"/>
              <a:t>донорства крови </a:t>
            </a:r>
            <a:r>
              <a:rPr lang="ru-RU" sz="1700" dirty="0"/>
              <a:t>и ее </a:t>
            </a:r>
            <a:r>
              <a:rPr lang="ru-RU" sz="1700" dirty="0" smtClean="0"/>
              <a:t>компонентов;</a:t>
            </a:r>
            <a:endParaRPr lang="ru-RU" sz="1700" dirty="0"/>
          </a:p>
          <a:p>
            <a:pPr lvl="0" algn="just" fontAlgn="base" hangingPunct="0">
              <a:buClr>
                <a:srgbClr val="C00000"/>
              </a:buClr>
              <a:buFont typeface="Wingdings" panose="05000000000000000000" pitchFamily="2" charset="2"/>
              <a:buChar char="ü"/>
            </a:pPr>
            <a:r>
              <a:rPr lang="ru-RU" sz="1700" dirty="0" smtClean="0"/>
              <a:t>Усиление </a:t>
            </a:r>
            <a:r>
              <a:rPr lang="ru-RU" sz="1700" dirty="0"/>
              <a:t>мер профилактики </a:t>
            </a:r>
            <a:r>
              <a:rPr lang="ru-RU" sz="1700" dirty="0" smtClean="0"/>
              <a:t>туберкулеза;</a:t>
            </a:r>
            <a:endParaRPr lang="ru-RU" sz="1700" dirty="0"/>
          </a:p>
          <a:p>
            <a:pPr lvl="0" algn="just" fontAlgn="base" hangingPunct="0">
              <a:buClr>
                <a:srgbClr val="C00000"/>
              </a:buClr>
              <a:buFont typeface="Wingdings" panose="05000000000000000000" pitchFamily="2" charset="2"/>
              <a:buChar char="ü"/>
            </a:pPr>
            <a:r>
              <a:rPr lang="ru-RU" sz="1700" dirty="0" smtClean="0"/>
              <a:t>Повышение </a:t>
            </a:r>
            <a:r>
              <a:rPr lang="ru-RU" sz="1700" dirty="0"/>
              <a:t>доли выявленных на ранней стадии </a:t>
            </a:r>
            <a:r>
              <a:rPr lang="ru-RU" sz="1700" dirty="0" smtClean="0"/>
              <a:t>социально-значимых заболеваний;</a:t>
            </a:r>
            <a:endParaRPr lang="ru-RU" sz="1700" dirty="0"/>
          </a:p>
          <a:p>
            <a:pPr lvl="0" algn="just" fontAlgn="base" hangingPunct="0">
              <a:buClr>
                <a:srgbClr val="C00000"/>
              </a:buClr>
              <a:buFont typeface="Wingdings" panose="05000000000000000000" pitchFamily="2" charset="2"/>
              <a:buChar char="ü"/>
            </a:pPr>
            <a:r>
              <a:rPr lang="ru-RU" sz="1700" dirty="0" smtClean="0"/>
              <a:t>Разработка </a:t>
            </a:r>
            <a:r>
              <a:rPr lang="ru-RU" sz="1700" dirty="0"/>
              <a:t>информационных материалов по </a:t>
            </a:r>
            <a:r>
              <a:rPr lang="ru-RU" sz="1700" dirty="0" smtClean="0"/>
              <a:t>санитарно-гигиеническому </a:t>
            </a:r>
            <a:r>
              <a:rPr lang="ru-RU" sz="1700" dirty="0"/>
              <a:t>просвещению </a:t>
            </a:r>
            <a:r>
              <a:rPr lang="ru-RU" sz="1700" dirty="0" smtClean="0"/>
              <a:t>населения.</a:t>
            </a:r>
            <a:r>
              <a:rPr lang="ru-RU" sz="1900" b="1" dirty="0" smtClean="0"/>
              <a:t>                                                                                                                      </a:t>
            </a:r>
            <a:endParaRPr lang="ru-RU" sz="1900" dirty="0"/>
          </a:p>
          <a:p>
            <a:pPr marL="0" indent="0" algn="just">
              <a:lnSpc>
                <a:spcPct val="100000"/>
              </a:lnSpc>
              <a:buClr>
                <a:srgbClr val="C00000"/>
              </a:buClr>
              <a:buNone/>
            </a:pPr>
            <a:endParaRPr lang="ru-RU" sz="1800" dirty="0"/>
          </a:p>
        </p:txBody>
      </p:sp>
      <p:sp>
        <p:nvSpPr>
          <p:cNvPr id="6" name="Объект 3"/>
          <p:cNvSpPr txBox="1">
            <a:spLocks/>
          </p:cNvSpPr>
          <p:nvPr/>
        </p:nvSpPr>
        <p:spPr>
          <a:xfrm>
            <a:off x="281225" y="4496896"/>
            <a:ext cx="8619837"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a:t>
            </a:r>
            <a:endParaRPr lang="ru-RU" dirty="0"/>
          </a:p>
        </p:txBody>
      </p:sp>
      <p:sp>
        <p:nvSpPr>
          <p:cNvPr id="7" name="Прямоугольник 6"/>
          <p:cNvSpPr/>
          <p:nvPr/>
        </p:nvSpPr>
        <p:spPr>
          <a:xfrm>
            <a:off x="7731799" y="4503821"/>
            <a:ext cx="1063946" cy="369332"/>
          </a:xfrm>
          <a:prstGeom prst="rect">
            <a:avLst/>
          </a:prstGeom>
        </p:spPr>
        <p:txBody>
          <a:bodyPr wrap="none">
            <a:spAutoFit/>
          </a:bodyPr>
          <a:lstStyle/>
          <a:p>
            <a:pPr algn="just">
              <a:buClr>
                <a:srgbClr val="C00000"/>
              </a:buClr>
            </a:pPr>
            <a:r>
              <a:rPr lang="ru-RU" b="1" dirty="0">
                <a:solidFill>
                  <a:schemeClr val="accent5">
                    <a:lumMod val="75000"/>
                  </a:schemeClr>
                </a:solidFill>
              </a:rPr>
              <a:t>тыс. руб.</a:t>
            </a:r>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2191667958"/>
              </p:ext>
            </p:extLst>
          </p:nvPr>
        </p:nvGraphicFramePr>
        <p:xfrm>
          <a:off x="263745" y="5057819"/>
          <a:ext cx="8532000" cy="135417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0000"/>
                        </a:lnSpc>
                        <a:spcAft>
                          <a:spcPts val="0"/>
                        </a:spcAft>
                      </a:pPr>
                      <a:r>
                        <a:rPr lang="ru-RU" sz="1400" spc="0" baseline="0" dirty="0">
                          <a:effectLst/>
                        </a:rPr>
                        <a:t>Источники финансирования</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2024 </a:t>
                      </a:r>
                      <a:r>
                        <a:rPr lang="ru-RU" sz="1400" spc="0" baseline="0" dirty="0">
                          <a:effectLst/>
                        </a:rPr>
                        <a:t>г.</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2025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2026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2027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2028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485811">
                <a:tc>
                  <a:txBody>
                    <a:bodyPr/>
                    <a:lstStyle/>
                    <a:p>
                      <a:pPr>
                        <a:lnSpc>
                          <a:spcPct val="107000"/>
                        </a:lnSpc>
                        <a:spcAft>
                          <a:spcPts val="0"/>
                        </a:spcAft>
                      </a:pPr>
                      <a:r>
                        <a:rPr lang="ru-RU" sz="1400" dirty="0">
                          <a:effectLst/>
                        </a:rPr>
                        <a:t>Бюджет МО </a:t>
                      </a:r>
                      <a:r>
                        <a:rPr lang="ru-RU" sz="1400" dirty="0" smtClean="0">
                          <a:effectLst/>
                        </a:rPr>
                        <a:t>«Мирнинский </a:t>
                      </a:r>
                      <a:r>
                        <a:rPr lang="ru-RU" sz="1400" dirty="0">
                          <a:effectLst/>
                        </a:rPr>
                        <a:t>район</a:t>
                      </a:r>
                      <a:r>
                        <a:rPr lang="ru-RU" sz="1400" dirty="0" smtClean="0">
                          <a:effectLst/>
                        </a:rPr>
                        <a:t>»</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52 566,3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6 577,6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6 577,6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52 566,3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6 577,6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6 577,6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Заголовок 1"/>
          <p:cNvSpPr>
            <a:spLocks noGrp="1"/>
          </p:cNvSpPr>
          <p:nvPr>
            <p:ph type="title"/>
          </p:nvPr>
        </p:nvSpPr>
        <p:spPr>
          <a:xfrm>
            <a:off x="219458" y="19541"/>
            <a:ext cx="8743372" cy="86536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УСЛОВИЙ ДЛЯ ОКАЗАНИЯ МЕДИЦИНСКОЙ ПОМОЩИ НАСЕЛЕНИЮ И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УКРЕПЛЕНИЯ ОБЩЕСТВЕННОГО ЗДОРОВЬЯ» на 2024-2028 годы</a:t>
            </a:r>
            <a:endParaRPr lang="ru-RU" sz="2000" dirty="0">
              <a:solidFill>
                <a:schemeClr val="tx1"/>
              </a:solidFill>
            </a:endParaRPr>
          </a:p>
        </p:txBody>
      </p:sp>
    </p:spTree>
    <p:extLst>
      <p:ext uri="{BB962C8B-B14F-4D97-AF65-F5344CB8AC3E}">
        <p14:creationId xmlns:p14="http://schemas.microsoft.com/office/powerpoint/2010/main" val="13678961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65516" y="-44001"/>
            <a:ext cx="8910733" cy="99004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«Создание  условий  для оказания  медицинской помощи населению и охраны здоровья граждан на 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703475015"/>
              </p:ext>
            </p:extLst>
          </p:nvPr>
        </p:nvGraphicFramePr>
        <p:xfrm>
          <a:off x="297816" y="1282098"/>
          <a:ext cx="8627084" cy="737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57 552,1</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56 620,6</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57 552,1</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56 620,6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265160" y="925620"/>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65158" y="2203018"/>
            <a:ext cx="8692398" cy="96146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a:t>
            </a:r>
            <a:r>
              <a:rPr lang="ru-RU" sz="1400" dirty="0" smtClean="0">
                <a:solidFill>
                  <a:schemeClr val="tx1"/>
                </a:solidFill>
              </a:rPr>
              <a:t>программы предусмотрены мероприятия </a:t>
            </a:r>
            <a:r>
              <a:rPr lang="ru-RU" sz="1400" b="1" dirty="0" smtClean="0">
                <a:solidFill>
                  <a:schemeClr val="tx1"/>
                </a:solidFill>
              </a:rPr>
              <a:t>по приобретению </a:t>
            </a:r>
            <a:r>
              <a:rPr lang="ru-RU" sz="1400" b="1" dirty="0">
                <a:solidFill>
                  <a:schemeClr val="tx1"/>
                </a:solidFill>
              </a:rPr>
              <a:t>препаратов и изделий медицинского назначения</a:t>
            </a:r>
            <a:r>
              <a:rPr lang="ru-RU" sz="1400" dirty="0">
                <a:solidFill>
                  <a:schemeClr val="tx1"/>
                </a:solidFill>
              </a:rPr>
              <a:t> для проведения противоэпидемических и массовых общественных </a:t>
            </a:r>
            <a:r>
              <a:rPr lang="ru-RU" sz="1400" dirty="0" smtClean="0">
                <a:solidFill>
                  <a:schemeClr val="tx1"/>
                </a:solidFill>
              </a:rPr>
              <a:t>мероприятий. За </a:t>
            </a:r>
            <a:r>
              <a:rPr lang="ru-RU" sz="1400" dirty="0">
                <a:solidFill>
                  <a:schemeClr val="tx1"/>
                </a:solidFill>
              </a:rPr>
              <a:t>счет бюджета района </a:t>
            </a:r>
            <a:r>
              <a:rPr lang="ru-RU" sz="1400" dirty="0" smtClean="0">
                <a:solidFill>
                  <a:schemeClr val="tx1"/>
                </a:solidFill>
              </a:rPr>
              <a:t>были приобретены </a:t>
            </a:r>
            <a:r>
              <a:rPr lang="ru-RU" sz="1400" dirty="0">
                <a:solidFill>
                  <a:schemeClr val="tx1"/>
                </a:solidFill>
              </a:rPr>
              <a:t>4 системы дистанционного мониторинга ЭКГ, тренажер для обучения реанимационным мероприятиям для Мирнинского отделения медицинского </a:t>
            </a:r>
            <a:r>
              <a:rPr lang="ru-RU" sz="1400" dirty="0" smtClean="0">
                <a:solidFill>
                  <a:schemeClr val="tx1"/>
                </a:solidFill>
              </a:rPr>
              <a:t>колледжа.</a:t>
            </a:r>
            <a:endParaRPr lang="ru-RU" sz="1400" dirty="0">
              <a:solidFill>
                <a:schemeClr val="tx1"/>
              </a:solidFill>
            </a:endParaRPr>
          </a:p>
        </p:txBody>
      </p:sp>
      <p:sp>
        <p:nvSpPr>
          <p:cNvPr id="7" name="Прямоугольник с двумя скругленными противолежащими углами 6"/>
          <p:cNvSpPr/>
          <p:nvPr/>
        </p:nvSpPr>
        <p:spPr>
          <a:xfrm>
            <a:off x="265158" y="3347798"/>
            <a:ext cx="8692398" cy="88091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 В течение 2023 г. продолжалась реализация мероприятий </a:t>
            </a:r>
            <a:r>
              <a:rPr lang="ru-RU" sz="1400" b="1" dirty="0">
                <a:solidFill>
                  <a:schemeClr val="tx1"/>
                </a:solidFill>
              </a:rPr>
              <a:t>по укреплению кадрового потенциала здравоохранения района</a:t>
            </a:r>
            <a:r>
              <a:rPr lang="ru-RU" sz="1400" dirty="0">
                <a:solidFill>
                  <a:schemeClr val="tx1"/>
                </a:solidFill>
              </a:rPr>
              <a:t>. На дополнительные выплаты педагогам отделений ГБПОУ РС (Я) «Якутский медицинский колледж» в г. Мирный и г. Удачный </a:t>
            </a:r>
            <a:r>
              <a:rPr lang="ru-RU" sz="1400" dirty="0" smtClean="0">
                <a:solidFill>
                  <a:schemeClr val="tx1"/>
                </a:solidFill>
              </a:rPr>
              <a:t>потрачено </a:t>
            </a:r>
            <a:r>
              <a:rPr lang="ru-RU" sz="1400" dirty="0">
                <a:solidFill>
                  <a:schemeClr val="tx1"/>
                </a:solidFill>
              </a:rPr>
              <a:t>1 </a:t>
            </a:r>
            <a:r>
              <a:rPr lang="ru-RU" sz="1400" dirty="0" smtClean="0">
                <a:solidFill>
                  <a:schemeClr val="tx1"/>
                </a:solidFill>
              </a:rPr>
              <a:t>529,9 тыс. руб. </a:t>
            </a:r>
            <a:r>
              <a:rPr lang="ru-RU" sz="1400" dirty="0">
                <a:solidFill>
                  <a:schemeClr val="tx1"/>
                </a:solidFill>
              </a:rPr>
              <a:t>в целях привлечения опытных и высокопрофессиональных преподавателей для повышения качества подготовки средних медработников. </a:t>
            </a:r>
          </a:p>
        </p:txBody>
      </p:sp>
      <p:sp>
        <p:nvSpPr>
          <p:cNvPr id="8" name="Прямоугольник с двумя скругленными противолежащими углами 7"/>
          <p:cNvSpPr/>
          <p:nvPr/>
        </p:nvSpPr>
        <p:spPr>
          <a:xfrm>
            <a:off x="232502" y="4412036"/>
            <a:ext cx="8692398" cy="72519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Обеспечены лекарственными сертификатами на сумму 8 тыс. руб.  104 малоимущих гражданина. На компенсацию расходов льготным категориям населения за приобретение </a:t>
            </a:r>
            <a:r>
              <a:rPr lang="ru-RU" sz="1400" dirty="0" smtClean="0">
                <a:solidFill>
                  <a:schemeClr val="tx1"/>
                </a:solidFill>
              </a:rPr>
              <a:t>лекарств для  </a:t>
            </a:r>
            <a:r>
              <a:rPr lang="ru-RU" sz="1400" dirty="0">
                <a:solidFill>
                  <a:schemeClr val="tx1"/>
                </a:solidFill>
              </a:rPr>
              <a:t>отпуска по бесплатным рецептам и на компенсацию реабилитации для участников СВО </a:t>
            </a:r>
            <a:r>
              <a:rPr lang="ru-RU" sz="1400" dirty="0" smtClean="0">
                <a:solidFill>
                  <a:schemeClr val="tx1"/>
                </a:solidFill>
              </a:rPr>
              <a:t>потрачено 152,6 тыс. </a:t>
            </a:r>
            <a:r>
              <a:rPr lang="ru-RU" sz="1400" dirty="0">
                <a:solidFill>
                  <a:schemeClr val="tx1"/>
                </a:solidFill>
              </a:rPr>
              <a:t>руб.</a:t>
            </a:r>
          </a:p>
        </p:txBody>
      </p:sp>
      <p:sp>
        <p:nvSpPr>
          <p:cNvPr id="9" name="Прямоугольник с двумя скругленными противолежащими углами 8"/>
          <p:cNvSpPr/>
          <p:nvPr/>
        </p:nvSpPr>
        <p:spPr>
          <a:xfrm>
            <a:off x="232502" y="5308483"/>
            <a:ext cx="8692398" cy="56771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 </a:t>
            </a:r>
            <a:r>
              <a:rPr lang="ru-RU" sz="1400" dirty="0">
                <a:solidFill>
                  <a:schemeClr val="tx1"/>
                </a:solidFill>
              </a:rPr>
              <a:t>2023 г. </a:t>
            </a:r>
            <a:r>
              <a:rPr lang="ru-RU" sz="1400" dirty="0" smtClean="0">
                <a:solidFill>
                  <a:schemeClr val="tx1"/>
                </a:solidFill>
              </a:rPr>
              <a:t>звание </a:t>
            </a:r>
            <a:r>
              <a:rPr lang="ru-RU" sz="1400" b="1" dirty="0">
                <a:solidFill>
                  <a:schemeClr val="tx1"/>
                </a:solidFill>
              </a:rPr>
              <a:t>«Почетный донор Мирнинского района</a:t>
            </a:r>
            <a:r>
              <a:rPr lang="ru-RU" sz="1400" b="1" dirty="0" smtClean="0">
                <a:solidFill>
                  <a:schemeClr val="tx1"/>
                </a:solidFill>
              </a:rPr>
              <a:t>»</a:t>
            </a:r>
            <a:r>
              <a:rPr lang="ru-RU" sz="1400" dirty="0" smtClean="0">
                <a:solidFill>
                  <a:schemeClr val="tx1"/>
                </a:solidFill>
              </a:rPr>
              <a:t> получили </a:t>
            </a:r>
            <a:r>
              <a:rPr lang="ru-RU" sz="1400" dirty="0">
                <a:solidFill>
                  <a:schemeClr val="tx1"/>
                </a:solidFill>
              </a:rPr>
              <a:t>2 кадровых донора с единовременной выплатой 15 тыс. руб</a:t>
            </a:r>
            <a:r>
              <a:rPr lang="ru-RU" sz="1400" dirty="0" smtClean="0">
                <a:solidFill>
                  <a:schemeClr val="tx1"/>
                </a:solidFill>
              </a:rPr>
              <a:t>.</a:t>
            </a:r>
            <a:endParaRPr lang="ru-RU" sz="1400" dirty="0">
              <a:solidFill>
                <a:schemeClr val="tx1"/>
              </a:solidFill>
            </a:endParaRPr>
          </a:p>
        </p:txBody>
      </p:sp>
      <p:sp>
        <p:nvSpPr>
          <p:cNvPr id="10" name="Прямоугольник с двумя скругленными противолежащими углами 9"/>
          <p:cNvSpPr/>
          <p:nvPr/>
        </p:nvSpPr>
        <p:spPr>
          <a:xfrm>
            <a:off x="265158" y="6047453"/>
            <a:ext cx="8692398" cy="66159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b="1" dirty="0">
                <a:solidFill>
                  <a:schemeClr val="tx1"/>
                </a:solidFill>
              </a:rPr>
              <a:t>27</a:t>
            </a:r>
            <a:r>
              <a:rPr lang="ru-RU" sz="1400" dirty="0">
                <a:solidFill>
                  <a:schemeClr val="tx1"/>
                </a:solidFill>
              </a:rPr>
              <a:t> вновь прибывшим в район </a:t>
            </a:r>
            <a:r>
              <a:rPr lang="ru-RU" sz="1400" dirty="0" smtClean="0">
                <a:solidFill>
                  <a:schemeClr val="tx1"/>
                </a:solidFill>
              </a:rPr>
              <a:t>врачам выплачено по </a:t>
            </a:r>
            <a:r>
              <a:rPr lang="ru-RU" sz="1400" b="1" dirty="0">
                <a:solidFill>
                  <a:schemeClr val="tx1"/>
                </a:solidFill>
              </a:rPr>
              <a:t>1 </a:t>
            </a:r>
            <a:r>
              <a:rPr lang="ru-RU" sz="1400" b="1" dirty="0" smtClean="0">
                <a:solidFill>
                  <a:schemeClr val="tx1"/>
                </a:solidFill>
              </a:rPr>
              <a:t>500,0 тыс. руб</a:t>
            </a:r>
            <a:r>
              <a:rPr lang="ru-RU" sz="1400" dirty="0" smtClean="0">
                <a:solidFill>
                  <a:schemeClr val="tx1"/>
                </a:solidFill>
              </a:rPr>
              <a:t>. (1 000, тыс. </a:t>
            </a:r>
            <a:r>
              <a:rPr lang="ru-RU" sz="1400" dirty="0" smtClean="0">
                <a:solidFill>
                  <a:schemeClr val="tx1"/>
                </a:solidFill>
              </a:rPr>
              <a:t>руб.  За счет бюджета района, 500,0 тыс. руб.</a:t>
            </a:r>
            <a:r>
              <a:rPr lang="ru-RU" sz="1400" dirty="0" smtClean="0">
                <a:solidFill>
                  <a:schemeClr val="tx1"/>
                </a:solidFill>
              </a:rPr>
              <a:t> за счет средств АК «АЛРОСА» (ПАО)</a:t>
            </a:r>
            <a:endParaRPr lang="ru-RU" sz="1400" dirty="0">
              <a:solidFill>
                <a:schemeClr val="tx1"/>
              </a:solidFill>
            </a:endParaRPr>
          </a:p>
        </p:txBody>
      </p:sp>
    </p:spTree>
    <p:extLst>
      <p:ext uri="{BB962C8B-B14F-4D97-AF65-F5344CB8AC3E}">
        <p14:creationId xmlns:p14="http://schemas.microsoft.com/office/powerpoint/2010/main" val="2677742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7794" y="78743"/>
            <a:ext cx="8708413" cy="91030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sz="18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8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a:t>
            </a:r>
            <a:r>
              <a:rPr lang="ru-RU" sz="1800" b="1" dirty="0" smtClean="0">
                <a:latin typeface="Calibri" panose="020F0502020204030204" pitchFamily="34" charset="0"/>
                <a:ea typeface="Calibri" panose="020F0502020204030204" pitchFamily="34" charset="0"/>
                <a:cs typeface="Times New Roman" panose="02020603050405020304" pitchFamily="18" charset="0"/>
              </a:rPr>
              <a:t>ПРОФИЛАКТИКА </a:t>
            </a:r>
            <a:r>
              <a:rPr lang="ru-RU" sz="1800" b="1" dirty="0">
                <a:latin typeface="Calibri" panose="020F0502020204030204" pitchFamily="34" charset="0"/>
                <a:ea typeface="Calibri" panose="020F0502020204030204" pitchFamily="34" charset="0"/>
                <a:cs typeface="Times New Roman" panose="02020603050405020304" pitchFamily="18" charset="0"/>
              </a:rPr>
              <a:t>БЕЗНАДЗОРНОСТИ И ПРАВОНАРУШЕНИЙ СРЕДИ НЕСОВЕРШЕННОЛЕТНИХ»</a:t>
            </a:r>
            <a:r>
              <a:rPr lang="ru-RU" sz="1800" b="1" dirty="0">
                <a:latin typeface="Calibri" panose="020F0502020204030204" pitchFamily="34" charset="0"/>
                <a:ea typeface="Calibri" panose="020F0502020204030204" pitchFamily="34" charset="0"/>
                <a:cs typeface="Calibri" panose="020F0502020204030204" pitchFamily="34" charset="0"/>
              </a:rPr>
              <a:t> </a:t>
            </a:r>
            <a:r>
              <a:rPr lang="ru-RU" sz="18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1800" dirty="0"/>
          </a:p>
        </p:txBody>
      </p:sp>
      <p:pic>
        <p:nvPicPr>
          <p:cNvPr id="6" name="Рисунок 5" descr="D:\Загрузки\WhatsApp Image 2024-02-19 at 15.01.55.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9491" y="989045"/>
            <a:ext cx="5645019" cy="3517641"/>
          </a:xfrm>
          <a:prstGeom prst="rect">
            <a:avLst/>
          </a:prstGeom>
          <a:ln>
            <a:noFill/>
          </a:ln>
          <a:effectLst>
            <a:softEdge rad="112500"/>
          </a:effectLst>
        </p:spPr>
      </p:pic>
      <p:pic>
        <p:nvPicPr>
          <p:cNvPr id="8" name="Рисунок 7" descr="D:\Загрузки\WhatsApp Image 2024-02-19 at 15.39.44.jpeg"/>
          <p:cNvPicPr/>
          <p:nvPr/>
        </p:nvPicPr>
        <p:blipFill>
          <a:blip r:embed="rId3">
            <a:extLst>
              <a:ext uri="{28A0092B-C50C-407E-A947-70E740481C1C}">
                <a14:useLocalDpi xmlns:a14="http://schemas.microsoft.com/office/drawing/2010/main" val="0"/>
              </a:ext>
            </a:extLst>
          </a:blip>
          <a:srcRect/>
          <a:stretch>
            <a:fillRect/>
          </a:stretch>
        </p:blipFill>
        <p:spPr bwMode="auto">
          <a:xfrm>
            <a:off x="5243804" y="4618653"/>
            <a:ext cx="3598429" cy="2056800"/>
          </a:xfrm>
          <a:prstGeom prst="rect">
            <a:avLst/>
          </a:prstGeom>
          <a:ln>
            <a:noFill/>
          </a:ln>
          <a:effectLst>
            <a:softEdge rad="112500"/>
          </a:effectLst>
        </p:spPr>
      </p:pic>
      <p:pic>
        <p:nvPicPr>
          <p:cNvPr id="9" name="Рисунок 8" descr="D:\Загрузки\WhatsApp Image 2024-02-19 at 15.33.40.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79" y="4618653"/>
            <a:ext cx="3354654" cy="2056800"/>
          </a:xfrm>
          <a:prstGeom prst="rect">
            <a:avLst/>
          </a:prstGeom>
          <a:ln>
            <a:noFill/>
          </a:ln>
          <a:effectLst>
            <a:softEdge rad="112500"/>
          </a:effectLst>
        </p:spPr>
      </p:pic>
    </p:spTree>
    <p:extLst>
      <p:ext uri="{BB962C8B-B14F-4D97-AF65-F5344CB8AC3E}">
        <p14:creationId xmlns:p14="http://schemas.microsoft.com/office/powerpoint/2010/main" val="1952686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7792" y="1045029"/>
            <a:ext cx="8708413" cy="2761861"/>
          </a:xfrm>
        </p:spPr>
        <p:txBody>
          <a:bodyPr>
            <a:normAutofit/>
          </a:bodyPr>
          <a:lstStyle/>
          <a:p>
            <a:pPr marL="0" indent="0" algn="just" fontAlgn="base" hangingPunct="0">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smtClean="0"/>
              <a:t>Оказание </a:t>
            </a:r>
            <a:r>
              <a:rPr lang="ru-RU" sz="1600" dirty="0"/>
              <a:t>комплексных мер профилактики безнадзорности </a:t>
            </a:r>
            <a:r>
              <a:rPr lang="ru-RU" sz="1600" dirty="0" smtClean="0"/>
              <a:t>и правонарушений </a:t>
            </a:r>
            <a:r>
              <a:rPr lang="ru-RU" sz="1600" dirty="0"/>
              <a:t>несовершеннолетних, защиты их прав, </a:t>
            </a:r>
            <a:r>
              <a:rPr lang="ru-RU" sz="1600" dirty="0" smtClean="0"/>
              <a:t>социальной реабилитации </a:t>
            </a:r>
            <a:r>
              <a:rPr lang="ru-RU" sz="1600" dirty="0"/>
              <a:t>и адаптации</a:t>
            </a:r>
            <a:r>
              <a:rPr lang="ru-RU" sz="1600" dirty="0" smtClean="0"/>
              <a:t>.</a:t>
            </a:r>
          </a:p>
          <a:p>
            <a:pPr marL="0" indent="0" algn="just" fontAlgn="base" hangingPunct="0">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a:t>Организация работы, направленной на снижение </a:t>
            </a:r>
            <a:r>
              <a:rPr lang="ru-RU" sz="1600" dirty="0" smtClean="0"/>
              <a:t>уровня правонарушений </a:t>
            </a:r>
            <a:r>
              <a:rPr lang="ru-RU" sz="1600" dirty="0"/>
              <a:t>и преступлений среди </a:t>
            </a:r>
            <a:r>
              <a:rPr lang="ru-RU" sz="1600" dirty="0" smtClean="0"/>
              <a:t>несовершеннолетних, состоящих на учете в Районной комиссии по делам несовершеннолетних </a:t>
            </a:r>
            <a:r>
              <a:rPr lang="ru-RU" sz="1600" dirty="0"/>
              <a:t>МО «Мирнинский район» РС(Я);</a:t>
            </a:r>
          </a:p>
          <a:p>
            <a:pPr lvl="0" algn="just">
              <a:buClr>
                <a:srgbClr val="C00000"/>
              </a:buClr>
              <a:buFont typeface="Wingdings" panose="05000000000000000000" pitchFamily="2" charset="2"/>
              <a:buChar char="ü"/>
            </a:pPr>
            <a:r>
              <a:rPr lang="ru-RU" sz="1600" dirty="0" smtClean="0"/>
              <a:t>Организация </a:t>
            </a:r>
            <a:r>
              <a:rPr lang="ru-RU" sz="1600" dirty="0"/>
              <a:t>дополнительной занятости несовершеннолетних</a:t>
            </a:r>
            <a:r>
              <a:rPr lang="ru-RU" sz="1600" dirty="0" smtClean="0"/>
              <a:t>;</a:t>
            </a:r>
            <a:endParaRPr lang="ru-RU" sz="1900" b="1" dirty="0"/>
          </a:p>
          <a:p>
            <a:pPr lvl="0" algn="just">
              <a:buClr>
                <a:srgbClr val="C00000"/>
              </a:buClr>
              <a:buFont typeface="Wingdings" panose="05000000000000000000" pitchFamily="2" charset="2"/>
              <a:buChar char="ü"/>
            </a:pPr>
            <a:r>
              <a:rPr lang="ru-RU" sz="1600" dirty="0"/>
              <a:t>Проведение профилактической работы направленной на </a:t>
            </a:r>
            <a:r>
              <a:rPr lang="ru-RU" sz="1600" dirty="0" smtClean="0"/>
              <a:t>снижение алкоголизации </a:t>
            </a:r>
            <a:r>
              <a:rPr lang="ru-RU" sz="1600" dirty="0"/>
              <a:t>детского населения и родителей, </a:t>
            </a:r>
            <a:r>
              <a:rPr lang="ru-RU" sz="1600" dirty="0" smtClean="0"/>
              <a:t>имеющих несовершеннолетних </a:t>
            </a:r>
            <a:r>
              <a:rPr lang="ru-RU" sz="1600" dirty="0"/>
              <a:t>детей, профилактика семейного неблагополучия</a:t>
            </a:r>
            <a:r>
              <a:rPr lang="ru-RU" sz="1600" dirty="0" smtClean="0"/>
              <a:t>.                 </a:t>
            </a:r>
            <a:endParaRPr lang="ru-RU" sz="1600" dirty="0"/>
          </a:p>
          <a:p>
            <a:pPr marL="0" indent="0" algn="just">
              <a:lnSpc>
                <a:spcPct val="100000"/>
              </a:lnSpc>
              <a:buClr>
                <a:srgbClr val="C00000"/>
              </a:buClr>
              <a:buNone/>
            </a:pPr>
            <a:endParaRPr lang="ru-RU" sz="1600" dirty="0"/>
          </a:p>
        </p:txBody>
      </p:sp>
      <p:sp>
        <p:nvSpPr>
          <p:cNvPr id="5" name="Объект 3"/>
          <p:cNvSpPr txBox="1">
            <a:spLocks/>
          </p:cNvSpPr>
          <p:nvPr/>
        </p:nvSpPr>
        <p:spPr>
          <a:xfrm>
            <a:off x="305998" y="3962959"/>
            <a:ext cx="871710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1181166404"/>
              </p:ext>
            </p:extLst>
          </p:nvPr>
        </p:nvGraphicFramePr>
        <p:xfrm>
          <a:off x="305998" y="4460660"/>
          <a:ext cx="8532000" cy="1673266"/>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0000"/>
                        </a:lnSpc>
                        <a:spcAft>
                          <a:spcPts val="0"/>
                        </a:spcAft>
                      </a:pPr>
                      <a:r>
                        <a:rPr lang="ru-RU" sz="1400" spc="0" baseline="0" dirty="0">
                          <a:effectLst/>
                        </a:rPr>
                        <a:t>Источники финансирования</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2024 </a:t>
                      </a:r>
                      <a:r>
                        <a:rPr lang="ru-RU" sz="1400" spc="0" baseline="0" dirty="0">
                          <a:effectLst/>
                        </a:rPr>
                        <a:t>г.</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2025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2026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2027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2028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348338">
                <a:tc>
                  <a:txBody>
                    <a:bodyPr/>
                    <a:lstStyle/>
                    <a:p>
                      <a:pPr>
                        <a:lnSpc>
                          <a:spcPct val="107000"/>
                        </a:lnSpc>
                        <a:spcAft>
                          <a:spcPts val="0"/>
                        </a:spcAft>
                      </a:pPr>
                      <a:r>
                        <a:rPr lang="ru-RU" sz="1400" dirty="0" smtClean="0">
                          <a:effectLst/>
                        </a:rPr>
                        <a:t>Государственный бюджет РС (Я)</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6 296,6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6 296,6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6 296,6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5 461,7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5 461,7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57175">
                <a:tc>
                  <a:txBody>
                    <a:bodyPr/>
                    <a:lstStyle/>
                    <a:p>
                      <a:pPr>
                        <a:lnSpc>
                          <a:spcPct val="107000"/>
                        </a:lnSpc>
                        <a:spcAft>
                          <a:spcPts val="0"/>
                        </a:spcAft>
                      </a:pPr>
                      <a:r>
                        <a:rPr lang="ru-RU" sz="1400" dirty="0" smtClean="0">
                          <a:effectLst/>
                        </a:rPr>
                        <a:t>Бюджет МО «Мирнинский район»</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1 080,0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186612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7 376,6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6 856,6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6 956,6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6 121,7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6 121,7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Заголовок 1"/>
          <p:cNvSpPr txBox="1">
            <a:spLocks/>
          </p:cNvSpPr>
          <p:nvPr/>
        </p:nvSpPr>
        <p:spPr>
          <a:xfrm>
            <a:off x="217794" y="78743"/>
            <a:ext cx="8708413" cy="91030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sz="18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8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a:t>
            </a:r>
            <a:r>
              <a:rPr lang="ru-RU" sz="1800" b="1" dirty="0" smtClean="0">
                <a:latin typeface="Calibri" panose="020F0502020204030204" pitchFamily="34" charset="0"/>
                <a:ea typeface="Calibri" panose="020F0502020204030204" pitchFamily="34" charset="0"/>
                <a:cs typeface="Times New Roman" panose="02020603050405020304" pitchFamily="18" charset="0"/>
              </a:rPr>
              <a:t>ПРОФИЛАКТИКА </a:t>
            </a:r>
            <a:r>
              <a:rPr lang="ru-RU" sz="1800" b="1" dirty="0">
                <a:latin typeface="Calibri" panose="020F0502020204030204" pitchFamily="34" charset="0"/>
                <a:ea typeface="Calibri" panose="020F0502020204030204" pitchFamily="34" charset="0"/>
                <a:cs typeface="Times New Roman" panose="02020603050405020304" pitchFamily="18" charset="0"/>
              </a:rPr>
              <a:t>БЕЗНАДЗОРНОСТИ И ПРАВОНАРУШЕНИЙ СРЕДИ НЕСОВЕРШЕННОЛЕТНИХ»</a:t>
            </a:r>
            <a:r>
              <a:rPr lang="ru-RU" sz="1800" b="1" dirty="0">
                <a:latin typeface="Calibri" panose="020F0502020204030204" pitchFamily="34" charset="0"/>
                <a:ea typeface="Calibri" panose="020F0502020204030204" pitchFamily="34" charset="0"/>
                <a:cs typeface="Calibri" panose="020F0502020204030204" pitchFamily="34" charset="0"/>
              </a:rPr>
              <a:t> </a:t>
            </a:r>
            <a:r>
              <a:rPr lang="ru-RU" sz="18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1800" dirty="0"/>
          </a:p>
        </p:txBody>
      </p:sp>
    </p:spTree>
    <p:extLst>
      <p:ext uri="{BB962C8B-B14F-4D97-AF65-F5344CB8AC3E}">
        <p14:creationId xmlns:p14="http://schemas.microsoft.com/office/powerpoint/2010/main" val="15008051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55991" y="91102"/>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«Профилактика безнадзорности и правонарушений среди </a:t>
            </a:r>
            <a:r>
              <a:rPr lang="ru-RU" sz="1800" b="1" dirty="0" smtClean="0">
                <a:solidFill>
                  <a:schemeClr val="tx1"/>
                </a:solidFill>
                <a:cs typeface="Times New Roman" panose="02020603050405020304" pitchFamily="18" charset="0"/>
              </a:rPr>
              <a:t>несовершеннолетних на </a:t>
            </a:r>
            <a:r>
              <a:rPr lang="ru-RU" sz="1800" b="1" dirty="0">
                <a:solidFill>
                  <a:schemeClr val="tx1"/>
                </a:solidFill>
                <a:cs typeface="Times New Roman" panose="02020603050405020304" pitchFamily="18" charset="0"/>
              </a:rPr>
              <a:t>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06603916"/>
              </p:ext>
            </p:extLst>
          </p:nvPr>
        </p:nvGraphicFramePr>
        <p:xfrm>
          <a:off x="330472" y="1465578"/>
          <a:ext cx="8627084" cy="953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6 206,6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6 206,6</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9568156"/>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1 772,2</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1 682,2</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7 978,8</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7 888,8</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265158" y="102789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65158" y="2779744"/>
            <a:ext cx="8692398" cy="1053913"/>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Мероприятия в рамках </a:t>
            </a:r>
            <a:r>
              <a:rPr lang="ru-RU" sz="1400" dirty="0" smtClean="0">
                <a:solidFill>
                  <a:schemeClr val="tx1"/>
                </a:solidFill>
              </a:rPr>
              <a:t>программы позволили </a:t>
            </a:r>
            <a:r>
              <a:rPr lang="ru-RU" sz="1400" dirty="0">
                <a:solidFill>
                  <a:schemeClr val="tx1"/>
                </a:solidFill>
              </a:rPr>
              <a:t>реализовать необходимые мероприятия по оказанию помощи </a:t>
            </a:r>
            <a:r>
              <a:rPr lang="ru-RU" sz="1400" b="1" dirty="0">
                <a:solidFill>
                  <a:schemeClr val="tx1"/>
                </a:solidFill>
              </a:rPr>
              <a:t>22 детям «группы риска» </a:t>
            </a:r>
            <a:r>
              <a:rPr lang="ru-RU" sz="1400" dirty="0">
                <a:solidFill>
                  <a:schemeClr val="tx1"/>
                </a:solidFill>
              </a:rPr>
              <a:t>в получении дополнительной профессии в </a:t>
            </a:r>
            <a:r>
              <a:rPr lang="ru-RU" sz="1400" dirty="0" smtClean="0">
                <a:solidFill>
                  <a:schemeClr val="tx1"/>
                </a:solidFill>
              </a:rPr>
              <a:t>СОШ </a:t>
            </a:r>
            <a:r>
              <a:rPr lang="ru-RU" sz="1400" dirty="0">
                <a:solidFill>
                  <a:schemeClr val="tx1"/>
                </a:solidFill>
              </a:rPr>
              <a:t>№8 с углубленным изучением технологического профиля» по направлениям: водитель категории «В», автослесарь, парикмахер, маникюрша, делопроизводитель, кассир, в размере </a:t>
            </a:r>
            <a:r>
              <a:rPr lang="ru-RU" sz="1400" dirty="0" smtClean="0">
                <a:solidFill>
                  <a:schemeClr val="tx1"/>
                </a:solidFill>
              </a:rPr>
              <a:t>212,0 тыс.  руб.    </a:t>
            </a:r>
            <a:endParaRPr lang="ru-RU" sz="1400" dirty="0">
              <a:solidFill>
                <a:schemeClr val="tx1"/>
              </a:solidFill>
            </a:endParaRPr>
          </a:p>
        </p:txBody>
      </p:sp>
      <p:sp>
        <p:nvSpPr>
          <p:cNvPr id="7" name="Прямоугольник с двумя скругленными противолежащими углами 6"/>
          <p:cNvSpPr/>
          <p:nvPr/>
        </p:nvSpPr>
        <p:spPr>
          <a:xfrm>
            <a:off x="297816" y="4177893"/>
            <a:ext cx="8692398" cy="9445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Всего в 2023 году трудоустроен </a:t>
            </a:r>
            <a:r>
              <a:rPr lang="ru-RU" sz="1400" b="1" dirty="0">
                <a:solidFill>
                  <a:schemeClr val="tx1"/>
                </a:solidFill>
              </a:rPr>
              <a:t>21 подросток </a:t>
            </a:r>
            <a:r>
              <a:rPr lang="ru-RU" sz="1400" dirty="0">
                <a:solidFill>
                  <a:schemeClr val="tx1"/>
                </a:solidFill>
              </a:rPr>
              <a:t>из семей, находящихся в социально опасном положении. На организацию трудоустройства несовершеннолетних, состоящих на учете в органах системы профилактики потрачено </a:t>
            </a:r>
            <a:r>
              <a:rPr lang="ru-RU" sz="1400" b="1" dirty="0">
                <a:solidFill>
                  <a:schemeClr val="tx1"/>
                </a:solidFill>
              </a:rPr>
              <a:t>1 010,2 тыс. руб</a:t>
            </a:r>
            <a:r>
              <a:rPr lang="ru-RU" sz="1400" dirty="0" smtClean="0">
                <a:solidFill>
                  <a:schemeClr val="tx1"/>
                </a:solidFill>
              </a:rPr>
              <a:t>.</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265158" y="5482960"/>
            <a:ext cx="8692398" cy="9365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 Комиссией для прохождения лечения от алкогольной зависимости в наркологическое отделении ГБУ РС(Я) «МЦРБ» было направлено 79 родителей, состоящих на учете в органах и учреждениях системы </a:t>
            </a:r>
            <a:r>
              <a:rPr lang="ru-RU" sz="1400" dirty="0" smtClean="0">
                <a:solidFill>
                  <a:schemeClr val="tx1"/>
                </a:solidFill>
              </a:rPr>
              <a:t>профилактики. Также для лечения </a:t>
            </a:r>
            <a:r>
              <a:rPr lang="ru-RU" sz="1400" dirty="0">
                <a:solidFill>
                  <a:schemeClr val="tx1"/>
                </a:solidFill>
              </a:rPr>
              <a:t>были приобретены лекарственные </a:t>
            </a:r>
            <a:r>
              <a:rPr lang="ru-RU" sz="1400" dirty="0" smtClean="0">
                <a:solidFill>
                  <a:schemeClr val="tx1"/>
                </a:solidFill>
              </a:rPr>
              <a:t>препараты на сумму 90,0 тыс. руб.</a:t>
            </a:r>
            <a:endParaRPr lang="ru-RU" sz="1400" dirty="0">
              <a:solidFill>
                <a:schemeClr val="tx1"/>
              </a:solidFill>
            </a:endParaRPr>
          </a:p>
        </p:txBody>
      </p:sp>
    </p:spTree>
    <p:extLst>
      <p:ext uri="{BB962C8B-B14F-4D97-AF65-F5344CB8AC3E}">
        <p14:creationId xmlns:p14="http://schemas.microsoft.com/office/powerpoint/2010/main" val="80532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161" descr="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654" y="1252089"/>
            <a:ext cx="6986971" cy="5020610"/>
          </a:xfrm>
          <a:prstGeom prst="rect">
            <a:avLst/>
          </a:prstGeom>
          <a:ln>
            <a:noFill/>
          </a:ln>
          <a:effectLst>
            <a:outerShdw blurRad="190500" algn="tl" rotWithShape="0">
              <a:srgbClr val="000000">
                <a:alpha val="70000"/>
              </a:srgbClr>
            </a:outerShdw>
          </a:effectLst>
          <a:extLst/>
        </p:spPr>
      </p:pic>
      <p:sp>
        <p:nvSpPr>
          <p:cNvPr id="5" name="Заголовок 1"/>
          <p:cNvSpPr>
            <a:spLocks noGrp="1"/>
          </p:cNvSpPr>
          <p:nvPr>
            <p:ph type="title"/>
          </p:nvPr>
        </p:nvSpPr>
        <p:spPr>
          <a:xfrm>
            <a:off x="111968" y="111127"/>
            <a:ext cx="8873412"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«ОБЩЕСТВЕННАЯ БЕЗОПАСНОСТЬ, ПРОФИЛАКТИКА ТЕРРОРИЗМА И ЭКСТРЕМИЗМА» на 2024 – 2028 годы</a:t>
            </a:r>
            <a:endPar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4492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328512" y="1373387"/>
            <a:ext cx="8597899" cy="2059991"/>
          </a:xfrm>
        </p:spPr>
        <p:txBody>
          <a:bodyPr>
            <a:normAutofit fontScale="92500" lnSpcReduction="10000"/>
          </a:bodyPr>
          <a:lstStyle/>
          <a:p>
            <a:pPr marL="0" indent="0" algn="just" fontAlgn="base" hangingPunct="0">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Обеспечение безопасности населения муниципального образования «Мирнинский район» от угроз криминогенного  и террористического </a:t>
            </a:r>
            <a:r>
              <a:rPr lang="ru-RU" sz="1600" dirty="0" smtClean="0"/>
              <a:t>характера. </a:t>
            </a:r>
          </a:p>
          <a:p>
            <a:pPr marL="0" indent="0" algn="just" fontAlgn="base" hangingPunct="0">
              <a:buNone/>
            </a:pPr>
            <a:r>
              <a:rPr lang="ru-RU" sz="1600" b="1" u="sng" dirty="0" smtClean="0">
                <a:solidFill>
                  <a:schemeClr val="accent2">
                    <a:lumMod val="75000"/>
                  </a:schemeClr>
                </a:solidFill>
              </a:rPr>
              <a:t>ЗАДАЧИ</a:t>
            </a:r>
            <a:r>
              <a:rPr lang="ru-RU" sz="1600" dirty="0"/>
              <a:t>: </a:t>
            </a:r>
            <a:endParaRPr lang="ru-RU" sz="1600" dirty="0" smtClean="0"/>
          </a:p>
          <a:p>
            <a:pPr algn="just">
              <a:buClr>
                <a:srgbClr val="C00000"/>
              </a:buClr>
              <a:buFont typeface="Wingdings" panose="05000000000000000000" pitchFamily="2" charset="2"/>
              <a:buChar char="ü"/>
            </a:pPr>
            <a:r>
              <a:rPr lang="ru-RU" sz="1600" dirty="0"/>
              <a:t>О</a:t>
            </a:r>
            <a:r>
              <a:rPr lang="ru-RU" sz="1600" dirty="0" smtClean="0"/>
              <a:t>рганизация </a:t>
            </a:r>
            <a:r>
              <a:rPr lang="ru-RU" sz="1600" dirty="0"/>
              <a:t>межведомственного взаимодействия на территории муниципального образования «Мирнинский район» </a:t>
            </a:r>
            <a:r>
              <a:rPr lang="ru-RU" sz="1600" dirty="0" smtClean="0"/>
              <a:t>РС(Я), </a:t>
            </a:r>
            <a:r>
              <a:rPr lang="ru-RU" sz="1600" dirty="0"/>
              <a:t>направленного на предупреждение, выявление и последующее устранение причин и условий, способствующих осуществлению террористической и экстремистской деятельности;</a:t>
            </a:r>
          </a:p>
          <a:p>
            <a:pPr algn="just">
              <a:buClr>
                <a:srgbClr val="C00000"/>
              </a:buClr>
              <a:buFont typeface="Wingdings" panose="05000000000000000000" pitchFamily="2" charset="2"/>
              <a:buChar char="ü"/>
            </a:pPr>
            <a:r>
              <a:rPr lang="ru-RU" sz="1600" dirty="0"/>
              <a:t>О</a:t>
            </a:r>
            <a:r>
              <a:rPr lang="ru-RU" sz="1600" dirty="0" smtClean="0"/>
              <a:t>существление </a:t>
            </a:r>
            <a:r>
              <a:rPr lang="ru-RU" sz="1600" dirty="0"/>
              <a:t>мероприятий по профилактике терроризма и экстремизма</a:t>
            </a:r>
            <a:r>
              <a:rPr lang="ru-RU" sz="1600" dirty="0" smtClean="0"/>
              <a:t>.</a:t>
            </a:r>
            <a:r>
              <a:rPr lang="ru-RU" sz="1900" b="1" dirty="0" smtClean="0"/>
              <a:t>                                                                                                                         </a:t>
            </a:r>
            <a:endParaRPr lang="ru-RU" sz="1900" dirty="0"/>
          </a:p>
          <a:p>
            <a:pPr marL="0" indent="0" algn="just">
              <a:lnSpc>
                <a:spcPct val="100000"/>
              </a:lnSpc>
              <a:buClr>
                <a:srgbClr val="C00000"/>
              </a:buClr>
              <a:buNone/>
            </a:pPr>
            <a:endParaRPr lang="ru-RU" sz="1800" dirty="0"/>
          </a:p>
        </p:txBody>
      </p:sp>
      <p:sp>
        <p:nvSpPr>
          <p:cNvPr id="6" name="Объект 3"/>
          <p:cNvSpPr txBox="1">
            <a:spLocks/>
          </p:cNvSpPr>
          <p:nvPr/>
        </p:nvSpPr>
        <p:spPr>
          <a:xfrm>
            <a:off x="295563" y="3739048"/>
            <a:ext cx="8457046"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3231429226"/>
              </p:ext>
            </p:extLst>
          </p:nvPr>
        </p:nvGraphicFramePr>
        <p:xfrm>
          <a:off x="328512" y="4285666"/>
          <a:ext cx="8532000" cy="150550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a:t>
                      </a:r>
                      <a:r>
                        <a:rPr lang="ru-RU" sz="1400" baseline="0" dirty="0" smtClean="0">
                          <a:effectLst/>
                        </a:rPr>
                        <a:t> </a:t>
                      </a:r>
                      <a:r>
                        <a:rPr lang="ru-RU" sz="1400" dirty="0" smtClean="0">
                          <a:effectLst/>
                        </a:rPr>
                        <a:t>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59236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a:effectLst/>
                        </a:rPr>
                        <a:t>2 </a:t>
                      </a:r>
                      <a:r>
                        <a:rPr lang="ru-RU" sz="1400" dirty="0" smtClean="0">
                          <a:effectLst/>
                        </a:rPr>
                        <a:t>428,5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4 </a:t>
                      </a:r>
                      <a:r>
                        <a:rPr lang="ru-RU" sz="1400" dirty="0" smtClean="0">
                          <a:effectLst/>
                        </a:rPr>
                        <a:t>361,5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5 </a:t>
                      </a:r>
                      <a:r>
                        <a:rPr lang="ru-RU" sz="1400" dirty="0" smtClean="0">
                          <a:effectLst/>
                        </a:rPr>
                        <a:t>256,5</a:t>
                      </a:r>
                      <a:endParaRPr lang="ru-RU"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a:effectLst/>
                        </a:rPr>
                        <a:t>2 </a:t>
                      </a:r>
                      <a:r>
                        <a:rPr lang="ru-RU" sz="1400" dirty="0" smtClean="0">
                          <a:effectLst/>
                        </a:rPr>
                        <a:t>428,5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4 </a:t>
                      </a:r>
                      <a:r>
                        <a:rPr lang="ru-RU" sz="1400" dirty="0" smtClean="0">
                          <a:effectLst/>
                        </a:rPr>
                        <a:t>361,5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5 </a:t>
                      </a:r>
                      <a:r>
                        <a:rPr lang="ru-RU" sz="1400" dirty="0" smtClean="0">
                          <a:effectLst/>
                        </a:rPr>
                        <a:t>256,5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7" name="Заголовок 1"/>
          <p:cNvSpPr>
            <a:spLocks noGrp="1"/>
          </p:cNvSpPr>
          <p:nvPr>
            <p:ph type="title"/>
          </p:nvPr>
        </p:nvSpPr>
        <p:spPr>
          <a:xfrm>
            <a:off x="111968" y="111127"/>
            <a:ext cx="8873412"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«ОБЩЕСТВЕННАЯ БЕЗОПАСНОСТЬ, ПРОФИЛАКТИКА ТЕРРОРИЗМА И ЭКСТРЕМИЗМА» на 2024 – 2028 годы</a:t>
            </a:r>
            <a:endPar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4266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55991" y="91102"/>
            <a:ext cx="8910733" cy="101055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«Обеспечение общественной безопасности, участие в профилактике терроризма и экстремизма на территории Мирнинского района</a:t>
            </a:r>
            <a:r>
              <a:rPr lang="ru-RU" sz="1800" b="1" dirty="0" smtClean="0">
                <a:solidFill>
                  <a:schemeClr val="tx1"/>
                </a:solidFill>
                <a:cs typeface="Times New Roman" panose="02020603050405020304" pitchFamily="18" charset="0"/>
              </a:rPr>
              <a:t>»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24445769"/>
              </p:ext>
            </p:extLst>
          </p:nvPr>
        </p:nvGraphicFramePr>
        <p:xfrm>
          <a:off x="363129" y="1660538"/>
          <a:ext cx="8627084" cy="737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val="20000"/>
                    </a:ext>
                  </a:extLst>
                </a:gridCol>
                <a:gridCol w="3090299">
                  <a:extLst>
                    <a:ext uri="{9D8B030D-6E8A-4147-A177-3AD203B41FA5}">
                      <a16:colId xmlns:a16="http://schemas.microsoft.com/office/drawing/2014/main" val="20002"/>
                    </a:ext>
                  </a:extLst>
                </a:gridCol>
                <a:gridCol w="2062998">
                  <a:extLst>
                    <a:ext uri="{9D8B030D-6E8A-4147-A177-3AD203B41FA5}">
                      <a16:colId xmlns:a16="http://schemas.microsoft.com/office/drawing/2014/main"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297815" y="118577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297815" y="2565123"/>
            <a:ext cx="8692398" cy="227744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 рамках программы </a:t>
            </a:r>
            <a:r>
              <a:rPr lang="ru-RU" sz="1400" dirty="0">
                <a:solidFill>
                  <a:schemeClr val="tx1"/>
                </a:solidFill>
              </a:rPr>
              <a:t>финансируется </a:t>
            </a:r>
            <a:r>
              <a:rPr lang="ru-RU" sz="1400" dirty="0" smtClean="0">
                <a:solidFill>
                  <a:schemeClr val="tx1"/>
                </a:solidFill>
              </a:rPr>
              <a:t>обеспечение функционирования </a:t>
            </a:r>
            <a:r>
              <a:rPr lang="ru-RU" sz="1400" b="1" dirty="0" smtClean="0">
                <a:solidFill>
                  <a:schemeClr val="tx1"/>
                </a:solidFill>
              </a:rPr>
              <a:t>АПК «Безопасный </a:t>
            </a:r>
            <a:r>
              <a:rPr lang="ru-RU" sz="1400" b="1" dirty="0">
                <a:solidFill>
                  <a:schemeClr val="tx1"/>
                </a:solidFill>
              </a:rPr>
              <a:t>город» </a:t>
            </a:r>
            <a:r>
              <a:rPr lang="ru-RU" sz="1400" dirty="0">
                <a:solidFill>
                  <a:schemeClr val="tx1"/>
                </a:solidFill>
              </a:rPr>
              <a:t>в г. </a:t>
            </a:r>
            <a:r>
              <a:rPr lang="ru-RU" sz="1400" dirty="0" smtClean="0">
                <a:solidFill>
                  <a:schemeClr val="tx1"/>
                </a:solidFill>
              </a:rPr>
              <a:t>Мирном. Основные функции системы:</a:t>
            </a:r>
          </a:p>
          <a:p>
            <a:pPr marL="285750" indent="-285750" algn="just">
              <a:buFont typeface="Wingdings" panose="05000000000000000000" pitchFamily="2" charset="2"/>
              <a:buChar char="ü"/>
            </a:pPr>
            <a:r>
              <a:rPr lang="ru-RU" sz="1400" dirty="0" smtClean="0">
                <a:solidFill>
                  <a:schemeClr val="tx1"/>
                </a:solidFill>
              </a:rPr>
              <a:t>предупреждение </a:t>
            </a:r>
            <a:r>
              <a:rPr lang="ru-RU" sz="1400" dirty="0">
                <a:solidFill>
                  <a:schemeClr val="tx1"/>
                </a:solidFill>
              </a:rPr>
              <a:t>об угрозе происшествия или чрезвычайной ситуации (ЧС</a:t>
            </a:r>
            <a:r>
              <a:rPr lang="ru-RU" sz="1400" dirty="0" smtClean="0">
                <a:solidFill>
                  <a:schemeClr val="tx1"/>
                </a:solidFill>
              </a:rPr>
              <a:t>);</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ликвидация </a:t>
            </a:r>
            <a:r>
              <a:rPr lang="ru-RU" sz="1400" dirty="0">
                <a:solidFill>
                  <a:schemeClr val="tx1"/>
                </a:solidFill>
              </a:rPr>
              <a:t>последствия аварий и других негативных событий, </a:t>
            </a:r>
            <a:r>
              <a:rPr lang="ru-RU" sz="1400" dirty="0" smtClean="0">
                <a:solidFill>
                  <a:schemeClr val="tx1"/>
                </a:solidFill>
              </a:rPr>
              <a:t>координация </a:t>
            </a:r>
            <a:r>
              <a:rPr lang="ru-RU" sz="1400" dirty="0">
                <a:solidFill>
                  <a:schemeClr val="tx1"/>
                </a:solidFill>
              </a:rPr>
              <a:t>действия служб и </a:t>
            </a:r>
            <a:r>
              <a:rPr lang="ru-RU" sz="1400" dirty="0" smtClean="0">
                <a:solidFill>
                  <a:schemeClr val="tx1"/>
                </a:solidFill>
              </a:rPr>
              <a:t>обеспечение обмена информацией;</a:t>
            </a:r>
          </a:p>
          <a:p>
            <a:pPr marL="285750" indent="-285750" algn="just">
              <a:buFont typeface="Wingdings" panose="05000000000000000000" pitchFamily="2" charset="2"/>
              <a:buChar char="ü"/>
            </a:pPr>
            <a:r>
              <a:rPr lang="ru-RU" sz="1400" dirty="0">
                <a:solidFill>
                  <a:schemeClr val="tx1"/>
                </a:solidFill>
              </a:rPr>
              <a:t>о</a:t>
            </a:r>
            <a:r>
              <a:rPr lang="ru-RU" sz="1400" dirty="0" smtClean="0">
                <a:solidFill>
                  <a:schemeClr val="tx1"/>
                </a:solidFill>
              </a:rPr>
              <a:t>бъединение информации: </a:t>
            </a:r>
            <a:r>
              <a:rPr lang="ru-RU" sz="1400" dirty="0">
                <a:solidFill>
                  <a:schemeClr val="tx1"/>
                </a:solidFill>
              </a:rPr>
              <a:t>видеопотоки, измерения датчиков, сигналы об угрозах, обращения граждан, телефонные вызовы, сообщения-триггеры в интернете и </a:t>
            </a:r>
            <a:r>
              <a:rPr lang="ru-RU" sz="1400" dirty="0" smtClean="0">
                <a:solidFill>
                  <a:schemeClr val="tx1"/>
                </a:solidFill>
              </a:rPr>
              <a:t>другое;</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сбор статистики </a:t>
            </a:r>
            <a:r>
              <a:rPr lang="ru-RU" sz="1400" dirty="0">
                <a:solidFill>
                  <a:schemeClr val="tx1"/>
                </a:solidFill>
              </a:rPr>
              <a:t>и </a:t>
            </a:r>
            <a:r>
              <a:rPr lang="ru-RU" sz="1400" dirty="0" smtClean="0">
                <a:solidFill>
                  <a:schemeClr val="tx1"/>
                </a:solidFill>
              </a:rPr>
              <a:t>анализ данных </a:t>
            </a:r>
            <a:r>
              <a:rPr lang="ru-RU" sz="1400" dirty="0">
                <a:solidFill>
                  <a:schemeClr val="tx1"/>
                </a:solidFill>
              </a:rPr>
              <a:t>для принятия управленческих </a:t>
            </a:r>
            <a:r>
              <a:rPr lang="ru-RU" sz="1400" dirty="0" smtClean="0">
                <a:solidFill>
                  <a:schemeClr val="tx1"/>
                </a:solidFill>
              </a:rPr>
              <a:t>решений;</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возможность прогноза моделей </a:t>
            </a:r>
            <a:r>
              <a:rPr lang="ru-RU" sz="1400" dirty="0">
                <a:solidFill>
                  <a:schemeClr val="tx1"/>
                </a:solidFill>
              </a:rPr>
              <a:t>развития происшествий и </a:t>
            </a:r>
            <a:r>
              <a:rPr lang="ru-RU" sz="1400" dirty="0" smtClean="0">
                <a:solidFill>
                  <a:schemeClr val="tx1"/>
                </a:solidFill>
              </a:rPr>
              <a:t>ЧС;</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цифровые </a:t>
            </a:r>
            <a:r>
              <a:rPr lang="ru-RU" sz="1400" dirty="0">
                <a:solidFill>
                  <a:schemeClr val="tx1"/>
                </a:solidFill>
              </a:rPr>
              <a:t>инструменты для взаимодействия с </a:t>
            </a:r>
            <a:r>
              <a:rPr lang="ru-RU" sz="1400" dirty="0" smtClean="0">
                <a:solidFill>
                  <a:schemeClr val="tx1"/>
                </a:solidFill>
              </a:rPr>
              <a:t>населением.</a:t>
            </a:r>
            <a:endParaRPr lang="ru-RU" sz="1400" dirty="0">
              <a:solidFill>
                <a:schemeClr val="tx1"/>
              </a:solidFill>
            </a:endParaRPr>
          </a:p>
        </p:txBody>
      </p:sp>
      <p:sp>
        <p:nvSpPr>
          <p:cNvPr id="6" name="AutoShape 4" descr="https://mrb.astrobl.ru/storage/news/312035/bez.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mrb.astrobl.ru/storage/news/312035/bez.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2"/>
          <a:stretch>
            <a:fillRect/>
          </a:stretch>
        </p:blipFill>
        <p:spPr>
          <a:xfrm>
            <a:off x="1919061" y="4909944"/>
            <a:ext cx="5174705" cy="1848109"/>
          </a:xfrm>
          <a:prstGeom prst="rect">
            <a:avLst/>
          </a:prstGeom>
          <a:ln>
            <a:noFill/>
          </a:ln>
          <a:effectLst>
            <a:softEdge rad="112500"/>
          </a:effectLst>
        </p:spPr>
      </p:pic>
    </p:spTree>
    <p:extLst>
      <p:ext uri="{BB962C8B-B14F-4D97-AF65-F5344CB8AC3E}">
        <p14:creationId xmlns:p14="http://schemas.microsoft.com/office/powerpoint/2010/main" val="42772830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Молодая семья: что это, для чего применяется, кому положен этот статус"/>
          <p:cNvPicPr/>
          <p:nvPr/>
        </p:nvPicPr>
        <p:blipFill>
          <a:blip r:embed="rId2">
            <a:extLst>
              <a:ext uri="{28A0092B-C50C-407E-A947-70E740481C1C}">
                <a14:useLocalDpi xmlns:a14="http://schemas.microsoft.com/office/drawing/2010/main" val="0"/>
              </a:ext>
            </a:extLst>
          </a:blip>
          <a:srcRect/>
          <a:stretch>
            <a:fillRect/>
          </a:stretch>
        </p:blipFill>
        <p:spPr bwMode="auto">
          <a:xfrm>
            <a:off x="1683444" y="1026369"/>
            <a:ext cx="5624711" cy="3275044"/>
          </a:xfrm>
          <a:prstGeom prst="rect">
            <a:avLst/>
          </a:prstGeom>
          <a:ln>
            <a:noFill/>
          </a:ln>
          <a:effectLst>
            <a:softEdge rad="112500"/>
          </a:effectLst>
        </p:spPr>
      </p:pic>
      <p:sp>
        <p:nvSpPr>
          <p:cNvPr id="2" name="Заголовок 1"/>
          <p:cNvSpPr>
            <a:spLocks noGrp="1"/>
          </p:cNvSpPr>
          <p:nvPr>
            <p:ph type="title"/>
          </p:nvPr>
        </p:nvSpPr>
        <p:spPr>
          <a:xfrm>
            <a:off x="276225" y="85727"/>
            <a:ext cx="8591550" cy="828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ЖИЛЬЕМ МОЛОДЫХ СЕМЕЙ»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759" y="4683967"/>
            <a:ext cx="2581768" cy="1666829"/>
          </a:xfrm>
          <a:prstGeom prst="rect">
            <a:avLst/>
          </a:prstGeom>
          <a:ln>
            <a:noFill/>
          </a:ln>
          <a:effectLst>
            <a:softEdge rad="112500"/>
          </a:effectLst>
        </p:spPr>
      </p:pic>
      <p:pic>
        <p:nvPicPr>
          <p:cNvPr id="6" name="Рисунок 5"/>
          <p:cNvPicPr/>
          <p:nvPr/>
        </p:nvPicPr>
        <p:blipFill>
          <a:blip r:embed="rId4"/>
          <a:stretch>
            <a:fillRect/>
          </a:stretch>
        </p:blipFill>
        <p:spPr>
          <a:xfrm>
            <a:off x="998377" y="4683967"/>
            <a:ext cx="2390832" cy="1700167"/>
          </a:xfrm>
          <a:prstGeom prst="rect">
            <a:avLst/>
          </a:prstGeom>
          <a:ln>
            <a:noFill/>
          </a:ln>
          <a:effectLst>
            <a:softEdge rad="112500"/>
          </a:effectLst>
        </p:spPr>
      </p:pic>
    </p:spTree>
    <p:extLst>
      <p:ext uri="{BB962C8B-B14F-4D97-AF65-F5344CB8AC3E}">
        <p14:creationId xmlns:p14="http://schemas.microsoft.com/office/powerpoint/2010/main" val="38139193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232974" y="1173920"/>
            <a:ext cx="8597899" cy="1819468"/>
          </a:xfrm>
        </p:spPr>
        <p:txBody>
          <a:bodyPr>
            <a:normAutofit/>
          </a:bodyPr>
          <a:lstStyle/>
          <a:p>
            <a:pPr marL="0" indent="0" algn="just" fontAlgn="base" hangingPunct="0">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1900" dirty="0">
                <a:solidFill>
                  <a:schemeClr val="accent2">
                    <a:lumMod val="75000"/>
                  </a:schemeClr>
                </a:solidFill>
              </a:rPr>
              <a:t> </a:t>
            </a:r>
            <a:r>
              <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rPr>
              <a:t>Государственная </a:t>
            </a:r>
            <a:r>
              <a:rPr lang="ru-RU" sz="1900" dirty="0">
                <a:solidFill>
                  <a:srgbClr val="000000"/>
                </a:solidFill>
                <a:latin typeface="Calibri" panose="020F0502020204030204" pitchFamily="34" charset="0"/>
                <a:ea typeface="Calibri" panose="020F0502020204030204" pitchFamily="34" charset="0"/>
                <a:cs typeface="Palatino Linotype" panose="02040502050505030304" pitchFamily="18" charset="0"/>
              </a:rPr>
              <a:t>и муниципальная поддержка в решении жилищной проблемы молодых семей, признанных, в установленном </a:t>
            </a:r>
            <a:r>
              <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rPr>
              <a:t>порядке </a:t>
            </a:r>
            <a:r>
              <a:rPr lang="ru-RU" sz="1900" dirty="0">
                <a:solidFill>
                  <a:srgbClr val="000000"/>
                </a:solidFill>
                <a:latin typeface="Calibri" panose="020F0502020204030204" pitchFamily="34" charset="0"/>
                <a:ea typeface="Calibri" panose="020F0502020204030204" pitchFamily="34" charset="0"/>
                <a:cs typeface="Palatino Linotype" panose="02040502050505030304" pitchFamily="18" charset="0"/>
              </a:rPr>
              <a:t>нуждающимися в улучшении жилищных </a:t>
            </a:r>
            <a:r>
              <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rPr>
              <a:t>условий</a:t>
            </a:r>
            <a:r>
              <a:rPr lang="ru-RU" sz="1900" dirty="0">
                <a:solidFill>
                  <a:srgbClr val="000000"/>
                </a:solidFill>
                <a:latin typeface="Calibri" panose="020F0502020204030204" pitchFamily="34" charset="0"/>
                <a:ea typeface="Calibri" panose="020F0502020204030204" pitchFamily="34" charset="0"/>
                <a:cs typeface="Palatino Linotype" panose="02040502050505030304" pitchFamily="18" charset="0"/>
              </a:rPr>
              <a:t>.</a:t>
            </a:r>
            <a:endPar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endParaRPr>
          </a:p>
          <a:p>
            <a:pPr marL="0" indent="0" algn="just" fontAlgn="base" hangingPunct="0">
              <a:buNone/>
            </a:pPr>
            <a:r>
              <a:rPr lang="ru-RU" sz="2000" b="1" u="sng" dirty="0" smtClean="0">
                <a:solidFill>
                  <a:schemeClr val="accent2">
                    <a:lumMod val="75000"/>
                  </a:schemeClr>
                </a:solidFill>
              </a:rPr>
              <a:t>ЗАДАЧА</a:t>
            </a:r>
            <a:r>
              <a:rPr lang="ru-RU" sz="2000" dirty="0" smtClean="0"/>
              <a:t>: </a:t>
            </a:r>
          </a:p>
          <a:p>
            <a:pPr algn="just">
              <a:buClr>
                <a:srgbClr val="C00000"/>
              </a:buClr>
              <a:buFont typeface="Wingdings" panose="05000000000000000000" pitchFamily="2" charset="2"/>
              <a:buChar char="ü"/>
            </a:pPr>
            <a:r>
              <a:rPr lang="ru-RU" sz="1900" dirty="0"/>
              <a:t>Обеспечение жильем молодых </a:t>
            </a:r>
            <a:r>
              <a:rPr lang="ru-RU" sz="1900" dirty="0" smtClean="0"/>
              <a:t>семей.</a:t>
            </a:r>
            <a:r>
              <a:rPr lang="ru-RU" sz="1900" b="1" dirty="0" smtClean="0"/>
              <a:t>                                                                                                                          </a:t>
            </a:r>
            <a:endParaRPr lang="ru-RU" sz="1900" dirty="0"/>
          </a:p>
          <a:p>
            <a:pPr marL="0" indent="0" algn="just">
              <a:lnSpc>
                <a:spcPct val="100000"/>
              </a:lnSpc>
              <a:buClr>
                <a:srgbClr val="C00000"/>
              </a:buClr>
              <a:buNone/>
            </a:pPr>
            <a:endParaRPr lang="ru-RU" sz="1900" dirty="0"/>
          </a:p>
        </p:txBody>
      </p:sp>
      <p:sp>
        <p:nvSpPr>
          <p:cNvPr id="8" name="Объект 3"/>
          <p:cNvSpPr txBox="1">
            <a:spLocks/>
          </p:cNvSpPr>
          <p:nvPr/>
        </p:nvSpPr>
        <p:spPr>
          <a:xfrm>
            <a:off x="386193" y="3094288"/>
            <a:ext cx="8291462"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10" name="Таблица 9"/>
          <p:cNvGraphicFramePr>
            <a:graphicFrameLocks noGrp="1"/>
          </p:cNvGraphicFramePr>
          <p:nvPr>
            <p:extLst>
              <p:ext uri="{D42A27DB-BD31-4B8C-83A1-F6EECF244321}">
                <p14:modId xmlns:p14="http://schemas.microsoft.com/office/powerpoint/2010/main" val="364938793"/>
              </p:ext>
            </p:extLst>
          </p:nvPr>
        </p:nvGraphicFramePr>
        <p:xfrm>
          <a:off x="265924" y="3679270"/>
          <a:ext cx="8532000" cy="224662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1501706936"/>
                    </a:ext>
                  </a:extLst>
                </a:gridCol>
                <a:gridCol w="1188000">
                  <a:extLst>
                    <a:ext uri="{9D8B030D-6E8A-4147-A177-3AD203B41FA5}">
                      <a16:colId xmlns:a16="http://schemas.microsoft.com/office/drawing/2014/main" val="544949196"/>
                    </a:ext>
                  </a:extLst>
                </a:gridCol>
                <a:gridCol w="1188000">
                  <a:extLst>
                    <a:ext uri="{9D8B030D-6E8A-4147-A177-3AD203B41FA5}">
                      <a16:colId xmlns:a16="http://schemas.microsoft.com/office/drawing/2014/main" val="4064304655"/>
                    </a:ext>
                  </a:extLst>
                </a:gridCol>
                <a:gridCol w="1188000">
                  <a:extLst>
                    <a:ext uri="{9D8B030D-6E8A-4147-A177-3AD203B41FA5}">
                      <a16:colId xmlns:a16="http://schemas.microsoft.com/office/drawing/2014/main"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val="10000"/>
                  </a:ext>
                </a:extLst>
              </a:tr>
              <a:tr h="282217">
                <a:tc>
                  <a:txBody>
                    <a:bodyPr/>
                    <a:lstStyle/>
                    <a:p>
                      <a:pPr>
                        <a:lnSpc>
                          <a:spcPct val="107000"/>
                        </a:lnSpc>
                        <a:spcAft>
                          <a:spcPts val="0"/>
                        </a:spcAft>
                      </a:pPr>
                      <a:r>
                        <a:rPr lang="ru-RU" sz="1400" dirty="0" smtClean="0">
                          <a:effectLst/>
                        </a:rPr>
                        <a:t>Федеральный</a:t>
                      </a:r>
                      <a:r>
                        <a:rPr lang="ru-RU" sz="1400" baseline="0" dirty="0" smtClean="0">
                          <a:effectLst/>
                        </a:rPr>
                        <a:t> бюджет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19 811,9</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1925460"/>
                  </a:ext>
                </a:extLst>
              </a:tr>
              <a:tr h="298580">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1 264,6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550102"/>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9 500,0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9 500,0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9 500,0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8848">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43 371,4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8 875,2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10 020,5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7734467"/>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73 947,9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18 375,2</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19 520,5</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Заголовок 1"/>
          <p:cNvSpPr>
            <a:spLocks noGrp="1"/>
          </p:cNvSpPr>
          <p:nvPr>
            <p:ph type="title"/>
          </p:nvPr>
        </p:nvSpPr>
        <p:spPr>
          <a:xfrm>
            <a:off x="276225" y="85727"/>
            <a:ext cx="8591550" cy="828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ЖИЛЬЕМ МОЛОДЫХ СЕМЕЙ»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1704942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64214</TotalTime>
  <Words>15175</Words>
  <Application>Microsoft Office PowerPoint</Application>
  <PresentationFormat>Экран (4:3)</PresentationFormat>
  <Paragraphs>2125</Paragraphs>
  <Slides>119</Slides>
  <Notes>7</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119</vt:i4>
      </vt:variant>
    </vt:vector>
  </HeadingPairs>
  <TitlesOfParts>
    <vt:vector size="130" baseType="lpstr">
      <vt:lpstr>Arial</vt:lpstr>
      <vt:lpstr>Arial Unicode MS</vt:lpstr>
      <vt:lpstr>Arimo</vt:lpstr>
      <vt:lpstr>Calibri</vt:lpstr>
      <vt:lpstr>Calibri Light</vt:lpstr>
      <vt:lpstr>HK Grotesk Bold</vt:lpstr>
      <vt:lpstr>Palatino Linotype</vt:lpstr>
      <vt:lpstr>Tahoma</vt:lpstr>
      <vt:lpstr>Times New Roman</vt:lpstr>
      <vt:lpstr>Wingdings</vt:lpstr>
      <vt:lpstr>Тема Office</vt:lpstr>
      <vt:lpstr>Презентация PowerPoint</vt:lpstr>
      <vt:lpstr>Муниципальное образование «Мирнинский район» Республики Саха (Якутия)</vt:lpstr>
      <vt:lpstr>ДЕМОГРАФИЧЕСКИЕ ПОКАЗАТЕЛИ</vt:lpstr>
      <vt:lpstr>ДЕЯТЕЛЬНОСТЬ КРУПНЫХ И СРЕДНИХ ПРЕДПРИЯТИЙ</vt:lpstr>
      <vt:lpstr>РЫНОК ТРУДА И УРОВЕНЬ ЖИЗНИ</vt:lpstr>
      <vt:lpstr>Презентация PowerPoint</vt:lpstr>
      <vt:lpstr>ОСНОВНЫЕ ХАРАКТЕРИСТИКИ БЮДЖЕТА МО «МИРНИНСКИЙ РАЙОН»</vt:lpstr>
      <vt:lpstr>СТРУКТУРА СОБСТВЕННЫХ ДОХОДОВ БЮДЖЕТА  МО «МИРНИНСКИЙ РАЙОН» В 2024 ГОДУ</vt:lpstr>
      <vt:lpstr>ДИНАМИКА НАЛОГОВЫХ ДОХОДОВ (тыс.руб.)</vt:lpstr>
      <vt:lpstr>ДИНАМИКА НЕНАЛОГОВЫХ ДОХОДОВ (тыс.руб.)</vt:lpstr>
      <vt:lpstr>СТРУКТУРА РАСХОДОВ БЮДЖЕТА МО «МИРНИНСКИЙ РАЙОН» В РАЗРЕЗЕ ОТРАСЛЕЙ В 2023 ГОДУ</vt:lpstr>
      <vt:lpstr>СТРУКТУРА РАСХОДОВ БЮДЖЕТА МО «МИРНИНСКИЙ РАЙОН» В РАЗРЕЗЕ ОТРАСЛЕЙ В 2024 ГОДУ</vt:lpstr>
      <vt:lpstr>Презентация PowerPoint</vt:lpstr>
      <vt:lpstr> МУНИЦИПАЛЬНАЯ ПРОГРАММА «РАЗВИТИЕ ДОШКОЛЬНОГО ОБРАЗОВАНИЯ» на 2024 - 2028 годы  </vt:lpstr>
      <vt:lpstr> МУНИЦИПАЛЬНАЯ ПРОГРАММА «РАЗВИТИЕ ДОШКОЛЬНОГО ОБРАЗОВАНИЯ» на 2024 - 2028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МУНИЦИПАЛЬНАЯ ПРОГРАММА «ДОПОЛНИТЕЛЬНОЕ ОБРАЗОВАНИЕ В ДЕТСКИХ ШКОЛАХ ИСКУССТВ» на 2024-2028 годы</vt:lpstr>
      <vt:lpstr>МУНИЦИПАЛЬНАЯ ПРОГРАММА «ДОПОЛНИТЕЛЬНОЕ ОБРАЗОВАНИЕ В ДЕТСКИХ ШКОЛАХ ИСКУССТВ» на 2024-2028 годы</vt:lpstr>
      <vt:lpstr>Презентация PowerPoint</vt:lpstr>
      <vt:lpstr>МУНИЦИПАЛЬНАЯ ПРОГРАММА «КОМПЛЕКСНОЕ ПСИХОЛОГО-ПЕДАГОГИЧЕСКОЕ И МЕДИКО-СОЦИАЛЬНОЕ СОПРОВОЖДЕНИЕ ОБРАЗОВАТЕЛЬНОГО ПРОЦЕССА» на 2024-2028 годы</vt:lpstr>
      <vt:lpstr>МУНИЦИПАЛЬНАЯ ПРОГРАММА «КОМПЛЕКСНОЕ ПСИХОЛОГО-ПЕДАГОГИЧЕСКОЕ И МЕДИКО-СОЦИАЛЬНОЕ СОПРОВОЖДЕНИЕ ОБРАЗОВАТЕЛЬНОГО ПРОЦЕССА» на 2024-2028 годы</vt:lpstr>
      <vt:lpstr>Презентация PowerPoint</vt:lpstr>
      <vt:lpstr>МУНИЦИПАЛЬНАЯ ПРОГРАММА «ГРАЖДАНСКО-ПАТРИОТИЧЕСКОЕ И ФИЗИЧЕСКОЕ ВОСПИТАНИЕ ПОДРАСТАЮЩЕГО ПОКОЛЕНИЯ» на 2024-2028 годы</vt:lpstr>
      <vt:lpstr>МУНИЦИПАЛЬНАЯ ПРОГРАММА «ГРАЖДАНСКО-ПАТРИОТИЧЕСКОЕ И ФИЗИЧЕСКОЕ ВОСПИТАНИЕ ПОДРАСТАЮЩЕГО ПОКОЛЕНИЯ» на 2024-2028 годы</vt:lpstr>
      <vt:lpstr>Презентация PowerPoint</vt:lpstr>
      <vt:lpstr>МУНИЦИПАЛЬНАЯ ПРОГРАММА «РАЗВИТИЕ КУЛЬТУРЫ» на 2024-2028 годы</vt:lpstr>
      <vt:lpstr>МУНИЦИПАЛЬНАЯ ПРОГРАММА «РАЗВИТИЕ КУЛЬТУРЫ» на 2024-2028 годы</vt:lpstr>
      <vt:lpstr>Презентация PowerPoint</vt:lpstr>
      <vt:lpstr>Презентация PowerPoint</vt:lpstr>
      <vt:lpstr>Презентация PowerPoint</vt:lpstr>
      <vt:lpstr>Презентация PowerPoint</vt:lpstr>
      <vt:lpstr>МУНИЦИПАЛЬНАЯ ПРОГРАММА «СОЗДАНИЕ УСЛОВИЙ ДЛЯ РАЗВИТИЯ МЕЖНАЦИОНАЛЬНЫХ И МЕЖКОНФЕССИОНАЛЬНЫХ ОТНОШЕНИЙ» на 2024-2028 годы</vt:lpstr>
      <vt:lpstr>МУНИЦИПАЛЬНАЯ ПРОГРАММА «СОЗДАНИЕ УСЛОВИЙ ДЛЯ РАЗВИТИЯ МЕЖНАЦИОНАЛЬНЫХ И МЕЖКОНФЕССИОНАЛЬНЫХ ОТНОШЕНИЙ» на 2024-2028 годы</vt:lpstr>
      <vt:lpstr>Презентация PowerPoint</vt:lpstr>
      <vt:lpstr>МУНИЦИПАЛЬНАЯ ПРОГРАММА «МУЗЕЙНОЕ ДЕЛО» на 2024-2028 годы</vt:lpstr>
      <vt:lpstr>МУНИЦИПАЛЬНАЯ ПРОГРАММА «МУЗЕЙНОЕ ДЕЛО» на 2024-2028 годы</vt:lpstr>
      <vt:lpstr>Презентация PowerPoint</vt:lpstr>
      <vt:lpstr>МУНИЦИПАЛЬНАЯ ПРОГРАММА «ОСУЩЕСТВЛЕНИЕ ДОРОЖНОЙ ДЕЯТЕЛЬНОСТИ В ОТНОШЕНИИ АВТОМОБИЛЬНЫХ ДОРОГ МЕСТНОГО ЗНАЧЕНИЯ В ГРАНИЦАХ МО «МИРНИНСКИЙ РАЙОН» на 2024-2028 годы</vt:lpstr>
      <vt:lpstr>МУНИЦИПАЛЬНАЯ ПРОГРАММА «ОСУЩЕСТВЛЕНИЕ ДОРОЖНОЙ ДЕЯТЕЛЬНОСТИ В ОТНОШЕНИИ АВТОМОБИЛЬНЫХ ДОРОГ МЕСТНОГО ЗНАЧЕНИЯ В ГРАНИЦАХ МО «МИРНИНСКИЙ РАЙОН» на 2024-2028 годы</vt:lpstr>
      <vt:lpstr>Презентация PowerPoint</vt:lpstr>
      <vt:lpstr> МУНИЦИПАЛЬНАЯ ПРОГРАММА «СОЗДАНИЕ УСЛОВИЙ ДЛЯ ПРЕДОСТАВЛЕНИЯ ТРАНСПОРТНЫХ УСЛУГ НАСЕЛЕНИЮ  И ОРГАНИЗАЦИЯ ТРАНСПОРТНОГО ОБСЛУЖИВАНИЯ МЕЖДУ ПОСЕЛЕНИЯМИ В ГРАНИЦАХ МО «МИРНИНСКИЙ РАЙОН» РС (Я)» на 2023-2027 годы </vt:lpstr>
      <vt:lpstr> МУНИЦИПАЛЬНАЯ ПРОГРАММА «СОЗДАНИЕ УСЛОВИЙ ДЛЯ ПРЕДОСТАВЛЕНИЯ ТРАНСПОРТНЫХ УСЛУГ НАСЕЛЕНИЮ  И ОРГАНИЗАЦИЯ ТРАНСПОРТНОГО ОБСЛУЖИВАНИЯ МЕЖДУ ПОСЕЛЕНИЯМИ В ГРАНИЦАХ МО «МИРНИНСКИЙ РАЙОН» РС (Я)» на 2023-2027 годы </vt:lpstr>
      <vt:lpstr>Презентация PowerPoint</vt:lpstr>
      <vt:lpstr> МУНИЦИПАЛЬНАЯ ПРОГРАММА «ОХРАНА ОКРУЖАЮЩЕЙ СРЕДЫ, ОБРАЩЕНИЕ С ОТХОДАМИ ПРОИЗВОДСТВА И ПОТРЕБЛЕНИЯ» на 2024-2028 годы </vt:lpstr>
      <vt:lpstr> МУНИЦИПАЛЬНАЯ ПРОГРАММА «ОХРАНА ОКРУЖАЮЩЕЙ СРЕДЫ, ОБРАЩЕНИЕ С ОТХОДАМИ ПРОИЗВОДСТВА И ПОТРЕБЛЕНИЯ» на 2024-2028 годы </vt:lpstr>
      <vt:lpstr>Презентация PowerPoint</vt:lpstr>
      <vt:lpstr>  МУНИЦИПАЛЬНАЯ ПРОГРАММА «ПРЕДУПРЕЖДЕНИЕ И ЛИКВИДАЦИЯ ПОСЛЕДСТВИЙ ЧРЕЗВЫЧАЙНЫХ СИТУАЦИЙ НА ТЕРРИТОРИИ МУНИЦИПАЛЬНОГО РАЙОНА» на 2024-2028 годы   </vt:lpstr>
      <vt:lpstr>  МУНИЦИПАЛЬНАЯ ПРОГРАММА «ПРЕДУПРЕЖДЕНИЕ И ЛИКВИДАЦИЯ ПОСЛЕДСТВИЙ ЧРЕЗВЫЧАЙНЫХ СИТУАЦИЙ НА ТЕРРИТОРИИ МУНИЦИПАЛЬНОГО РАЙОНА» на 2024-2028 годы   </vt:lpstr>
      <vt:lpstr>Презентация PowerPoint</vt:lpstr>
      <vt:lpstr> МУНИЦИПАЛЬНАЯ ПРОГРАММА «СОЗДАНИЕ ЭКОНОМИЧЕСКОЙ СРЕДЫ РАЗВИТИЯ ПРОИЗВОДСТВЕННОГО ПОТЕНЦИАЛА, ПРЕДПРИНИМАТЕЛЬСТВА, ЗАНЯТОСТИ И ТУРИЗМА В МИРНИНСКОМ РАЙОНЕ РС (Я)» на 2023-2027 годы </vt:lpstr>
      <vt:lpstr> МУНИЦИПАЛЬНАЯ ПРОГРАММА «Создание экономической среды развития производственного потенциала, предпринимательства, занятости и туризма в Мирнинском районе РС (Я)» на 2023-2027 годы </vt:lpstr>
      <vt:lpstr>Презентация PowerPoint</vt:lpstr>
      <vt:lpstr>  МУНИЦИПАЛЬНАЯ ПРОГРАММА «СОЗДАНИЕ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   </vt:lpstr>
      <vt:lpstr>  МУНИЦИПАЛЬНАЯ ПРОГРАММА «СОЗДАНИЕ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   </vt:lpstr>
      <vt:lpstr>Презентация PowerPoint</vt:lpstr>
      <vt:lpstr>Презентация PowerPoint</vt:lpstr>
      <vt:lpstr> МУНИЦИПАЛЬНАЯ ПРОГРАММА «ОБЕСПЕЧЕНИЕ ИНФОРМАЦИОННОЙ ОТКРЫТОСТИ ДЕЯТЕЛЬНОСТИ ОРГАНОВ МЕСТНОГО САМОУПРАВЛЕНИЯ МО «МИРНИНСКИЙ РАЙОН» на 2024-2028 годы </vt:lpstr>
      <vt:lpstr> МУНИЦИПАЛЬНАЯ ПРОГРАММА «ОБЕСПЕЧЕНИЕ ИНФОРМАЦИОННОЙ ОТКРЫТОСТИ ДЕЯТЕЛЬНОСТИ ОРГАНОВ МЕСТНОГО САМОУПРАВЛЕНИЯ МО «МИРНИНСКИЙ РАЙОН» на 2024-2028 годы </vt:lpstr>
      <vt:lpstr>Презентация PowerPoint</vt:lpstr>
      <vt:lpstr> МУНИЦИПАЛЬНАЯ ПРОГРАММА «УПРАВЛЕНИЕ МУНИЦИПАЛЬНОЙ СОБСТВЕННОСТЬЮ» на 2024-2028 годы </vt:lpstr>
      <vt:lpstr> МУНИЦИПАЛЬНАЯ ПРОГРАММА «УПРАВЛЕНИЕ МУНИЦИПАЛЬНОЙ СОБСТВЕННОСТЬЮ» на 2024-2028 годы </vt:lpstr>
      <vt:lpstr>Презентация PowerPoint</vt:lpstr>
      <vt:lpstr> МУНИЦИПАЛЬНАЯ ПРОГРАММА «РАЗВИТИЕ ФИЗИЧЕСКОЙ КУЛЬТУРЫ И СПОРТА» на 2024-2028 годы </vt:lpstr>
      <vt:lpstr> МУНИЦИПАЛЬНАЯ ПРОГРАММА «РАЗВИТИЕ ФИЗИЧЕСКОЙ КУЛЬТУРЫ И СПОРТА» на 2024-2028 годы </vt:lpstr>
      <vt:lpstr>Презентация PowerPoint</vt:lpstr>
      <vt:lpstr> МУНИЦИПАЛЬНАЯ ПРОГРАММА «СОЦИАЛЬНАЯ ПОДДЕРЖКА ГРАЖДАН» на 2024-2028 годы  </vt:lpstr>
      <vt:lpstr> МУНИЦИПАЛЬНАЯ ПРОГРАММА «СОЦИАЛЬНАЯ ПОДДЕРЖКА ГРАЖДАН» на 2024-2028 годы  </vt:lpstr>
      <vt:lpstr>Презентация PowerPoint</vt:lpstr>
      <vt:lpstr>МУНИЦИПАЛЬНАЯ ПРОГРАММА «ПОДДЕРЖКА ОБЩЕСТВЕННЫХ И ГРАЖДАНСКИХ ИНИЦИАТИВ» на 2024-2028 годы</vt:lpstr>
      <vt:lpstr>МУНИЦИПАЛЬНАЯ ПРОГРАММА «ПОДДЕРЖКА ОБЩЕСТВЕННЫХ И ГРАЖДАНСКИХ ИНИЦИАТИВ» на 2024-2028 годы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МУНИЦИПАЛЬНАЯ ПРОГРАММА «РЕАЛИЗАЦИЯ МОЛОДЕЖНОЙ ПОЛИТИКИ В  МИРНИНСКОМ РАЙОНЕ» на 2024-2028 годы </vt:lpstr>
      <vt:lpstr> МУНИЦИПАЛЬНАЯ ПРОГРАММА «РЕАЛИЗАЦИЯ МОЛОДЕЖНОЙ ПОЛИТИКИ В  МИРНИНСКОМ РАЙОНЕ» на 2024-2028 годы </vt:lpstr>
      <vt:lpstr>Презентация PowerPoint</vt:lpstr>
      <vt:lpstr>МУНИЦИПАЛЬНАЯ ПРОГРАММА «СОЗДАНИЕ УСЛОВИЙ ДЛЯ ОКАЗАНИЯ МЕДИЦИНСКОЙ ПОМОЩИ НАСЕЛЕНИЮ И УКРЕПЛЕНИЯ ОБЩЕСТВЕННОГО ЗДОРОВЬЯ» на 2024-2028 годы</vt:lpstr>
      <vt:lpstr>МУНИЦИПАЛЬНАЯ ПРОГРАММА «СОЗДАНИЕ УСЛОВИЙ ДЛЯ ОКАЗАНИЯ МЕДИЦИНСКОЙ ПОМОЩИ НАСЕЛЕНИЮ И УКРЕПЛЕНИЯ ОБЩЕСТВЕННОГО ЗДОРОВЬЯ» на 2024-2028 годы</vt:lpstr>
      <vt:lpstr>Презентация PowerPoint</vt:lpstr>
      <vt:lpstr>Презентация PowerPoint</vt:lpstr>
      <vt:lpstr>Презентация PowerPoint</vt:lpstr>
      <vt:lpstr>Презентация PowerPoint</vt:lpstr>
      <vt:lpstr>МУНИЦИПАЛЬНАЯ ПРОГРАММА «ОБЩЕСТВЕННАЯ БЕЗОПАСНОСТЬ, ПРОФИЛАКТИКА ТЕРРОРИЗМА И ЭКСТРЕМИЗМА» на 2024 – 2028 годы</vt:lpstr>
      <vt:lpstr>МУНИЦИПАЛЬНАЯ ПРОГРАММА «ОБЩЕСТВЕННАЯ БЕЗОПАСНОСТЬ, ПРОФИЛАКТИКА ТЕРРОРИЗМА И ЭКСТРЕМИЗМА» на 2024 – 2028 годы</vt:lpstr>
      <vt:lpstr>Презентация PowerPoint</vt:lpstr>
      <vt:lpstr> МУНИЦИПАЛЬНАЯ ПРОГРАММА «ОБЕСПЕЧЕНИЕ ЖИЛЬЕМ МОЛОДЫХ СЕМЕЙ» на 2024-2028 годы </vt:lpstr>
      <vt:lpstr> МУНИЦИПАЛЬНАЯ ПРОГРАММА «ОБЕСПЕЧЕНИЕ ЖИЛЬЕМ МОЛОДЫХ СЕМЕЙ» на 2024-2028 годы </vt:lpstr>
      <vt:lpstr>Презентация PowerPoint</vt:lpstr>
      <vt:lpstr>МУНИЦИПАЛЬНАЯ ПРОГРАММА «ОБЕСПЕЧЕНИЕ ЖИЛЬЕМ РАБОТНИКОВ БЮДЖЕТНОЙ СФЕРЫ» на 2024-2028 годы</vt:lpstr>
      <vt:lpstr>МУНИЦИПАЛЬНАЯ ПРОГРАММА «ОБЕСПЕЧЕНИЕ ЖИЛЬЕМ РАБОТНИКОВ БЮДЖЕТНОЙ СФЕРЫ» на 2024-2028 годы</vt:lpstr>
      <vt:lpstr>Презентация PowerPoint</vt:lpstr>
      <vt:lpstr>МУНИЦИПАЛЬНАЯ ПРОГРАММА «РЕАЛИЗАЦИЯ ГРАДОСТРОИТЕЛЬНОЙ ПОЛИТИКИ» на 2024-2028 годы</vt:lpstr>
      <vt:lpstr>МУНИЦИПАЛЬНАЯ ПРОГРАММА «РЕАЛИЗАЦИЯ ГРАДОСТРОИТЕЛЬНОЙ ПОЛИТИКИ» на 2024-2028 годы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ИНВЕСТИЦИОННАЯ ПРОГРАММА МО «МИРНИНСКИЙ РАЙОН» </vt:lpstr>
      <vt:lpstr>Презентация PowerPoint</vt:lpstr>
      <vt:lpstr> ПЛАН КАПИТАЛЬНЫХ И ТЕКУЩИХ РЕМОНТОВ МО «МИРНИНСКИЙ РАЙОН» РС(Я)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Павел</dc:creator>
  <cp:lastModifiedBy>Ремпель Вероника Олеговна</cp:lastModifiedBy>
  <cp:revision>1849</cp:revision>
  <cp:lastPrinted>2023-12-12T06:32:53Z</cp:lastPrinted>
  <dcterms:created xsi:type="dcterms:W3CDTF">2014-11-21T11:00:06Z</dcterms:created>
  <dcterms:modified xsi:type="dcterms:W3CDTF">2024-04-26T06:59:07Z</dcterms:modified>
</cp:coreProperties>
</file>